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345" r:id="rId2"/>
    <p:sldId id="350" r:id="rId3"/>
    <p:sldId id="351" r:id="rId4"/>
    <p:sldId id="352" r:id="rId5"/>
    <p:sldId id="349" r:id="rId6"/>
    <p:sldId id="346" r:id="rId7"/>
    <p:sldId id="347" r:id="rId8"/>
    <p:sldId id="348" r:id="rId9"/>
    <p:sldId id="354" r:id="rId10"/>
    <p:sldId id="341" r:id="rId11"/>
    <p:sldId id="333" r:id="rId12"/>
    <p:sldId id="338" r:id="rId13"/>
    <p:sldId id="339" r:id="rId14"/>
    <p:sldId id="340" r:id="rId15"/>
    <p:sldId id="257" r:id="rId16"/>
    <p:sldId id="323" r:id="rId17"/>
    <p:sldId id="334" r:id="rId18"/>
    <p:sldId id="335" r:id="rId19"/>
    <p:sldId id="336" r:id="rId20"/>
    <p:sldId id="344" r:id="rId21"/>
    <p:sldId id="353" r:id="rId22"/>
    <p:sldId id="322" r:id="rId23"/>
    <p:sldId id="274" r:id="rId24"/>
    <p:sldId id="316" r:id="rId25"/>
    <p:sldId id="342" r:id="rId26"/>
    <p:sldId id="343" r:id="rId27"/>
    <p:sldId id="315" r:id="rId28"/>
    <p:sldId id="278" r:id="rId29"/>
    <p:sldId id="260" r:id="rId30"/>
    <p:sldId id="263" r:id="rId31"/>
    <p:sldId id="328" r:id="rId32"/>
    <p:sldId id="329" r:id="rId33"/>
    <p:sldId id="305" r:id="rId34"/>
    <p:sldId id="327" r:id="rId35"/>
    <p:sldId id="312" r:id="rId36"/>
    <p:sldId id="313" r:id="rId37"/>
    <p:sldId id="314" r:id="rId38"/>
    <p:sldId id="296" r:id="rId39"/>
    <p:sldId id="303" r:id="rId40"/>
    <p:sldId id="324" r:id="rId41"/>
    <p:sldId id="325" r:id="rId42"/>
    <p:sldId id="311" r:id="rId43"/>
    <p:sldId id="326" r:id="rId44"/>
    <p:sldId id="306" r:id="rId45"/>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arel_kose"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3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FinantsAkadeemia1\4%20Projektid\3.%20FA%20Projektid\Projektid%202014\12_Tallinn-Helsinki\2_Working\Statistika\TRAFFIC%20STA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FinantsAkadeemia1\4%20Projektid\3.%20FA%20Projektid\Projektid%202014\12_TALLINN-HELSINKI\3_Final\TALSINKIFIX%20MUDEL%20FINAL%20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0.1682965879265092"/>
          <c:y val="5.0925925925925923E-2"/>
          <c:w val="0.79201662292213471"/>
          <c:h val="0.77741697282677402"/>
        </c:manualLayout>
      </c:layout>
      <c:areaChart>
        <c:grouping val="stacked"/>
        <c:varyColors val="0"/>
        <c:ser>
          <c:idx val="0"/>
          <c:order val="0"/>
          <c:tx>
            <c:strRef>
              <c:f>Mairne_Pass!$H$41</c:f>
              <c:strCache>
                <c:ptCount val="1"/>
                <c:pt idx="0">
                  <c:v>to Helsinki</c:v>
                </c:pt>
              </c:strCache>
            </c:strRef>
          </c:tx>
          <c:cat>
            <c:numRef>
              <c:f>Mairne_Pass!$G$42:$G$53</c:f>
              <c:numCache>
                <c:formatCode>General</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Mairne_Pass!$H$42:$H$53</c:f>
              <c:numCache>
                <c:formatCode>#,##0</c:formatCode>
                <c:ptCount val="12"/>
                <c:pt idx="0">
                  <c:v>2325</c:v>
                </c:pt>
                <c:pt idx="1">
                  <c:v>2322</c:v>
                </c:pt>
                <c:pt idx="2">
                  <c:v>3059</c:v>
                </c:pt>
                <c:pt idx="3">
                  <c:v>3228</c:v>
                </c:pt>
                <c:pt idx="4">
                  <c:v>3145</c:v>
                </c:pt>
                <c:pt idx="5">
                  <c:v>3071</c:v>
                </c:pt>
                <c:pt idx="6">
                  <c:v>3408</c:v>
                </c:pt>
                <c:pt idx="7">
                  <c:v>3392</c:v>
                </c:pt>
                <c:pt idx="8">
                  <c:v>3461</c:v>
                </c:pt>
                <c:pt idx="9">
                  <c:v>3652</c:v>
                </c:pt>
                <c:pt idx="10">
                  <c:v>3757</c:v>
                </c:pt>
                <c:pt idx="11">
                  <c:v>3908</c:v>
                </c:pt>
              </c:numCache>
            </c:numRef>
          </c:val>
        </c:ser>
        <c:ser>
          <c:idx val="1"/>
          <c:order val="1"/>
          <c:tx>
            <c:strRef>
              <c:f>Mairne_Pass!$I$41</c:f>
              <c:strCache>
                <c:ptCount val="1"/>
                <c:pt idx="0">
                  <c:v>Tallinn</c:v>
                </c:pt>
              </c:strCache>
            </c:strRef>
          </c:tx>
          <c:cat>
            <c:numRef>
              <c:f>Mairne_Pass!$G$42:$G$53</c:f>
              <c:numCache>
                <c:formatCode>General</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Mairne_Pass!$I$42:$I$53</c:f>
              <c:numCache>
                <c:formatCode>#,##0</c:formatCode>
                <c:ptCount val="12"/>
                <c:pt idx="0">
                  <c:v>2294</c:v>
                </c:pt>
                <c:pt idx="1">
                  <c:v>2289</c:v>
                </c:pt>
                <c:pt idx="2">
                  <c:v>3052</c:v>
                </c:pt>
                <c:pt idx="3">
                  <c:v>3242</c:v>
                </c:pt>
                <c:pt idx="4">
                  <c:v>3148</c:v>
                </c:pt>
                <c:pt idx="5">
                  <c:v>3095</c:v>
                </c:pt>
                <c:pt idx="6">
                  <c:v>3433</c:v>
                </c:pt>
                <c:pt idx="7">
                  <c:v>3435</c:v>
                </c:pt>
                <c:pt idx="8">
                  <c:v>3501</c:v>
                </c:pt>
                <c:pt idx="9">
                  <c:v>3680</c:v>
                </c:pt>
                <c:pt idx="10">
                  <c:v>3817</c:v>
                </c:pt>
                <c:pt idx="11">
                  <c:v>3933</c:v>
                </c:pt>
              </c:numCache>
            </c:numRef>
          </c:val>
        </c:ser>
        <c:dLbls>
          <c:showLegendKey val="0"/>
          <c:showVal val="0"/>
          <c:showCatName val="0"/>
          <c:showSerName val="0"/>
          <c:showPercent val="0"/>
          <c:showBubbleSize val="0"/>
        </c:dLbls>
        <c:axId val="79193600"/>
        <c:axId val="79195136"/>
      </c:areaChart>
      <c:catAx>
        <c:axId val="79193600"/>
        <c:scaling>
          <c:orientation val="minMax"/>
        </c:scaling>
        <c:delete val="0"/>
        <c:axPos val="b"/>
        <c:numFmt formatCode="General" sourceLinked="1"/>
        <c:majorTickMark val="out"/>
        <c:minorTickMark val="none"/>
        <c:tickLblPos val="nextTo"/>
        <c:txPr>
          <a:bodyPr/>
          <a:lstStyle/>
          <a:p>
            <a:pPr>
              <a:defRPr sz="1400" b="1"/>
            </a:pPr>
            <a:endParaRPr lang="en-US"/>
          </a:p>
        </c:txPr>
        <c:crossAx val="79195136"/>
        <c:crosses val="autoZero"/>
        <c:auto val="1"/>
        <c:lblAlgn val="ctr"/>
        <c:lblOffset val="100"/>
        <c:noMultiLvlLbl val="0"/>
      </c:catAx>
      <c:valAx>
        <c:axId val="79195136"/>
        <c:scaling>
          <c:orientation val="minMax"/>
        </c:scaling>
        <c:delete val="0"/>
        <c:axPos val="l"/>
        <c:title>
          <c:tx>
            <c:rich>
              <a:bodyPr rot="-5400000" vert="horz"/>
              <a:lstStyle/>
              <a:p>
                <a:pPr>
                  <a:defRPr sz="1600"/>
                </a:pPr>
                <a:r>
                  <a:rPr lang="en-US" sz="1600"/>
                  <a:t>th passangers</a:t>
                </a:r>
              </a:p>
            </c:rich>
          </c:tx>
          <c:layout>
            <c:manualLayout>
              <c:xMode val="edge"/>
              <c:yMode val="edge"/>
              <c:x val="1.5537214452807426E-2"/>
              <c:y val="0.21883344379360151"/>
            </c:manualLayout>
          </c:layout>
          <c:overlay val="0"/>
        </c:title>
        <c:numFmt formatCode="#,##0" sourceLinked="1"/>
        <c:majorTickMark val="out"/>
        <c:minorTickMark val="none"/>
        <c:tickLblPos val="nextTo"/>
        <c:txPr>
          <a:bodyPr/>
          <a:lstStyle/>
          <a:p>
            <a:pPr>
              <a:defRPr sz="1400"/>
            </a:pPr>
            <a:endParaRPr lang="en-US"/>
          </a:p>
        </c:txPr>
        <c:crossAx val="79193600"/>
        <c:crosses val="autoZero"/>
        <c:crossBetween val="midCat"/>
      </c:valAx>
    </c:plotArea>
    <c:legend>
      <c:legendPos val="r"/>
      <c:layout>
        <c:manualLayout>
          <c:xMode val="edge"/>
          <c:yMode val="edge"/>
          <c:x val="0.21223719171390096"/>
          <c:y val="0.91602378647270488"/>
          <c:w val="0.5210643044619423"/>
          <c:h val="7.5024788568095649E-2"/>
        </c:manualLayout>
      </c:layout>
      <c:overlay val="0"/>
    </c:legend>
    <c:plotVisOnly val="1"/>
    <c:dispBlanksAs val="zero"/>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078635631814082"/>
          <c:y val="0.13351215708157047"/>
          <c:w val="0.84706429900510349"/>
          <c:h val="0.65043417713973106"/>
        </c:manualLayout>
      </c:layout>
      <c:lineChart>
        <c:grouping val="standard"/>
        <c:varyColors val="0"/>
        <c:ser>
          <c:idx val="0"/>
          <c:order val="0"/>
          <c:tx>
            <c:strRef>
              <c:f>REVENUES!$C$251</c:f>
              <c:strCache>
                <c:ptCount val="1"/>
                <c:pt idx="0">
                  <c:v>Min</c:v>
                </c:pt>
              </c:strCache>
            </c:strRef>
          </c:tx>
          <c:spPr>
            <a:ln w="38100" cap="rnd">
              <a:solidFill>
                <a:schemeClr val="accent1">
                  <a:shade val="65000"/>
                </a:schemeClr>
              </a:solidFill>
              <a:round/>
            </a:ln>
            <a:effectLst/>
          </c:spPr>
          <c:marker>
            <c:symbol val="none"/>
          </c:marker>
          <c:cat>
            <c:numRef>
              <c:f>REVENUES!$E$249:$BB$249</c:f>
              <c:numCache>
                <c:formatCode>General</c:formatCode>
                <c:ptCount val="50"/>
                <c:pt idx="0">
                  <c:v>2033</c:v>
                </c:pt>
                <c:pt idx="1">
                  <c:v>2034</c:v>
                </c:pt>
                <c:pt idx="2">
                  <c:v>2035</c:v>
                </c:pt>
                <c:pt idx="3">
                  <c:v>2036</c:v>
                </c:pt>
                <c:pt idx="4">
                  <c:v>2037</c:v>
                </c:pt>
                <c:pt idx="5">
                  <c:v>2038</c:v>
                </c:pt>
                <c:pt idx="6">
                  <c:v>2039</c:v>
                </c:pt>
                <c:pt idx="7">
                  <c:v>2040</c:v>
                </c:pt>
                <c:pt idx="8">
                  <c:v>2041</c:v>
                </c:pt>
                <c:pt idx="9">
                  <c:v>2042</c:v>
                </c:pt>
                <c:pt idx="10">
                  <c:v>2043</c:v>
                </c:pt>
                <c:pt idx="11">
                  <c:v>2044</c:v>
                </c:pt>
                <c:pt idx="12">
                  <c:v>2045</c:v>
                </c:pt>
                <c:pt idx="13">
                  <c:v>2046</c:v>
                </c:pt>
                <c:pt idx="14">
                  <c:v>2047</c:v>
                </c:pt>
                <c:pt idx="15">
                  <c:v>2048</c:v>
                </c:pt>
                <c:pt idx="16">
                  <c:v>2049</c:v>
                </c:pt>
                <c:pt idx="17">
                  <c:v>2050</c:v>
                </c:pt>
                <c:pt idx="18">
                  <c:v>2051</c:v>
                </c:pt>
                <c:pt idx="19">
                  <c:v>2052</c:v>
                </c:pt>
                <c:pt idx="20">
                  <c:v>2053</c:v>
                </c:pt>
                <c:pt idx="21">
                  <c:v>2054</c:v>
                </c:pt>
                <c:pt idx="22">
                  <c:v>2055</c:v>
                </c:pt>
                <c:pt idx="23">
                  <c:v>2056</c:v>
                </c:pt>
                <c:pt idx="24">
                  <c:v>2057</c:v>
                </c:pt>
                <c:pt idx="25">
                  <c:v>2058</c:v>
                </c:pt>
                <c:pt idx="26">
                  <c:v>2059</c:v>
                </c:pt>
                <c:pt idx="27">
                  <c:v>2060</c:v>
                </c:pt>
                <c:pt idx="28">
                  <c:v>2061</c:v>
                </c:pt>
                <c:pt idx="29">
                  <c:v>2062</c:v>
                </c:pt>
                <c:pt idx="30">
                  <c:v>2063</c:v>
                </c:pt>
                <c:pt idx="31">
                  <c:v>2064</c:v>
                </c:pt>
                <c:pt idx="32">
                  <c:v>2065</c:v>
                </c:pt>
                <c:pt idx="33">
                  <c:v>2066</c:v>
                </c:pt>
                <c:pt idx="34">
                  <c:v>2067</c:v>
                </c:pt>
                <c:pt idx="35">
                  <c:v>2068</c:v>
                </c:pt>
                <c:pt idx="36">
                  <c:v>2069</c:v>
                </c:pt>
                <c:pt idx="37">
                  <c:v>2070</c:v>
                </c:pt>
                <c:pt idx="38">
                  <c:v>2071</c:v>
                </c:pt>
                <c:pt idx="39">
                  <c:v>2072</c:v>
                </c:pt>
                <c:pt idx="40">
                  <c:v>2073</c:v>
                </c:pt>
                <c:pt idx="41">
                  <c:v>2074</c:v>
                </c:pt>
                <c:pt idx="42">
                  <c:v>2075</c:v>
                </c:pt>
                <c:pt idx="43">
                  <c:v>2076</c:v>
                </c:pt>
                <c:pt idx="44">
                  <c:v>2077</c:v>
                </c:pt>
                <c:pt idx="45">
                  <c:v>2078</c:v>
                </c:pt>
                <c:pt idx="46">
                  <c:v>2079</c:v>
                </c:pt>
                <c:pt idx="47">
                  <c:v>2080</c:v>
                </c:pt>
                <c:pt idx="48">
                  <c:v>2081</c:v>
                </c:pt>
                <c:pt idx="49">
                  <c:v>2082</c:v>
                </c:pt>
              </c:numCache>
            </c:numRef>
          </c:cat>
          <c:val>
            <c:numRef>
              <c:f>REVENUES!$E$251:$BB$251</c:f>
              <c:numCache>
                <c:formatCode>0.0</c:formatCode>
                <c:ptCount val="50"/>
                <c:pt idx="0">
                  <c:v>4.3042435469342264</c:v>
                </c:pt>
                <c:pt idx="1">
                  <c:v>5.4539646361127243</c:v>
                </c:pt>
                <c:pt idx="2">
                  <c:v>6.6048706116089866</c:v>
                </c:pt>
                <c:pt idx="3">
                  <c:v>7.7569777545960088</c:v>
                </c:pt>
                <c:pt idx="4">
                  <c:v>8.9103025533816105</c:v>
                </c:pt>
                <c:pt idx="5">
                  <c:v>10.06486170592302</c:v>
                </c:pt>
                <c:pt idx="6">
                  <c:v>11.220672122371029</c:v>
                </c:pt>
                <c:pt idx="7">
                  <c:v>12.377750927644076</c:v>
                </c:pt>
                <c:pt idx="8">
                  <c:v>13.536115464032566</c:v>
                </c:pt>
                <c:pt idx="9">
                  <c:v>14.69578329383384</c:v>
                </c:pt>
                <c:pt idx="10">
                  <c:v>14.891216646462514</c:v>
                </c:pt>
                <c:pt idx="11">
                  <c:v>15.089089087814378</c:v>
                </c:pt>
                <c:pt idx="12">
                  <c:v>15.289429856328631</c:v>
                </c:pt>
                <c:pt idx="13">
                  <c:v>15.492268531304392</c:v>
                </c:pt>
                <c:pt idx="14">
                  <c:v>15.697635036794033</c:v>
                </c:pt>
                <c:pt idx="15">
                  <c:v>15.905559645540338</c:v>
                </c:pt>
                <c:pt idx="16">
                  <c:v>16.116072982957888</c:v>
                </c:pt>
                <c:pt idx="17">
                  <c:v>16.329206031159234</c:v>
                </c:pt>
                <c:pt idx="18">
                  <c:v>16.544990133026317</c:v>
                </c:pt>
                <c:pt idx="19">
                  <c:v>16.680469585454709</c:v>
                </c:pt>
                <c:pt idx="20">
                  <c:v>16.816890207654058</c:v>
                </c:pt>
                <c:pt idx="21">
                  <c:v>16.900974658692327</c:v>
                </c:pt>
                <c:pt idx="22">
                  <c:v>16.985479531985789</c:v>
                </c:pt>
                <c:pt idx="23">
                  <c:v>17.070406929645717</c:v>
                </c:pt>
                <c:pt idx="24">
                  <c:v>17.155758964293941</c:v>
                </c:pt>
                <c:pt idx="25">
                  <c:v>17.24153775911541</c:v>
                </c:pt>
                <c:pt idx="26">
                  <c:v>17.327745447910985</c:v>
                </c:pt>
                <c:pt idx="27">
                  <c:v>17.414384175150534</c:v>
                </c:pt>
                <c:pt idx="28">
                  <c:v>17.501456096026288</c:v>
                </c:pt>
                <c:pt idx="29">
                  <c:v>17.58896337650642</c:v>
                </c:pt>
                <c:pt idx="30">
                  <c:v>17.676908193388947</c:v>
                </c:pt>
                <c:pt idx="31">
                  <c:v>17.765292734355896</c:v>
                </c:pt>
                <c:pt idx="32">
                  <c:v>17.854119198027671</c:v>
                </c:pt>
                <c:pt idx="33">
                  <c:v>17.943389794017808</c:v>
                </c:pt>
                <c:pt idx="34">
                  <c:v>18.033106742987894</c:v>
                </c:pt>
                <c:pt idx="35">
                  <c:v>18.123272276702831</c:v>
                </c:pt>
                <c:pt idx="36">
                  <c:v>18.213888638086345</c:v>
                </c:pt>
                <c:pt idx="37">
                  <c:v>18.304958081276773</c:v>
                </c:pt>
                <c:pt idx="38">
                  <c:v>18.396482871683155</c:v>
                </c:pt>
                <c:pt idx="39">
                  <c:v>18.488465286041571</c:v>
                </c:pt>
                <c:pt idx="40">
                  <c:v>18.580907612471773</c:v>
                </c:pt>
                <c:pt idx="41">
                  <c:v>18.673812150534129</c:v>
                </c:pt>
                <c:pt idx="42">
                  <c:v>18.7671812112868</c:v>
                </c:pt>
                <c:pt idx="43">
                  <c:v>18.861017117343231</c:v>
                </c:pt>
                <c:pt idx="44">
                  <c:v>18.955322202929946</c:v>
                </c:pt>
                <c:pt idx="45">
                  <c:v>19.05009881394459</c:v>
                </c:pt>
                <c:pt idx="46">
                  <c:v>19.145349308014314</c:v>
                </c:pt>
                <c:pt idx="47">
                  <c:v>19.24107605455438</c:v>
                </c:pt>
                <c:pt idx="48">
                  <c:v>19.337281434827155</c:v>
                </c:pt>
                <c:pt idx="49">
                  <c:v>19.433967842001287</c:v>
                </c:pt>
              </c:numCache>
            </c:numRef>
          </c:val>
          <c:smooth val="0"/>
        </c:ser>
        <c:ser>
          <c:idx val="1"/>
          <c:order val="1"/>
          <c:tx>
            <c:strRef>
              <c:f>REVENUES!$C$252</c:f>
              <c:strCache>
                <c:ptCount val="1"/>
                <c:pt idx="0">
                  <c:v>Med</c:v>
                </c:pt>
              </c:strCache>
            </c:strRef>
          </c:tx>
          <c:spPr>
            <a:ln w="38100" cap="rnd">
              <a:solidFill>
                <a:schemeClr val="accent1"/>
              </a:solidFill>
              <a:round/>
            </a:ln>
            <a:effectLst/>
          </c:spPr>
          <c:marker>
            <c:symbol val="none"/>
          </c:marker>
          <c:cat>
            <c:numRef>
              <c:f>REVENUES!$E$249:$BB$249</c:f>
              <c:numCache>
                <c:formatCode>General</c:formatCode>
                <c:ptCount val="50"/>
                <c:pt idx="0">
                  <c:v>2033</c:v>
                </c:pt>
                <c:pt idx="1">
                  <c:v>2034</c:v>
                </c:pt>
                <c:pt idx="2">
                  <c:v>2035</c:v>
                </c:pt>
                <c:pt idx="3">
                  <c:v>2036</c:v>
                </c:pt>
                <c:pt idx="4">
                  <c:v>2037</c:v>
                </c:pt>
                <c:pt idx="5">
                  <c:v>2038</c:v>
                </c:pt>
                <c:pt idx="6">
                  <c:v>2039</c:v>
                </c:pt>
                <c:pt idx="7">
                  <c:v>2040</c:v>
                </c:pt>
                <c:pt idx="8">
                  <c:v>2041</c:v>
                </c:pt>
                <c:pt idx="9">
                  <c:v>2042</c:v>
                </c:pt>
                <c:pt idx="10">
                  <c:v>2043</c:v>
                </c:pt>
                <c:pt idx="11">
                  <c:v>2044</c:v>
                </c:pt>
                <c:pt idx="12">
                  <c:v>2045</c:v>
                </c:pt>
                <c:pt idx="13">
                  <c:v>2046</c:v>
                </c:pt>
                <c:pt idx="14">
                  <c:v>2047</c:v>
                </c:pt>
                <c:pt idx="15">
                  <c:v>2048</c:v>
                </c:pt>
                <c:pt idx="16">
                  <c:v>2049</c:v>
                </c:pt>
                <c:pt idx="17">
                  <c:v>2050</c:v>
                </c:pt>
                <c:pt idx="18">
                  <c:v>2051</c:v>
                </c:pt>
                <c:pt idx="19">
                  <c:v>2052</c:v>
                </c:pt>
                <c:pt idx="20">
                  <c:v>2053</c:v>
                </c:pt>
                <c:pt idx="21">
                  <c:v>2054</c:v>
                </c:pt>
                <c:pt idx="22">
                  <c:v>2055</c:v>
                </c:pt>
                <c:pt idx="23">
                  <c:v>2056</c:v>
                </c:pt>
                <c:pt idx="24">
                  <c:v>2057</c:v>
                </c:pt>
                <c:pt idx="25">
                  <c:v>2058</c:v>
                </c:pt>
                <c:pt idx="26">
                  <c:v>2059</c:v>
                </c:pt>
                <c:pt idx="27">
                  <c:v>2060</c:v>
                </c:pt>
                <c:pt idx="28">
                  <c:v>2061</c:v>
                </c:pt>
                <c:pt idx="29">
                  <c:v>2062</c:v>
                </c:pt>
                <c:pt idx="30">
                  <c:v>2063</c:v>
                </c:pt>
                <c:pt idx="31">
                  <c:v>2064</c:v>
                </c:pt>
                <c:pt idx="32">
                  <c:v>2065</c:v>
                </c:pt>
                <c:pt idx="33">
                  <c:v>2066</c:v>
                </c:pt>
                <c:pt idx="34">
                  <c:v>2067</c:v>
                </c:pt>
                <c:pt idx="35">
                  <c:v>2068</c:v>
                </c:pt>
                <c:pt idx="36">
                  <c:v>2069</c:v>
                </c:pt>
                <c:pt idx="37">
                  <c:v>2070</c:v>
                </c:pt>
                <c:pt idx="38">
                  <c:v>2071</c:v>
                </c:pt>
                <c:pt idx="39">
                  <c:v>2072</c:v>
                </c:pt>
                <c:pt idx="40">
                  <c:v>2073</c:v>
                </c:pt>
                <c:pt idx="41">
                  <c:v>2074</c:v>
                </c:pt>
                <c:pt idx="42">
                  <c:v>2075</c:v>
                </c:pt>
                <c:pt idx="43">
                  <c:v>2076</c:v>
                </c:pt>
                <c:pt idx="44">
                  <c:v>2077</c:v>
                </c:pt>
                <c:pt idx="45">
                  <c:v>2078</c:v>
                </c:pt>
                <c:pt idx="46">
                  <c:v>2079</c:v>
                </c:pt>
                <c:pt idx="47">
                  <c:v>2080</c:v>
                </c:pt>
                <c:pt idx="48">
                  <c:v>2081</c:v>
                </c:pt>
                <c:pt idx="49">
                  <c:v>2082</c:v>
                </c:pt>
              </c:numCache>
            </c:numRef>
          </c:cat>
          <c:val>
            <c:numRef>
              <c:f>REVENUES!$E$252:$BB$252</c:f>
              <c:numCache>
                <c:formatCode>0.0</c:formatCode>
                <c:ptCount val="50"/>
                <c:pt idx="0">
                  <c:v>4.9185821801267879</c:v>
                </c:pt>
                <c:pt idx="1">
                  <c:v>6.1200860469569438</c:v>
                </c:pt>
                <c:pt idx="2">
                  <c:v>7.3251884133660328</c:v>
                </c:pt>
                <c:pt idx="3">
                  <c:v>8.5339828400127029</c:v>
                </c:pt>
                <c:pt idx="4">
                  <c:v>9.7465651905821158</c:v>
                </c:pt>
                <c:pt idx="5">
                  <c:v>10.963033686482744</c:v>
                </c:pt>
                <c:pt idx="6">
                  <c:v>12.183488962809832</c:v>
                </c:pt>
                <c:pt idx="7">
                  <c:v>13.408034125604301</c:v>
                </c:pt>
                <c:pt idx="8">
                  <c:v>14.636774810436533</c:v>
                </c:pt>
                <c:pt idx="9">
                  <c:v>15.869819242345148</c:v>
                </c:pt>
                <c:pt idx="10">
                  <c:v>16.251722741605928</c:v>
                </c:pt>
                <c:pt idx="11">
                  <c:v>16.642554453140203</c:v>
                </c:pt>
                <c:pt idx="12">
                  <c:v>17.04251874403921</c:v>
                </c:pt>
                <c:pt idx="13">
                  <c:v>17.45182458479292</c:v>
                </c:pt>
                <c:pt idx="14">
                  <c:v>17.870685651679167</c:v>
                </c:pt>
                <c:pt idx="15">
                  <c:v>18.29932043140694</c:v>
                </c:pt>
                <c:pt idx="16">
                  <c:v>18.737952328063155</c:v>
                </c:pt>
                <c:pt idx="17">
                  <c:v>19.186809772413056</c:v>
                </c:pt>
                <c:pt idx="18">
                  <c:v>19.646126333605729</c:v>
                </c:pt>
                <c:pt idx="19">
                  <c:v>19.918923766343635</c:v>
                </c:pt>
                <c:pt idx="20">
                  <c:v>20.19521253510295</c:v>
                </c:pt>
                <c:pt idx="21">
                  <c:v>20.397164660453974</c:v>
                </c:pt>
                <c:pt idx="22">
                  <c:v>20.601136307058514</c:v>
                </c:pt>
                <c:pt idx="23">
                  <c:v>20.807147670129105</c:v>
                </c:pt>
                <c:pt idx="24">
                  <c:v>21.015219146830393</c:v>
                </c:pt>
                <c:pt idx="25">
                  <c:v>21.225371338298697</c:v>
                </c:pt>
                <c:pt idx="26">
                  <c:v>21.437625051681689</c:v>
                </c:pt>
                <c:pt idx="27">
                  <c:v>21.652001302198506</c:v>
                </c:pt>
                <c:pt idx="28">
                  <c:v>21.868521315220487</c:v>
                </c:pt>
                <c:pt idx="29">
                  <c:v>22.087206528372693</c:v>
                </c:pt>
                <c:pt idx="30">
                  <c:v>22.308078593656422</c:v>
                </c:pt>
                <c:pt idx="31">
                  <c:v>22.531159379592989</c:v>
                </c:pt>
                <c:pt idx="32">
                  <c:v>22.756470973388915</c:v>
                </c:pt>
                <c:pt idx="33">
                  <c:v>22.984035683122805</c:v>
                </c:pt>
                <c:pt idx="34">
                  <c:v>23.21387603995403</c:v>
                </c:pt>
                <c:pt idx="35">
                  <c:v>23.446014800353574</c:v>
                </c:pt>
                <c:pt idx="36">
                  <c:v>23.680474948357105</c:v>
                </c:pt>
                <c:pt idx="37">
                  <c:v>23.917279697840677</c:v>
                </c:pt>
                <c:pt idx="38">
                  <c:v>24.156452494819085</c:v>
                </c:pt>
                <c:pt idx="39">
                  <c:v>24.398017019767273</c:v>
                </c:pt>
                <c:pt idx="40">
                  <c:v>24.641997189964947</c:v>
                </c:pt>
                <c:pt idx="41">
                  <c:v>24.888417161864592</c:v>
                </c:pt>
                <c:pt idx="42">
                  <c:v>25.137301333483244</c:v>
                </c:pt>
                <c:pt idx="43">
                  <c:v>25.388674346818071</c:v>
                </c:pt>
                <c:pt idx="44">
                  <c:v>25.642561090286254</c:v>
                </c:pt>
                <c:pt idx="45">
                  <c:v>25.89898670118912</c:v>
                </c:pt>
                <c:pt idx="46">
                  <c:v>26.157976568201011</c:v>
                </c:pt>
                <c:pt idx="47">
                  <c:v>26.419556333883023</c:v>
                </c:pt>
                <c:pt idx="48">
                  <c:v>26.683751897221853</c:v>
                </c:pt>
                <c:pt idx="49">
                  <c:v>26.95058941619407</c:v>
                </c:pt>
              </c:numCache>
            </c:numRef>
          </c:val>
          <c:smooth val="0"/>
        </c:ser>
        <c:ser>
          <c:idx val="2"/>
          <c:order val="2"/>
          <c:tx>
            <c:strRef>
              <c:f>REVENUES!$C$253</c:f>
              <c:strCache>
                <c:ptCount val="1"/>
                <c:pt idx="0">
                  <c:v>Max</c:v>
                </c:pt>
              </c:strCache>
            </c:strRef>
          </c:tx>
          <c:spPr>
            <a:ln w="38100" cap="rnd">
              <a:solidFill>
                <a:schemeClr val="accent1">
                  <a:tint val="65000"/>
                </a:schemeClr>
              </a:solidFill>
              <a:round/>
            </a:ln>
            <a:effectLst/>
          </c:spPr>
          <c:marker>
            <c:symbol val="none"/>
          </c:marker>
          <c:cat>
            <c:numRef>
              <c:f>REVENUES!$E$249:$BB$249</c:f>
              <c:numCache>
                <c:formatCode>General</c:formatCode>
                <c:ptCount val="50"/>
                <c:pt idx="0">
                  <c:v>2033</c:v>
                </c:pt>
                <c:pt idx="1">
                  <c:v>2034</c:v>
                </c:pt>
                <c:pt idx="2">
                  <c:v>2035</c:v>
                </c:pt>
                <c:pt idx="3">
                  <c:v>2036</c:v>
                </c:pt>
                <c:pt idx="4">
                  <c:v>2037</c:v>
                </c:pt>
                <c:pt idx="5">
                  <c:v>2038</c:v>
                </c:pt>
                <c:pt idx="6">
                  <c:v>2039</c:v>
                </c:pt>
                <c:pt idx="7">
                  <c:v>2040</c:v>
                </c:pt>
                <c:pt idx="8">
                  <c:v>2041</c:v>
                </c:pt>
                <c:pt idx="9">
                  <c:v>2042</c:v>
                </c:pt>
                <c:pt idx="10">
                  <c:v>2043</c:v>
                </c:pt>
                <c:pt idx="11">
                  <c:v>2044</c:v>
                </c:pt>
                <c:pt idx="12">
                  <c:v>2045</c:v>
                </c:pt>
                <c:pt idx="13">
                  <c:v>2046</c:v>
                </c:pt>
                <c:pt idx="14">
                  <c:v>2047</c:v>
                </c:pt>
                <c:pt idx="15">
                  <c:v>2048</c:v>
                </c:pt>
                <c:pt idx="16">
                  <c:v>2049</c:v>
                </c:pt>
                <c:pt idx="17">
                  <c:v>2050</c:v>
                </c:pt>
                <c:pt idx="18">
                  <c:v>2051</c:v>
                </c:pt>
                <c:pt idx="19">
                  <c:v>2052</c:v>
                </c:pt>
                <c:pt idx="20">
                  <c:v>2053</c:v>
                </c:pt>
                <c:pt idx="21">
                  <c:v>2054</c:v>
                </c:pt>
                <c:pt idx="22">
                  <c:v>2055</c:v>
                </c:pt>
                <c:pt idx="23">
                  <c:v>2056</c:v>
                </c:pt>
                <c:pt idx="24">
                  <c:v>2057</c:v>
                </c:pt>
                <c:pt idx="25">
                  <c:v>2058</c:v>
                </c:pt>
                <c:pt idx="26">
                  <c:v>2059</c:v>
                </c:pt>
                <c:pt idx="27">
                  <c:v>2060</c:v>
                </c:pt>
                <c:pt idx="28">
                  <c:v>2061</c:v>
                </c:pt>
                <c:pt idx="29">
                  <c:v>2062</c:v>
                </c:pt>
                <c:pt idx="30">
                  <c:v>2063</c:v>
                </c:pt>
                <c:pt idx="31">
                  <c:v>2064</c:v>
                </c:pt>
                <c:pt idx="32">
                  <c:v>2065</c:v>
                </c:pt>
                <c:pt idx="33">
                  <c:v>2066</c:v>
                </c:pt>
                <c:pt idx="34">
                  <c:v>2067</c:v>
                </c:pt>
                <c:pt idx="35">
                  <c:v>2068</c:v>
                </c:pt>
                <c:pt idx="36">
                  <c:v>2069</c:v>
                </c:pt>
                <c:pt idx="37">
                  <c:v>2070</c:v>
                </c:pt>
                <c:pt idx="38">
                  <c:v>2071</c:v>
                </c:pt>
                <c:pt idx="39">
                  <c:v>2072</c:v>
                </c:pt>
                <c:pt idx="40">
                  <c:v>2073</c:v>
                </c:pt>
                <c:pt idx="41">
                  <c:v>2074</c:v>
                </c:pt>
                <c:pt idx="42">
                  <c:v>2075</c:v>
                </c:pt>
                <c:pt idx="43">
                  <c:v>2076</c:v>
                </c:pt>
                <c:pt idx="44">
                  <c:v>2077</c:v>
                </c:pt>
                <c:pt idx="45">
                  <c:v>2078</c:v>
                </c:pt>
                <c:pt idx="46">
                  <c:v>2079</c:v>
                </c:pt>
                <c:pt idx="47">
                  <c:v>2080</c:v>
                </c:pt>
                <c:pt idx="48">
                  <c:v>2081</c:v>
                </c:pt>
                <c:pt idx="49">
                  <c:v>2082</c:v>
                </c:pt>
              </c:numCache>
            </c:numRef>
          </c:cat>
          <c:val>
            <c:numRef>
              <c:f>REVENUES!$E$253:$BB$253</c:f>
              <c:numCache>
                <c:formatCode>0.0</c:formatCode>
                <c:ptCount val="50"/>
                <c:pt idx="0">
                  <c:v>5.268949718961391</c:v>
                </c:pt>
                <c:pt idx="1">
                  <c:v>6.5027513500304206</c:v>
                </c:pt>
                <c:pt idx="2">
                  <c:v>7.7419971913007721</c:v>
                </c:pt>
                <c:pt idx="3">
                  <c:v>8.9868605494853142</c:v>
                </c:pt>
                <c:pt idx="4">
                  <c:v>10.23751999400119</c:v>
                </c:pt>
                <c:pt idx="5">
                  <c:v>11.49415951178832</c:v>
                </c:pt>
                <c:pt idx="6">
                  <c:v>12.756968666579667</c:v>
                </c:pt>
                <c:pt idx="7">
                  <c:v>14.026142762749048</c:v>
                </c:pt>
                <c:pt idx="8">
                  <c:v>15.301883013865838</c:v>
                </c:pt>
                <c:pt idx="9">
                  <c:v>16.584396716089525</c:v>
                </c:pt>
                <c:pt idx="10">
                  <c:v>17.073341870985178</c:v>
                </c:pt>
                <c:pt idx="11">
                  <c:v>17.576369035678056</c:v>
                </c:pt>
                <c:pt idx="12">
                  <c:v>18.093876719936215</c:v>
                </c:pt>
                <c:pt idx="13">
                  <c:v>18.626274557759981</c:v>
                </c:pt>
                <c:pt idx="14">
                  <c:v>19.173983614524975</c:v>
                </c:pt>
                <c:pt idx="15">
                  <c:v>19.737436702529617</c:v>
                </c:pt>
                <c:pt idx="16">
                  <c:v>20.317078705175419</c:v>
                </c:pt>
                <c:pt idx="17">
                  <c:v>20.913366910014425</c:v>
                </c:pt>
                <c:pt idx="18">
                  <c:v>21.526771350904653</c:v>
                </c:pt>
                <c:pt idx="19">
                  <c:v>21.887558389282574</c:v>
                </c:pt>
                <c:pt idx="20">
                  <c:v>22.25400154559636</c:v>
                </c:pt>
                <c:pt idx="21">
                  <c:v>22.532176564916313</c:v>
                </c:pt>
                <c:pt idx="22">
                  <c:v>22.813828771977761</c:v>
                </c:pt>
                <c:pt idx="23">
                  <c:v>23.099001631627484</c:v>
                </c:pt>
                <c:pt idx="24">
                  <c:v>23.387739152022828</c:v>
                </c:pt>
                <c:pt idx="25">
                  <c:v>23.680085891423108</c:v>
                </c:pt>
                <c:pt idx="26">
                  <c:v>23.976086965065896</c:v>
                </c:pt>
                <c:pt idx="27">
                  <c:v>24.275788052129222</c:v>
                </c:pt>
                <c:pt idx="28">
                  <c:v>24.579235402780839</c:v>
                </c:pt>
                <c:pt idx="29">
                  <c:v>24.886475845315594</c:v>
                </c:pt>
                <c:pt idx="30">
                  <c:v>25.197556793382041</c:v>
                </c:pt>
                <c:pt idx="31">
                  <c:v>25.512526253299313</c:v>
                </c:pt>
                <c:pt idx="32">
                  <c:v>25.831432831465555</c:v>
                </c:pt>
                <c:pt idx="33">
                  <c:v>26.154325741858877</c:v>
                </c:pt>
                <c:pt idx="34">
                  <c:v>26.481254813632109</c:v>
                </c:pt>
                <c:pt idx="35">
                  <c:v>26.812270498802508</c:v>
                </c:pt>
                <c:pt idx="36">
                  <c:v>27.14742388003754</c:v>
                </c:pt>
                <c:pt idx="37">
                  <c:v>27.486766678538007</c:v>
                </c:pt>
                <c:pt idx="38">
                  <c:v>27.830351262019729</c:v>
                </c:pt>
                <c:pt idx="39">
                  <c:v>28.178230652794976</c:v>
                </c:pt>
                <c:pt idx="40">
                  <c:v>28.530458535954917</c:v>
                </c:pt>
                <c:pt idx="41">
                  <c:v>28.88708926765435</c:v>
                </c:pt>
                <c:pt idx="42">
                  <c:v>29.248177883500027</c:v>
                </c:pt>
                <c:pt idx="43">
                  <c:v>29.613780107043773</c:v>
                </c:pt>
                <c:pt idx="44">
                  <c:v>29.983952358381821</c:v>
                </c:pt>
                <c:pt idx="45">
                  <c:v>30.358751762861594</c:v>
                </c:pt>
                <c:pt idx="46">
                  <c:v>30.738236159897362</c:v>
                </c:pt>
                <c:pt idx="47">
                  <c:v>31.122464111896075</c:v>
                </c:pt>
                <c:pt idx="48">
                  <c:v>31.511494913294772</c:v>
                </c:pt>
                <c:pt idx="49">
                  <c:v>31.905388599710957</c:v>
                </c:pt>
              </c:numCache>
            </c:numRef>
          </c:val>
          <c:smooth val="0"/>
        </c:ser>
        <c:dLbls>
          <c:showLegendKey val="0"/>
          <c:showVal val="0"/>
          <c:showCatName val="0"/>
          <c:showSerName val="0"/>
          <c:showPercent val="0"/>
          <c:showBubbleSize val="0"/>
        </c:dLbls>
        <c:marker val="1"/>
        <c:smooth val="0"/>
        <c:axId val="80277504"/>
        <c:axId val="80279040"/>
      </c:lineChart>
      <c:catAx>
        <c:axId val="8027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0279040"/>
        <c:crosses val="autoZero"/>
        <c:auto val="1"/>
        <c:lblAlgn val="ctr"/>
        <c:lblOffset val="100"/>
        <c:noMultiLvlLbl val="0"/>
      </c:catAx>
      <c:valAx>
        <c:axId val="80279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277504"/>
        <c:crosses val="autoZero"/>
        <c:crossBetween val="between"/>
      </c:valAx>
      <c:spPr>
        <a:noFill/>
        <a:ln>
          <a:noFill/>
        </a:ln>
        <a:effectLst/>
      </c:spPr>
    </c:plotArea>
    <c:legend>
      <c:legendPos val="b"/>
      <c:layout>
        <c:manualLayout>
          <c:xMode val="edge"/>
          <c:yMode val="edge"/>
          <c:x val="4.2121864811741572E-2"/>
          <c:y val="0.90949508166078652"/>
          <c:w val="0.88586043336511178"/>
          <c:h val="6.676604593565270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0.79375</cdr:x>
      <cdr:y>0.76562</cdr:y>
    </cdr:from>
    <cdr:to>
      <cdr:x>0.97708</cdr:x>
      <cdr:y>1</cdr:y>
    </cdr:to>
    <cdr:sp macro="" textlink="">
      <cdr:nvSpPr>
        <cdr:cNvPr id="2" name="TextBox 1"/>
        <cdr:cNvSpPr txBox="1"/>
      </cdr:nvSpPr>
      <cdr:spPr>
        <a:xfrm xmlns:a="http://schemas.openxmlformats.org/drawingml/2006/main">
          <a:off x="3629025" y="2100262"/>
          <a:ext cx="838200" cy="6429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t-EE" sz="1100"/>
        </a:p>
      </cdr:txBody>
    </cdr:sp>
  </cdr:relSizeAnchor>
  <cdr:relSizeAnchor xmlns:cdr="http://schemas.openxmlformats.org/drawingml/2006/chartDrawing">
    <cdr:from>
      <cdr:x>0.84112</cdr:x>
      <cdr:y>0.93878</cdr:y>
    </cdr:from>
    <cdr:to>
      <cdr:x>0.99785</cdr:x>
      <cdr:y>1</cdr:y>
    </cdr:to>
    <cdr:sp macro="" textlink="">
      <cdr:nvSpPr>
        <cdr:cNvPr id="3" name="TextBox 2"/>
        <cdr:cNvSpPr txBox="1"/>
      </cdr:nvSpPr>
      <cdr:spPr>
        <a:xfrm xmlns:a="http://schemas.openxmlformats.org/drawingml/2006/main">
          <a:off x="6480720" y="3312368"/>
          <a:ext cx="1207548"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t-EE" sz="1050" i="1" dirty="0" err="1"/>
            <a:t>Source</a:t>
          </a:r>
          <a:r>
            <a:rPr lang="et-EE" sz="1050" i="1" dirty="0"/>
            <a:t>: </a:t>
          </a:r>
          <a:r>
            <a:rPr lang="et-EE" sz="1050" i="1" dirty="0" err="1"/>
            <a:t>Eurostat</a:t>
          </a:r>
          <a:endParaRPr lang="et-EE" sz="1050" i="1" dirty="0"/>
        </a:p>
      </cdr:txBody>
    </cdr:sp>
  </cdr:relSizeAnchor>
  <cdr:relSizeAnchor xmlns:cdr="http://schemas.openxmlformats.org/drawingml/2006/chartDrawing">
    <cdr:from>
      <cdr:x>0.22018</cdr:x>
      <cdr:y>0.1194</cdr:y>
    </cdr:from>
    <cdr:to>
      <cdr:x>0.30819</cdr:x>
      <cdr:y>0.22356</cdr:y>
    </cdr:to>
    <cdr:sp macro="" textlink="">
      <cdr:nvSpPr>
        <cdr:cNvPr id="4" name="TextBox 3"/>
        <cdr:cNvSpPr txBox="1"/>
      </cdr:nvSpPr>
      <cdr:spPr>
        <a:xfrm xmlns:a="http://schemas.openxmlformats.org/drawingml/2006/main">
          <a:off x="1728192" y="576064"/>
          <a:ext cx="690770" cy="5025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t-EE" sz="1800" b="1" dirty="0" smtClean="0">
              <a:latin typeface="+mj-lt"/>
            </a:rPr>
            <a:t>4.6 mln</a:t>
          </a:r>
          <a:endParaRPr lang="et-EE" sz="1800" b="1" dirty="0">
            <a:latin typeface="+mj-lt"/>
          </a:endParaRPr>
        </a:p>
      </cdr:txBody>
    </cdr:sp>
  </cdr:relSizeAnchor>
  <cdr:relSizeAnchor xmlns:cdr="http://schemas.openxmlformats.org/drawingml/2006/chartDrawing">
    <cdr:from>
      <cdr:x>0.73394</cdr:x>
      <cdr:y>0.02985</cdr:y>
    </cdr:from>
    <cdr:to>
      <cdr:x>0.85321</cdr:x>
      <cdr:y>0.13402</cdr:y>
    </cdr:to>
    <cdr:sp macro="" textlink="">
      <cdr:nvSpPr>
        <cdr:cNvPr id="5" name="TextBox 1"/>
        <cdr:cNvSpPr txBox="1"/>
      </cdr:nvSpPr>
      <cdr:spPr>
        <a:xfrm xmlns:a="http://schemas.openxmlformats.org/drawingml/2006/main">
          <a:off x="5760640" y="144016"/>
          <a:ext cx="936104" cy="5025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800" b="1" dirty="0" smtClean="0">
              <a:latin typeface="+mj-lt"/>
            </a:rPr>
            <a:t>7.8 mln</a:t>
          </a:r>
          <a:endParaRPr lang="et-EE" sz="1800" b="1" dirty="0">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0.10383</cdr:y>
    </cdr:to>
    <cdr:sp macro="" textlink="">
      <cdr:nvSpPr>
        <cdr:cNvPr id="2" name="TextBox 1"/>
        <cdr:cNvSpPr txBox="1"/>
      </cdr:nvSpPr>
      <cdr:spPr>
        <a:xfrm xmlns:a="http://schemas.openxmlformats.org/drawingml/2006/main">
          <a:off x="0" y="-1209616"/>
          <a:ext cx="3349625" cy="555670"/>
        </a:xfrm>
        <a:prstGeom xmlns:a="http://schemas.openxmlformats.org/drawingml/2006/main" prst="rect">
          <a:avLst/>
        </a:prstGeom>
        <a:solidFill xmlns:a="http://schemas.openxmlformats.org/drawingml/2006/main">
          <a:schemeClr val="bg2">
            <a:lumMod val="10000"/>
          </a:schemeClr>
        </a:solidFill>
      </cdr:spPr>
      <cdr:txBody>
        <a:bodyPr xmlns:a="http://schemas.openxmlformats.org/drawingml/2006/main" vertOverflow="clip" wrap="square" rtlCol="0" anchor="ctr"/>
        <a:lstStyle xmlns:a="http://schemas.openxmlformats.org/drawingml/2006/main"/>
        <a:p xmlns:a="http://schemas.openxmlformats.org/drawingml/2006/main">
          <a:pPr algn="ctr"/>
          <a:r>
            <a:rPr lang="et-EE" sz="1600" b="1" dirty="0" smtClean="0">
              <a:solidFill>
                <a:schemeClr val="bg1"/>
              </a:solidFill>
            </a:rPr>
            <a:t>REISJAT (miljonites)</a:t>
          </a:r>
          <a:endParaRPr lang="et-EE" sz="16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dirty="0"/>
          </a:p>
        </p:txBody>
      </p:sp>
      <p:sp>
        <p:nvSpPr>
          <p:cNvPr id="3" name="Kuupäeva kohatäid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1F20E-5FE8-4706-9FA4-77BAFEBA58C2}" type="datetimeFigureOut">
              <a:rPr lang="et-EE" smtClean="0"/>
              <a:t>12.04.2017</a:t>
            </a:fld>
            <a:endParaRPr lang="et-EE" dirty="0"/>
          </a:p>
        </p:txBody>
      </p:sp>
      <p:sp>
        <p:nvSpPr>
          <p:cNvPr id="4" name="Slaidi pildi kohatä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t-EE" dirty="0"/>
          </a:p>
        </p:txBody>
      </p:sp>
      <p:sp>
        <p:nvSpPr>
          <p:cNvPr id="5" name="Märkmete kohatäid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6" name="Jaluse kohatäid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dirty="0"/>
          </a:p>
        </p:txBody>
      </p:sp>
      <p:sp>
        <p:nvSpPr>
          <p:cNvPr id="7" name="Slaidinumbri kohatä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AEF34-86DE-480D-9BF1-FA01E402BDC5}" type="slidenum">
              <a:rPr lang="et-EE" smtClean="0"/>
              <a:t>‹#›</a:t>
            </a:fld>
            <a:endParaRPr lang="et-EE" dirty="0"/>
          </a:p>
        </p:txBody>
      </p:sp>
    </p:spTree>
    <p:extLst>
      <p:ext uri="{BB962C8B-B14F-4D97-AF65-F5344CB8AC3E}">
        <p14:creationId xmlns:p14="http://schemas.microsoft.com/office/powerpoint/2010/main" val="90564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11</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12</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13</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14</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15</a:t>
            </a:fld>
            <a:endParaRPr lang="et-EE" dirty="0"/>
          </a:p>
        </p:txBody>
      </p:sp>
    </p:spTree>
    <p:extLst>
      <p:ext uri="{BB962C8B-B14F-4D97-AF65-F5344CB8AC3E}">
        <p14:creationId xmlns:p14="http://schemas.microsoft.com/office/powerpoint/2010/main" val="89987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16</a:t>
            </a:fld>
            <a:endParaRPr lang="et-EE" dirty="0"/>
          </a:p>
        </p:txBody>
      </p:sp>
    </p:spTree>
    <p:extLst>
      <p:ext uri="{BB962C8B-B14F-4D97-AF65-F5344CB8AC3E}">
        <p14:creationId xmlns:p14="http://schemas.microsoft.com/office/powerpoint/2010/main" val="899874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21</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25</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26</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A1AC4FEA-6C06-4B81-9B83-7BF4BE2D52DD}" type="slidenum">
              <a:rPr lang="sv-SE" smtClean="0"/>
              <a:pPr/>
              <a:t>39</a:t>
            </a:fld>
            <a:endParaRPr lang="sv-SE" dirty="0"/>
          </a:p>
        </p:txBody>
      </p:sp>
    </p:spTree>
    <p:extLst>
      <p:ext uri="{BB962C8B-B14F-4D97-AF65-F5344CB8AC3E}">
        <p14:creationId xmlns:p14="http://schemas.microsoft.com/office/powerpoint/2010/main" val="241549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2</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3</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4</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5</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6</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7</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8</a:t>
            </a:fld>
            <a:endParaRPr lang="et-EE" dirty="0"/>
          </a:p>
        </p:txBody>
      </p:sp>
    </p:spTree>
    <p:extLst>
      <p:ext uri="{BB962C8B-B14F-4D97-AF65-F5344CB8AC3E}">
        <p14:creationId xmlns:p14="http://schemas.microsoft.com/office/powerpoint/2010/main" val="105341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44AEF34-86DE-480D-9BF1-FA01E402BDC5}" type="slidenum">
              <a:rPr lang="et-EE" smtClean="0"/>
              <a:t>10</a:t>
            </a:fld>
            <a:endParaRPr lang="et-EE" dirty="0"/>
          </a:p>
        </p:txBody>
      </p:sp>
    </p:spTree>
    <p:extLst>
      <p:ext uri="{BB962C8B-B14F-4D97-AF65-F5344CB8AC3E}">
        <p14:creationId xmlns:p14="http://schemas.microsoft.com/office/powerpoint/2010/main" val="105341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Pealkiri 1"/>
          <p:cNvSpPr>
            <a:spLocks noGrp="1"/>
          </p:cNvSpPr>
          <p:nvPr>
            <p:ph type="ctrTitle"/>
          </p:nvPr>
        </p:nvSpPr>
        <p:spPr>
          <a:xfrm>
            <a:off x="685800" y="2130425"/>
            <a:ext cx="7772400" cy="1470025"/>
          </a:xfrm>
        </p:spPr>
        <p:txBody>
          <a:bodyPr/>
          <a:lstStyle/>
          <a:p>
            <a:r>
              <a:rPr lang="et-EE" smtClean="0"/>
              <a:t>Muutke tiitli laadi</a:t>
            </a:r>
            <a:endParaRPr lang="et-EE"/>
          </a:p>
        </p:txBody>
      </p:sp>
      <p:sp>
        <p:nvSpPr>
          <p:cNvPr id="3" name="Alapealkiri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laadi muutmiseks</a:t>
            </a:r>
            <a:endParaRPr lang="et-EE"/>
          </a:p>
        </p:txBody>
      </p:sp>
      <p:sp>
        <p:nvSpPr>
          <p:cNvPr id="4" name="Kuupäeva kohatäide 3"/>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5" name="Jaluse kohatäide 4"/>
          <p:cNvSpPr>
            <a:spLocks noGrp="1"/>
          </p:cNvSpPr>
          <p:nvPr>
            <p:ph type="ftr" sz="quarter" idx="11"/>
          </p:nvPr>
        </p:nvSpPr>
        <p:spPr/>
        <p:txBody>
          <a:bodyPr/>
          <a:lstStyle/>
          <a:p>
            <a:endParaRPr lang="et-EE" dirty="0"/>
          </a:p>
        </p:txBody>
      </p:sp>
      <p:sp>
        <p:nvSpPr>
          <p:cNvPr id="6" name="Slaidinumbri kohatäide 5"/>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3988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Vertikaalteksti kohatäide 2"/>
          <p:cNvSpPr>
            <a:spLocks noGrp="1"/>
          </p:cNvSpPr>
          <p:nvPr>
            <p:ph type="body" orient="vert" idx="1"/>
          </p:nvPr>
        </p:nvSpPr>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5" name="Jaluse kohatäide 4"/>
          <p:cNvSpPr>
            <a:spLocks noGrp="1"/>
          </p:cNvSpPr>
          <p:nvPr>
            <p:ph type="ftr" sz="quarter" idx="11"/>
          </p:nvPr>
        </p:nvSpPr>
        <p:spPr/>
        <p:txBody>
          <a:bodyPr/>
          <a:lstStyle/>
          <a:p>
            <a:endParaRPr lang="et-EE" dirty="0"/>
          </a:p>
        </p:txBody>
      </p:sp>
      <p:sp>
        <p:nvSpPr>
          <p:cNvPr id="6" name="Slaidinumbri kohatäide 5"/>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25690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6629400" y="274638"/>
            <a:ext cx="2057400" cy="5851525"/>
          </a:xfrm>
        </p:spPr>
        <p:txBody>
          <a:bodyPr vert="eaVert"/>
          <a:lstStyle/>
          <a:p>
            <a:r>
              <a:rPr lang="et-EE" smtClean="0"/>
              <a:t>Muutke tiitli laadi</a:t>
            </a:r>
            <a:endParaRPr lang="et-EE"/>
          </a:p>
        </p:txBody>
      </p:sp>
      <p:sp>
        <p:nvSpPr>
          <p:cNvPr id="3" name="Vertikaalteksti kohatäide 2"/>
          <p:cNvSpPr>
            <a:spLocks noGrp="1"/>
          </p:cNvSpPr>
          <p:nvPr>
            <p:ph type="body" orient="vert" idx="1"/>
          </p:nvPr>
        </p:nvSpPr>
        <p:spPr>
          <a:xfrm>
            <a:off x="457200" y="274638"/>
            <a:ext cx="6019800" cy="5851525"/>
          </a:xfrm>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5" name="Jaluse kohatäide 4"/>
          <p:cNvSpPr>
            <a:spLocks noGrp="1"/>
          </p:cNvSpPr>
          <p:nvPr>
            <p:ph type="ftr" sz="quarter" idx="11"/>
          </p:nvPr>
        </p:nvSpPr>
        <p:spPr/>
        <p:txBody>
          <a:bodyPr/>
          <a:lstStyle/>
          <a:p>
            <a:endParaRPr lang="et-EE" dirty="0"/>
          </a:p>
        </p:txBody>
      </p:sp>
      <p:sp>
        <p:nvSpPr>
          <p:cNvPr id="6" name="Slaidinumbri kohatäide 5"/>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298756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5" name="Jaluse kohatäide 4"/>
          <p:cNvSpPr>
            <a:spLocks noGrp="1"/>
          </p:cNvSpPr>
          <p:nvPr>
            <p:ph type="ftr" sz="quarter" idx="11"/>
          </p:nvPr>
        </p:nvSpPr>
        <p:spPr/>
        <p:txBody>
          <a:bodyPr/>
          <a:lstStyle/>
          <a:p>
            <a:endParaRPr lang="et-EE" dirty="0"/>
          </a:p>
        </p:txBody>
      </p:sp>
      <p:sp>
        <p:nvSpPr>
          <p:cNvPr id="6" name="Slaidinumbri kohatäide 5"/>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207252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722313" y="4406900"/>
            <a:ext cx="7772400" cy="1362075"/>
          </a:xfrm>
        </p:spPr>
        <p:txBody>
          <a:bodyPr anchor="t"/>
          <a:lstStyle>
            <a:lvl1pPr algn="l">
              <a:defRPr sz="4000" b="1" cap="all"/>
            </a:lvl1pPr>
          </a:lstStyle>
          <a:p>
            <a:r>
              <a:rPr lang="et-EE" smtClean="0"/>
              <a:t>Muutke tiitli laadi</a:t>
            </a:r>
            <a:endParaRPr lang="et-EE"/>
          </a:p>
        </p:txBody>
      </p:sp>
      <p:sp>
        <p:nvSpPr>
          <p:cNvPr id="3" name="Teksti kohatäid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Kuupäeva kohatäide 3"/>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5" name="Jaluse kohatäide 4"/>
          <p:cNvSpPr>
            <a:spLocks noGrp="1"/>
          </p:cNvSpPr>
          <p:nvPr>
            <p:ph type="ftr" sz="quarter" idx="11"/>
          </p:nvPr>
        </p:nvSpPr>
        <p:spPr/>
        <p:txBody>
          <a:bodyPr/>
          <a:lstStyle/>
          <a:p>
            <a:endParaRPr lang="et-EE" dirty="0"/>
          </a:p>
        </p:txBody>
      </p:sp>
      <p:sp>
        <p:nvSpPr>
          <p:cNvPr id="6" name="Slaidinumbri kohatäide 5"/>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57641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isu kohatäid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Kuupäeva kohatäide 4"/>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6" name="Jaluse kohatäide 5"/>
          <p:cNvSpPr>
            <a:spLocks noGrp="1"/>
          </p:cNvSpPr>
          <p:nvPr>
            <p:ph type="ftr" sz="quarter" idx="11"/>
          </p:nvPr>
        </p:nvSpPr>
        <p:spPr/>
        <p:txBody>
          <a:bodyPr/>
          <a:lstStyle/>
          <a:p>
            <a:endParaRPr lang="et-EE" dirty="0"/>
          </a:p>
        </p:txBody>
      </p:sp>
      <p:sp>
        <p:nvSpPr>
          <p:cNvPr id="7" name="Slaidinumbri kohatäide 6"/>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246528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lvl1pPr>
              <a:defRPr/>
            </a:lvl1pPr>
          </a:lstStyle>
          <a:p>
            <a:r>
              <a:rPr lang="et-EE" smtClean="0"/>
              <a:t>Muutke tiitli laadi</a:t>
            </a:r>
            <a:endParaRPr lang="et-EE"/>
          </a:p>
        </p:txBody>
      </p:sp>
      <p:sp>
        <p:nvSpPr>
          <p:cNvPr id="3" name="Teksti kohatäid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Sisu kohatäid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ksti kohatäid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Sisu kohatäid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7" name="Kuupäeva kohatäide 6"/>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8" name="Jaluse kohatäide 7"/>
          <p:cNvSpPr>
            <a:spLocks noGrp="1"/>
          </p:cNvSpPr>
          <p:nvPr>
            <p:ph type="ftr" sz="quarter" idx="11"/>
          </p:nvPr>
        </p:nvSpPr>
        <p:spPr/>
        <p:txBody>
          <a:bodyPr/>
          <a:lstStyle/>
          <a:p>
            <a:endParaRPr lang="et-EE" dirty="0"/>
          </a:p>
        </p:txBody>
      </p:sp>
      <p:sp>
        <p:nvSpPr>
          <p:cNvPr id="9" name="Slaidinumbri kohatäide 8"/>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413583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Kuupäeva kohatäide 2"/>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4" name="Jaluse kohatäide 3"/>
          <p:cNvSpPr>
            <a:spLocks noGrp="1"/>
          </p:cNvSpPr>
          <p:nvPr>
            <p:ph type="ftr" sz="quarter" idx="11"/>
          </p:nvPr>
        </p:nvSpPr>
        <p:spPr/>
        <p:txBody>
          <a:bodyPr/>
          <a:lstStyle/>
          <a:p>
            <a:endParaRPr lang="et-EE" dirty="0"/>
          </a:p>
        </p:txBody>
      </p:sp>
      <p:sp>
        <p:nvSpPr>
          <p:cNvPr id="5" name="Slaidinumbri kohatäide 4"/>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843231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3" name="Jaluse kohatäide 2"/>
          <p:cNvSpPr>
            <a:spLocks noGrp="1"/>
          </p:cNvSpPr>
          <p:nvPr>
            <p:ph type="ftr" sz="quarter" idx="11"/>
          </p:nvPr>
        </p:nvSpPr>
        <p:spPr/>
        <p:txBody>
          <a:bodyPr/>
          <a:lstStyle/>
          <a:p>
            <a:endParaRPr lang="et-EE" dirty="0"/>
          </a:p>
        </p:txBody>
      </p:sp>
      <p:sp>
        <p:nvSpPr>
          <p:cNvPr id="4" name="Slaidinumbri kohatäide 3"/>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1717276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3050"/>
            <a:ext cx="3008313" cy="1162050"/>
          </a:xfrm>
        </p:spPr>
        <p:txBody>
          <a:bodyPr anchor="b"/>
          <a:lstStyle>
            <a:lvl1pPr algn="l">
              <a:defRPr sz="2000" b="1"/>
            </a:lvl1pPr>
          </a:lstStyle>
          <a:p>
            <a:r>
              <a:rPr lang="et-EE" smtClean="0"/>
              <a:t>Muutke tiitli laadi</a:t>
            </a:r>
            <a:endParaRPr lang="et-EE"/>
          </a:p>
        </p:txBody>
      </p:sp>
      <p:sp>
        <p:nvSpPr>
          <p:cNvPr id="3" name="Sisu kohatäid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ksti kohatäid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Kuupäeva kohatäide 4"/>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6" name="Jaluse kohatäide 5"/>
          <p:cNvSpPr>
            <a:spLocks noGrp="1"/>
          </p:cNvSpPr>
          <p:nvPr>
            <p:ph type="ftr" sz="quarter" idx="11"/>
          </p:nvPr>
        </p:nvSpPr>
        <p:spPr/>
        <p:txBody>
          <a:bodyPr/>
          <a:lstStyle/>
          <a:p>
            <a:endParaRPr lang="et-EE" dirty="0"/>
          </a:p>
        </p:txBody>
      </p:sp>
      <p:sp>
        <p:nvSpPr>
          <p:cNvPr id="7" name="Slaidinumbri kohatäide 6"/>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86906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1792288" y="4800600"/>
            <a:ext cx="5486400" cy="566738"/>
          </a:xfrm>
        </p:spPr>
        <p:txBody>
          <a:bodyPr anchor="b"/>
          <a:lstStyle>
            <a:lvl1pPr algn="l">
              <a:defRPr sz="2000" b="1"/>
            </a:lvl1pPr>
          </a:lstStyle>
          <a:p>
            <a:r>
              <a:rPr lang="et-EE" smtClean="0"/>
              <a:t>Muutke tiitli laadi</a:t>
            </a:r>
            <a:endParaRPr lang="et-EE"/>
          </a:p>
        </p:txBody>
      </p:sp>
      <p:sp>
        <p:nvSpPr>
          <p:cNvPr id="3" name="Pildi kohatäi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Kuupäeva kohatäide 4"/>
          <p:cNvSpPr>
            <a:spLocks noGrp="1"/>
          </p:cNvSpPr>
          <p:nvPr>
            <p:ph type="dt" sz="half" idx="10"/>
          </p:nvPr>
        </p:nvSpPr>
        <p:spPr/>
        <p:txBody>
          <a:bodyPr/>
          <a:lstStyle/>
          <a:p>
            <a:fld id="{D0DDE342-D6B0-4A71-A6A2-2AE008097FA2}" type="datetimeFigureOut">
              <a:rPr lang="et-EE" smtClean="0"/>
              <a:t>12.04.2017</a:t>
            </a:fld>
            <a:endParaRPr lang="et-EE" dirty="0"/>
          </a:p>
        </p:txBody>
      </p:sp>
      <p:sp>
        <p:nvSpPr>
          <p:cNvPr id="6" name="Jaluse kohatäide 5"/>
          <p:cNvSpPr>
            <a:spLocks noGrp="1"/>
          </p:cNvSpPr>
          <p:nvPr>
            <p:ph type="ftr" sz="quarter" idx="11"/>
          </p:nvPr>
        </p:nvSpPr>
        <p:spPr/>
        <p:txBody>
          <a:bodyPr/>
          <a:lstStyle/>
          <a:p>
            <a:endParaRPr lang="et-EE" dirty="0"/>
          </a:p>
        </p:txBody>
      </p:sp>
      <p:sp>
        <p:nvSpPr>
          <p:cNvPr id="7" name="Slaidinumbri kohatäide 6"/>
          <p:cNvSpPr>
            <a:spLocks noGrp="1"/>
          </p:cNvSpPr>
          <p:nvPr>
            <p:ph type="sldNum" sz="quarter" idx="12"/>
          </p:nvPr>
        </p:nvSpPr>
        <p:spPr/>
        <p:txBody>
          <a:bodyPr/>
          <a:lstStyle/>
          <a:p>
            <a:fld id="{C87A5E2F-6148-43ED-951C-3DEAD231A61C}" type="slidenum">
              <a:rPr lang="et-EE" smtClean="0"/>
              <a:t>‹#›</a:t>
            </a:fld>
            <a:endParaRPr lang="et-EE" dirty="0"/>
          </a:p>
        </p:txBody>
      </p:sp>
    </p:spTree>
    <p:extLst>
      <p:ext uri="{BB962C8B-B14F-4D97-AF65-F5344CB8AC3E}">
        <p14:creationId xmlns:p14="http://schemas.microsoft.com/office/powerpoint/2010/main" val="310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t-EE" smtClean="0"/>
              <a:t>Muutke tiitli laadi</a:t>
            </a:r>
            <a:endParaRPr lang="et-EE"/>
          </a:p>
        </p:txBody>
      </p:sp>
      <p:sp>
        <p:nvSpPr>
          <p:cNvPr id="3" name="Teksti kohatäid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DE342-D6B0-4A71-A6A2-2AE008097FA2}" type="datetimeFigureOut">
              <a:rPr lang="et-EE" smtClean="0"/>
              <a:t>12.04.2017</a:t>
            </a:fld>
            <a:endParaRPr lang="et-EE" dirty="0"/>
          </a:p>
        </p:txBody>
      </p:sp>
      <p:sp>
        <p:nvSpPr>
          <p:cNvPr id="5" name="Jaluse kohatäid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dirty="0"/>
          </a:p>
        </p:txBody>
      </p:sp>
      <p:sp>
        <p:nvSpPr>
          <p:cNvPr id="6" name="Slaidinumbri kohatä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A5E2F-6148-43ED-951C-3DEAD231A61C}" type="slidenum">
              <a:rPr lang="et-EE" smtClean="0"/>
              <a:t>‹#›</a:t>
            </a:fld>
            <a:endParaRPr lang="et-EE" dirty="0"/>
          </a:p>
        </p:txBody>
      </p:sp>
    </p:spTree>
    <p:extLst>
      <p:ext uri="{BB962C8B-B14F-4D97-AF65-F5344CB8AC3E}">
        <p14:creationId xmlns:p14="http://schemas.microsoft.com/office/powerpoint/2010/main" val="3980117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25.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1.png"/><Relationship Id="rId4" Type="http://schemas.openxmlformats.org/officeDocument/2006/relationships/image" Target="../media/image19.jpeg"/><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1.png"/><Relationship Id="rId4" Type="http://schemas.openxmlformats.org/officeDocument/2006/relationships/image" Target="../media/image19.jpeg"/><Relationship Id="rId9"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11" Type="http://schemas.openxmlformats.org/officeDocument/2006/relationships/image" Target="../media/image1.png"/><Relationship Id="rId5" Type="http://schemas.openxmlformats.org/officeDocument/2006/relationships/image" Target="../media/image21.jpeg"/><Relationship Id="rId10" Type="http://schemas.openxmlformats.org/officeDocument/2006/relationships/image" Target="../media/image34.jpeg"/><Relationship Id="rId4" Type="http://schemas.openxmlformats.org/officeDocument/2006/relationships/image" Target="../media/image20.jpe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jpeg"/><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19.jpeg"/><Relationship Id="rId9" Type="http://schemas.openxmlformats.org/officeDocument/2006/relationships/image" Target="../media/image20.jpeg"/></Relationships>
</file>

<file path=ppt/slides/_rels/slide3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19.jpeg"/><Relationship Id="rId10" Type="http://schemas.openxmlformats.org/officeDocument/2006/relationships/image" Target="../media/image20.jpeg"/><Relationship Id="rId4" Type="http://schemas.openxmlformats.org/officeDocument/2006/relationships/image" Target="../media/image18.jpe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gi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0.jpeg"/><Relationship Id="rId4" Type="http://schemas.openxmlformats.org/officeDocument/2006/relationships/image" Target="../media/image18.jpeg"/><Relationship Id="rId9" Type="http://schemas.openxmlformats.org/officeDocument/2006/relationships/image" Target="../media/image24.jpe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22.gi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0.jpeg"/><Relationship Id="rId4" Type="http://schemas.openxmlformats.org/officeDocument/2006/relationships/image" Target="../media/image18.jpeg"/><Relationship Id="rId9" Type="http://schemas.openxmlformats.org/officeDocument/2006/relationships/image" Target="../media/image24.jpeg"/></Relationships>
</file>

<file path=ppt/slides/_rels/slide3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jpeg"/><Relationship Id="rId7" Type="http://schemas.openxmlformats.org/officeDocument/2006/relationships/image" Target="../media/image23.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jpeg"/><Relationship Id="rId10" Type="http://schemas.openxmlformats.org/officeDocument/2006/relationships/image" Target="../media/image1.png"/><Relationship Id="rId4" Type="http://schemas.openxmlformats.org/officeDocument/2006/relationships/image" Target="../media/image19.jpeg"/><Relationship Id="rId9"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10" Type="http://schemas.openxmlformats.org/officeDocument/2006/relationships/image" Target="../media/image1.png"/><Relationship Id="rId4" Type="http://schemas.openxmlformats.org/officeDocument/2006/relationships/image" Target="../media/image21.jpeg"/><Relationship Id="rId9" Type="http://schemas.openxmlformats.org/officeDocument/2006/relationships/chart" Target="../charts/chart2.xml"/></Relationships>
</file>

<file path=ppt/slides/_rels/slide4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kaarel.kose@maavalitsus.harju.ee" TargetMode="External"/><Relationship Id="rId7" Type="http://schemas.openxmlformats.org/officeDocument/2006/relationships/image" Target="../media/image22.gif"/><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0.jpeg"/><Relationship Id="rId4" Type="http://schemas.openxmlformats.org/officeDocument/2006/relationships/image" Target="../media/image18.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hyperlink" Target="http://centralbaltic.eu/" TargetMode="External"/><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interreg2seas.eu/en" TargetMode="External"/><Relationship Id="rId11" Type="http://schemas.openxmlformats.org/officeDocument/2006/relationships/image" Target="../media/image11.jpeg"/><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65348" y="116632"/>
            <a:ext cx="8229600" cy="1143000"/>
          </a:xfrm>
          <a:ln/>
        </p:spPr>
        <p:txBody>
          <a:bodyPr>
            <a:normAutofit fontScale="90000"/>
          </a:bodyPr>
          <a:lstStyle/>
          <a:p>
            <a:r>
              <a:rPr lang="et-EE" altLang="et-EE" dirty="0" smtClean="0"/>
              <a:t>HARJU MAAVALITSUSE VÄLISKOOSTÖÖ JA PROJEKTID</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1</a:t>
            </a:fld>
            <a:endParaRPr lang="en-US" altLang="et-EE"/>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stkülik 3"/>
          <p:cNvSpPr/>
          <p:nvPr/>
        </p:nvSpPr>
        <p:spPr>
          <a:xfrm>
            <a:off x="251520" y="1700808"/>
            <a:ext cx="8568952" cy="4524315"/>
          </a:xfrm>
          <a:prstGeom prst="rect">
            <a:avLst/>
          </a:prstGeom>
        </p:spPr>
        <p:txBody>
          <a:bodyPr wrap="square">
            <a:spAutoFit/>
          </a:bodyPr>
          <a:lstStyle/>
          <a:p>
            <a:pPr lvl="0"/>
            <a:r>
              <a:rPr lang="et-EE" sz="2400" dirty="0" smtClean="0"/>
              <a:t>VÄLISKOOSTÖÖ:</a:t>
            </a:r>
          </a:p>
          <a:p>
            <a:pPr marL="342900" lvl="0" indent="-342900">
              <a:buFont typeface="Arial" panose="020B0604020202020204" pitchFamily="34" charset="0"/>
              <a:buChar char="•"/>
            </a:pPr>
            <a:r>
              <a:rPr lang="et-EE" altLang="et-EE" sz="2400" dirty="0"/>
              <a:t>Soome-Eesti transpordiühenduse algatus</a:t>
            </a:r>
            <a:endParaRPr lang="et-EE" sz="2400" dirty="0" smtClean="0"/>
          </a:p>
          <a:p>
            <a:pPr marL="342900" lvl="0" indent="-342900">
              <a:buFont typeface="Arial" panose="020B0604020202020204" pitchFamily="34" charset="0"/>
              <a:buChar char="•"/>
            </a:pPr>
            <a:r>
              <a:rPr lang="fi-FI" sz="2400" dirty="0" err="1" smtClean="0"/>
              <a:t>Euroopa</a:t>
            </a:r>
            <a:r>
              <a:rPr lang="fi-FI" sz="2400" dirty="0" smtClean="0"/>
              <a:t> </a:t>
            </a:r>
            <a:r>
              <a:rPr lang="fi-FI" sz="2400" dirty="0" err="1"/>
              <a:t>Väinade</a:t>
            </a:r>
            <a:r>
              <a:rPr lang="fi-FI" sz="2400" dirty="0"/>
              <a:t> </a:t>
            </a:r>
            <a:r>
              <a:rPr lang="fi-FI" sz="2400" dirty="0" err="1" smtClean="0"/>
              <a:t>Initsiatiiv</a:t>
            </a:r>
            <a:r>
              <a:rPr lang="fi-FI" sz="2400" dirty="0" smtClean="0"/>
              <a:t> </a:t>
            </a:r>
            <a:r>
              <a:rPr lang="fi-FI" sz="2400" dirty="0"/>
              <a:t>(ESI) </a:t>
            </a:r>
            <a:r>
              <a:rPr lang="fi-FI" sz="2400" dirty="0" err="1"/>
              <a:t>transpordivaldkonna</a:t>
            </a:r>
            <a:r>
              <a:rPr lang="fi-FI" sz="2400" dirty="0"/>
              <a:t> </a:t>
            </a:r>
            <a:r>
              <a:rPr lang="fi-FI" sz="2400" dirty="0" err="1" smtClean="0"/>
              <a:t>töögrup</a:t>
            </a:r>
            <a:r>
              <a:rPr lang="et-EE" sz="2400" dirty="0" smtClean="0"/>
              <a:t>i juhtimine</a:t>
            </a:r>
          </a:p>
          <a:p>
            <a:pPr marL="342900" lvl="0" indent="-342900">
              <a:buFont typeface="Arial" panose="020B0604020202020204" pitchFamily="34" charset="0"/>
              <a:buChar char="•"/>
            </a:pPr>
            <a:r>
              <a:rPr lang="et-EE" sz="2400" dirty="0" smtClean="0"/>
              <a:t>CPMR (transpordilaudkonna liige, osalenud merelises töögrupis)</a:t>
            </a:r>
          </a:p>
          <a:p>
            <a:pPr marL="342900" lvl="0" indent="-342900">
              <a:buFont typeface="Arial" panose="020B0604020202020204" pitchFamily="34" charset="0"/>
              <a:buChar char="•"/>
            </a:pPr>
            <a:r>
              <a:rPr lang="en-GB" sz="2400" dirty="0"/>
              <a:t>North Sea – Baltic </a:t>
            </a:r>
            <a:r>
              <a:rPr lang="en-GB" sz="2400" dirty="0" smtClean="0"/>
              <a:t>Corridor</a:t>
            </a:r>
            <a:r>
              <a:rPr lang="et-EE" sz="2400" dirty="0" smtClean="0"/>
              <a:t> DG </a:t>
            </a:r>
            <a:r>
              <a:rPr lang="et-EE" sz="2400" dirty="0" err="1" smtClean="0"/>
              <a:t>Move</a:t>
            </a:r>
            <a:r>
              <a:rPr lang="et-EE" sz="2400" dirty="0" smtClean="0"/>
              <a:t> dialoogis osalemine</a:t>
            </a:r>
            <a:endParaRPr lang="et-EE" sz="2400" dirty="0" smtClean="0"/>
          </a:p>
          <a:p>
            <a:pPr marL="342900" lvl="0" indent="-342900">
              <a:buFont typeface="Arial" panose="020B0604020202020204" pitchFamily="34" charset="0"/>
              <a:buChar char="•"/>
            </a:pPr>
            <a:endParaRPr lang="et-EE" sz="2400" dirty="0"/>
          </a:p>
          <a:p>
            <a:pPr marL="342900" lvl="0" indent="-342900">
              <a:buFont typeface="Arial" charset="0"/>
              <a:buChar char="•"/>
            </a:pPr>
            <a:r>
              <a:rPr lang="et-EE" sz="2400" dirty="0" smtClean="0"/>
              <a:t>Osalemine </a:t>
            </a:r>
            <a:r>
              <a:rPr lang="et-EE" sz="2400" dirty="0" smtClean="0"/>
              <a:t>Kesk-Läänemere Programmi juht-</a:t>
            </a:r>
            <a:r>
              <a:rPr lang="et-EE" sz="2400" dirty="0"/>
              <a:t> </a:t>
            </a:r>
            <a:r>
              <a:rPr lang="et-EE" sz="2400" dirty="0" smtClean="0"/>
              <a:t>ja seirekomitees ning programmi </a:t>
            </a:r>
            <a:r>
              <a:rPr lang="et-EE" sz="2400" dirty="0" smtClean="0"/>
              <a:t>ettevalmistuskomisjonis</a:t>
            </a:r>
          </a:p>
          <a:p>
            <a:pPr marL="342900" lvl="0" indent="-342900">
              <a:buFont typeface="Arial" charset="0"/>
              <a:buChar char="•"/>
            </a:pPr>
            <a:endParaRPr lang="et-EE" sz="2400" dirty="0" smtClean="0"/>
          </a:p>
          <a:p>
            <a:pPr lvl="0"/>
            <a:r>
              <a:rPr lang="et-EE" sz="2400" dirty="0" smtClean="0"/>
              <a:t>?   Sõsarleping Marylandi osariigiga ja koostöö </a:t>
            </a:r>
            <a:r>
              <a:rPr lang="et-EE" sz="2400" dirty="0" err="1" smtClean="0"/>
              <a:t>Satakunta</a:t>
            </a:r>
            <a:r>
              <a:rPr lang="et-EE" sz="2400" dirty="0" smtClean="0"/>
              <a:t> ja </a:t>
            </a:r>
            <a:r>
              <a:rPr lang="et-EE" sz="2400" dirty="0"/>
              <a:t>U</a:t>
            </a:r>
            <a:r>
              <a:rPr lang="et-EE" sz="2400" dirty="0" smtClean="0"/>
              <a:t>usimaaga</a:t>
            </a:r>
            <a:endParaRPr lang="et-EE" sz="2400" dirty="0" smtClean="0"/>
          </a:p>
        </p:txBody>
      </p:sp>
    </p:spTree>
    <p:extLst>
      <p:ext uri="{BB962C8B-B14F-4D97-AF65-F5344CB8AC3E}">
        <p14:creationId xmlns:p14="http://schemas.microsoft.com/office/powerpoint/2010/main" val="1401065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84213" y="115888"/>
            <a:ext cx="7772400" cy="1143000"/>
          </a:xfrm>
        </p:spPr>
        <p:txBody>
          <a:bodyPr/>
          <a:lstStyle/>
          <a:p>
            <a:pPr eaLnBrk="1" hangingPunct="1"/>
            <a:r>
              <a:rPr lang="et-EE" altLang="et-EE" sz="4000" dirty="0" smtClean="0"/>
              <a:t>Käimasolevad transpordiprojektid</a:t>
            </a:r>
            <a:endParaRPr lang="en-GB" altLang="et-EE" sz="4000" dirty="0" smtClean="0">
              <a:solidFill>
                <a:schemeClr val="tx1"/>
              </a:solidFill>
            </a:endParaRPr>
          </a:p>
        </p:txBody>
      </p:sp>
      <p:sp>
        <p:nvSpPr>
          <p:cNvPr id="8" name="Rectangle 3"/>
          <p:cNvSpPr txBox="1">
            <a:spLocks noChangeArrowheads="1"/>
          </p:cNvSpPr>
          <p:nvPr/>
        </p:nvSpPr>
        <p:spPr>
          <a:xfrm>
            <a:off x="685800" y="1341438"/>
            <a:ext cx="7989888" cy="475456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t-EE" sz="2400" b="1" dirty="0" smtClean="0"/>
              <a:t>Rail Baltic </a:t>
            </a:r>
            <a:r>
              <a:rPr lang="en-GB" altLang="et-EE" sz="2400" dirty="0" smtClean="0"/>
              <a:t>plan</a:t>
            </a:r>
            <a:r>
              <a:rPr lang="et-EE" altLang="et-EE" sz="2400" dirty="0" smtClean="0"/>
              <a:t>eering</a:t>
            </a:r>
            <a:endParaRPr lang="en-GB" altLang="et-EE" sz="2400" dirty="0" smtClean="0"/>
          </a:p>
          <a:p>
            <a:r>
              <a:rPr lang="et-EE" sz="2400" b="1" dirty="0"/>
              <a:t>Soome-Eesti transpordiühenduse algatuse </a:t>
            </a:r>
            <a:r>
              <a:rPr lang="et-EE" sz="2400" b="1" dirty="0" smtClean="0"/>
              <a:t>memorandum</a:t>
            </a:r>
            <a:endParaRPr lang="en-GB" altLang="et-EE" sz="2400" b="1" dirty="0" smtClean="0"/>
          </a:p>
          <a:p>
            <a:r>
              <a:rPr lang="en-GB" altLang="et-EE" sz="2400" b="1" dirty="0" smtClean="0"/>
              <a:t>Finnish Estonian Transport Link (</a:t>
            </a:r>
            <a:r>
              <a:rPr lang="en-GB" altLang="et-EE" sz="2400" b="1" dirty="0" err="1" smtClean="0"/>
              <a:t>FinEst</a:t>
            </a:r>
            <a:r>
              <a:rPr lang="en-GB" altLang="et-EE" sz="2400" b="1" dirty="0" smtClean="0"/>
              <a:t> Link) </a:t>
            </a:r>
            <a:r>
              <a:rPr lang="en-GB" altLang="et-EE" sz="2400" dirty="0" smtClean="0"/>
              <a:t>– </a:t>
            </a:r>
            <a:r>
              <a:rPr lang="et-EE" altLang="et-EE" sz="2400" dirty="0" smtClean="0"/>
              <a:t>Tallinn-Helsingi püsiühenduse täiemahuline tasuvusuuring</a:t>
            </a:r>
            <a:endParaRPr lang="en-GB" altLang="et-EE" sz="2400" dirty="0" smtClean="0"/>
          </a:p>
          <a:p>
            <a:r>
              <a:rPr lang="en-GB" altLang="et-EE" sz="2400" b="1" dirty="0" err="1" smtClean="0"/>
              <a:t>FinEstSmartMobility</a:t>
            </a:r>
            <a:r>
              <a:rPr lang="en-GB" altLang="et-EE" sz="2400" dirty="0" smtClean="0"/>
              <a:t> – </a:t>
            </a:r>
            <a:r>
              <a:rPr lang="et-EE" altLang="et-EE" sz="2400" dirty="0" smtClean="0"/>
              <a:t>pakub sujuvamat eri transpordiliikide omavahelist ühendamist nii linnadevahelisele, kui ka piiriülesele liiklusele läbi planeerimise ja IKT-põhiste lahenduste eesmärgiga vähendada transpordile kuluvat aega nii reisijateveole, kui ka kaupadele (adaptiivsed foorid, järjekorralahendused, P&amp;R sadamale, Tallinna </a:t>
            </a:r>
            <a:r>
              <a:rPr lang="et-EE" altLang="et-EE" sz="2400" dirty="0"/>
              <a:t>liikuvuskava (SUMP</a:t>
            </a:r>
            <a:r>
              <a:rPr lang="et-EE" altLang="et-EE" sz="2400" dirty="0" smtClean="0"/>
              <a:t>))</a:t>
            </a:r>
            <a:endParaRPr lang="et-EE" altLang="et-EE" sz="2400" b="1" dirty="0" smtClean="0"/>
          </a:p>
          <a:p>
            <a:r>
              <a:rPr lang="en-GB" altLang="et-EE" sz="2400" b="1" dirty="0" smtClean="0"/>
              <a:t>NSB </a:t>
            </a:r>
            <a:r>
              <a:rPr lang="en-GB" altLang="et-EE" sz="2400" b="1" dirty="0"/>
              <a:t>Core </a:t>
            </a:r>
            <a:r>
              <a:rPr lang="en-GB" altLang="et-EE" sz="2400" dirty="0"/>
              <a:t>-  </a:t>
            </a:r>
            <a:r>
              <a:rPr lang="et-EE" sz="2400" dirty="0"/>
              <a:t>eesmärgiks on töötada välja ühine </a:t>
            </a:r>
            <a:r>
              <a:rPr lang="et-EE" sz="2400" dirty="0" smtClean="0"/>
              <a:t>Kesk-Läänemere </a:t>
            </a:r>
            <a:r>
              <a:rPr lang="et-EE" sz="2400" dirty="0"/>
              <a:t>regiooni kaupade ja reisijate transpordi </a:t>
            </a:r>
            <a:r>
              <a:rPr lang="et-EE" sz="2400" dirty="0" smtClean="0"/>
              <a:t>visioon (Põhjamere-Balti koridoris)</a:t>
            </a:r>
            <a:r>
              <a:rPr lang="en-GB" altLang="et-EE" sz="2400" dirty="0" smtClean="0"/>
              <a:t>.</a:t>
            </a:r>
            <a:endParaRPr lang="en-GB" altLang="et-EE" sz="2400" dirty="0"/>
          </a:p>
          <a:p>
            <a:endParaRPr lang="en-GB" altLang="et-EE" sz="2400" dirty="0" smtClean="0"/>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16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518655" cy="6858000"/>
          </a:xfrm>
          <a:prstGeom prst="rect">
            <a:avLst/>
          </a:prstGeom>
        </p:spPr>
      </p:pic>
      <p:sp>
        <p:nvSpPr>
          <p:cNvPr id="2" name="Pealkiri 1"/>
          <p:cNvSpPr>
            <a:spLocks noGrp="1"/>
          </p:cNvSpPr>
          <p:nvPr>
            <p:ph type="title"/>
          </p:nvPr>
        </p:nvSpPr>
        <p:spPr>
          <a:xfrm>
            <a:off x="4525396" y="1340768"/>
            <a:ext cx="4618603" cy="2880320"/>
          </a:xfrm>
        </p:spPr>
        <p:txBody>
          <a:bodyPr>
            <a:normAutofit/>
          </a:bodyPr>
          <a:lstStyle/>
          <a:p>
            <a:r>
              <a:rPr lang="et-EE" sz="3600" i="1" dirty="0" err="1" smtClean="0"/>
              <a:t>FinEst</a:t>
            </a:r>
            <a:r>
              <a:rPr lang="et-EE" sz="3600" i="1" dirty="0" smtClean="0"/>
              <a:t> koostöö, </a:t>
            </a:r>
            <a:r>
              <a:rPr lang="et-EE" sz="3600" i="1" dirty="0" err="1" smtClean="0"/>
              <a:t>Talsinki</a:t>
            </a:r>
            <a:r>
              <a:rPr lang="et-EE" sz="3600" i="1" dirty="0" smtClean="0"/>
              <a:t> kaksiklinn - Tallinn ja Helsingi</a:t>
            </a:r>
            <a:endParaRPr lang="et-EE" sz="3600" dirty="0"/>
          </a:p>
        </p:txBody>
      </p:sp>
      <p:pic>
        <p:nvPicPr>
          <p:cNvPr id="12" name="Pilt 2" descr="Kirjeldus: 9_harju_3lovi_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70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0768"/>
            <a:ext cx="6240164" cy="4680123"/>
          </a:xfrm>
          <a:prstGeom prst="rect">
            <a:avLst/>
          </a:prstGeom>
        </p:spPr>
      </p:pic>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dirty="0" smtClean="0"/>
              <a:t>Soome-Eesti transpordiühenduse algatus</a:t>
            </a:r>
            <a:endParaRPr lang="en-GB" altLang="et-EE"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12</a:t>
            </a:fld>
            <a:endParaRPr lang="en-US" altLang="et-EE"/>
          </a:p>
        </p:txBody>
      </p:sp>
      <p:pic>
        <p:nvPicPr>
          <p:cNvPr id="10" name="Pilt 2" descr="Kirjeldus: 9_harju_3lovi_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stkülik 3"/>
          <p:cNvSpPr/>
          <p:nvPr/>
        </p:nvSpPr>
        <p:spPr>
          <a:xfrm>
            <a:off x="5940152" y="1340768"/>
            <a:ext cx="3024336" cy="4524315"/>
          </a:xfrm>
          <a:prstGeom prst="rect">
            <a:avLst/>
          </a:prstGeom>
        </p:spPr>
        <p:txBody>
          <a:bodyPr wrap="square">
            <a:spAutoFit/>
          </a:bodyPr>
          <a:lstStyle/>
          <a:p>
            <a:pPr marL="285750" indent="-285750">
              <a:buFont typeface="Arial" panose="020B0604020202020204" pitchFamily="34" charset="0"/>
              <a:buChar char="•"/>
            </a:pPr>
            <a:r>
              <a:rPr lang="en-GB" b="1" dirty="0" smtClean="0"/>
              <a:t>Anne </a:t>
            </a:r>
            <a:r>
              <a:rPr lang="en-GB" b="1" dirty="0" err="1" smtClean="0"/>
              <a:t>Berner</a:t>
            </a:r>
            <a:r>
              <a:rPr lang="en-GB" b="1" dirty="0" smtClean="0"/>
              <a:t> </a:t>
            </a:r>
            <a:r>
              <a:rPr lang="en-GB" dirty="0" smtClean="0"/>
              <a:t>– </a:t>
            </a:r>
            <a:r>
              <a:rPr lang="et-EE" dirty="0" err="1" smtClean="0"/>
              <a:t>Some</a:t>
            </a:r>
            <a:r>
              <a:rPr lang="et-EE" dirty="0" smtClean="0"/>
              <a:t> transpordi- ja kommunikatsiooniminister</a:t>
            </a:r>
            <a:endParaRPr lang="en-GB" dirty="0" smtClean="0"/>
          </a:p>
          <a:p>
            <a:pPr marL="285750" indent="-285750">
              <a:buFont typeface="Arial" panose="020B0604020202020204" pitchFamily="34" charset="0"/>
              <a:buChar char="•"/>
            </a:pPr>
            <a:r>
              <a:rPr lang="en-GB" b="1" dirty="0" smtClean="0"/>
              <a:t>Kristen Michal </a:t>
            </a:r>
            <a:r>
              <a:rPr lang="en-GB" dirty="0" smtClean="0"/>
              <a:t>– E</a:t>
            </a:r>
            <a:r>
              <a:rPr lang="et-EE" dirty="0" err="1" smtClean="0"/>
              <a:t>esti</a:t>
            </a:r>
            <a:r>
              <a:rPr lang="et-EE" dirty="0" smtClean="0"/>
              <a:t> Majandus- ja kommunikatsiooniminister</a:t>
            </a:r>
            <a:r>
              <a:rPr lang="en-GB" dirty="0" smtClean="0"/>
              <a:t>, </a:t>
            </a:r>
          </a:p>
          <a:p>
            <a:pPr marL="285750" indent="-285750">
              <a:buFont typeface="Arial" panose="020B0604020202020204" pitchFamily="34" charset="0"/>
              <a:buChar char="•"/>
            </a:pPr>
            <a:r>
              <a:rPr lang="en-GB" b="1" dirty="0" smtClean="0"/>
              <a:t>Taavi </a:t>
            </a:r>
            <a:r>
              <a:rPr lang="en-GB" b="1" dirty="0" err="1" smtClean="0"/>
              <a:t>Aas</a:t>
            </a:r>
            <a:r>
              <a:rPr lang="en-GB" b="1" dirty="0" smtClean="0"/>
              <a:t> </a:t>
            </a:r>
            <a:r>
              <a:rPr lang="en-GB" dirty="0" smtClean="0"/>
              <a:t>– </a:t>
            </a:r>
            <a:r>
              <a:rPr lang="et-EE" dirty="0" smtClean="0"/>
              <a:t>Tallinna abilinnapea linnpea ülesannetes</a:t>
            </a:r>
            <a:endParaRPr lang="en-GB" dirty="0" smtClean="0"/>
          </a:p>
          <a:p>
            <a:pPr marL="285750" indent="-285750">
              <a:buFont typeface="Arial" panose="020B0604020202020204" pitchFamily="34" charset="0"/>
              <a:buChar char="•"/>
            </a:pPr>
            <a:r>
              <a:rPr lang="en-GB" b="1" dirty="0" smtClean="0"/>
              <a:t>Pekka Sauri </a:t>
            </a:r>
            <a:r>
              <a:rPr lang="et-EE" dirty="0"/>
              <a:t>– Helsingi abilinnapea linnpea ülesannetes</a:t>
            </a:r>
            <a:endParaRPr lang="en-GB" dirty="0"/>
          </a:p>
          <a:p>
            <a:pPr marL="285750" indent="-285750">
              <a:buFont typeface="Arial" panose="020B0604020202020204" pitchFamily="34" charset="0"/>
              <a:buChar char="•"/>
            </a:pPr>
            <a:r>
              <a:rPr lang="en-GB" b="1" dirty="0" err="1" smtClean="0"/>
              <a:t>Ossi</a:t>
            </a:r>
            <a:r>
              <a:rPr lang="en-GB" b="1" dirty="0" smtClean="0"/>
              <a:t> </a:t>
            </a:r>
            <a:r>
              <a:rPr lang="en-GB" b="1" dirty="0" err="1" smtClean="0"/>
              <a:t>Savolainen</a:t>
            </a:r>
            <a:r>
              <a:rPr lang="en-GB" b="1" dirty="0" smtClean="0"/>
              <a:t> </a:t>
            </a:r>
            <a:r>
              <a:rPr lang="en-GB" dirty="0" smtClean="0"/>
              <a:t>- Helsinki-</a:t>
            </a:r>
            <a:r>
              <a:rPr lang="en-GB" dirty="0" err="1" smtClean="0"/>
              <a:t>Uusimaa</a:t>
            </a:r>
            <a:r>
              <a:rPr lang="en-GB" dirty="0" smtClean="0"/>
              <a:t> </a:t>
            </a:r>
            <a:r>
              <a:rPr lang="et-EE" dirty="0" smtClean="0"/>
              <a:t>Liidu tegevjuht</a:t>
            </a:r>
            <a:endParaRPr lang="en-GB" dirty="0" smtClean="0"/>
          </a:p>
          <a:p>
            <a:pPr marL="285750" indent="-285750">
              <a:buFont typeface="Arial" panose="020B0604020202020204" pitchFamily="34" charset="0"/>
              <a:buChar char="•"/>
            </a:pPr>
            <a:r>
              <a:rPr lang="en-GB" b="1" dirty="0" smtClean="0"/>
              <a:t>Ülle Rajasalu </a:t>
            </a:r>
            <a:r>
              <a:rPr lang="en-GB" dirty="0" smtClean="0"/>
              <a:t>- Harju </a:t>
            </a:r>
            <a:r>
              <a:rPr lang="et-EE" dirty="0" smtClean="0"/>
              <a:t>Maavanem</a:t>
            </a:r>
            <a:endParaRPr lang="en-GB" dirty="0"/>
          </a:p>
        </p:txBody>
      </p:sp>
    </p:spTree>
    <p:extLst>
      <p:ext uri="{BB962C8B-B14F-4D97-AF65-F5344CB8AC3E}">
        <p14:creationId xmlns:p14="http://schemas.microsoft.com/office/powerpoint/2010/main" val="4291324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dirty="0"/>
              <a:t>Soome-Eesti transpordiühenduse algatus</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13</a:t>
            </a:fld>
            <a:endParaRPr lang="en-US" altLang="et-EE"/>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stkülik 3"/>
          <p:cNvSpPr/>
          <p:nvPr/>
        </p:nvSpPr>
        <p:spPr>
          <a:xfrm>
            <a:off x="395536" y="1628800"/>
            <a:ext cx="8568952" cy="4401205"/>
          </a:xfrm>
          <a:prstGeom prst="rect">
            <a:avLst/>
          </a:prstGeom>
        </p:spPr>
        <p:txBody>
          <a:bodyPr wrap="square">
            <a:spAutoFit/>
          </a:bodyPr>
          <a:lstStyle/>
          <a:p>
            <a:pPr marL="285750" indent="-285750">
              <a:buFont typeface="Arial" panose="020B0604020202020204" pitchFamily="34" charset="0"/>
              <a:buChar char="•"/>
            </a:pPr>
            <a:r>
              <a:rPr lang="et-EE" sz="2000" dirty="0"/>
              <a:t>Eesti-Soome dialoog ja piiriülene </a:t>
            </a:r>
            <a:r>
              <a:rPr lang="et-EE" sz="2000" dirty="0" smtClean="0"/>
              <a:t>koostöö</a:t>
            </a:r>
          </a:p>
          <a:p>
            <a:pPr marL="285750" indent="-285750">
              <a:buFont typeface="Arial" panose="020B0604020202020204" pitchFamily="34" charset="0"/>
              <a:buChar char="•"/>
            </a:pPr>
            <a:r>
              <a:rPr lang="en-US" sz="2000" dirty="0" smtClean="0"/>
              <a:t>enhanced mobility and digital interaction</a:t>
            </a:r>
            <a:endParaRPr lang="et-EE" sz="2000" dirty="0" smtClean="0"/>
          </a:p>
          <a:p>
            <a:pPr marL="285750" indent="-285750">
              <a:buFont typeface="Arial" panose="020B0604020202020204" pitchFamily="34" charset="0"/>
              <a:buChar char="•"/>
            </a:pPr>
            <a:r>
              <a:rPr lang="et-EE" sz="2000" dirty="0" smtClean="0"/>
              <a:t>Toetada ühisturu arengut</a:t>
            </a:r>
          </a:p>
          <a:p>
            <a:pPr marL="285750" indent="-285750">
              <a:buFont typeface="Arial" panose="020B0604020202020204" pitchFamily="34" charset="0"/>
              <a:buChar char="•"/>
            </a:pPr>
            <a:r>
              <a:rPr lang="et-EE" sz="2000" dirty="0" smtClean="0"/>
              <a:t>Arendada ühist tööturgu</a:t>
            </a:r>
            <a:endParaRPr lang="et-EE" sz="2000" dirty="0"/>
          </a:p>
          <a:p>
            <a:pPr marL="285750" indent="-285750">
              <a:buFont typeface="Arial" panose="020B0604020202020204" pitchFamily="34" charset="0"/>
              <a:buChar char="•"/>
            </a:pPr>
            <a:r>
              <a:rPr lang="et-EE" sz="2000" dirty="0" smtClean="0"/>
              <a:t>Edendada majanduslikke, sotsiaalseid, kultuurilisi ja haridussuhteid ja võrgustikke eesmärgiga intensiivistada Eesti ja </a:t>
            </a:r>
            <a:r>
              <a:rPr lang="et-EE" sz="2000" dirty="0"/>
              <a:t>Soome vastastikku kasulikku </a:t>
            </a:r>
            <a:r>
              <a:rPr lang="et-EE" sz="2000" dirty="0" err="1" smtClean="0"/>
              <a:t>lõimumist</a:t>
            </a:r>
            <a:endParaRPr lang="en-GB" sz="2000" dirty="0" smtClean="0"/>
          </a:p>
          <a:p>
            <a:pPr marL="285750" indent="-285750">
              <a:buFont typeface="Arial" panose="020B0604020202020204" pitchFamily="34" charset="0"/>
              <a:buChar char="•"/>
            </a:pPr>
            <a:r>
              <a:rPr lang="et-EE" sz="2000" dirty="0" smtClean="0"/>
              <a:t>Uusimaa-Harjumaa (Tallinn-Helsingi) kaksikregioonil on potentsiaali olla üks Põhja-Euroopa juhtivaid majanduskeskuseid</a:t>
            </a:r>
            <a:r>
              <a:rPr lang="en-GB" sz="2000" dirty="0" smtClean="0"/>
              <a:t>. </a:t>
            </a:r>
          </a:p>
          <a:p>
            <a:pPr marL="285750" indent="-285750">
              <a:buFont typeface="Arial" panose="020B0604020202020204" pitchFamily="34" charset="0"/>
              <a:buChar char="•"/>
            </a:pPr>
            <a:endParaRPr lang="et-EE" sz="2000" dirty="0"/>
          </a:p>
          <a:p>
            <a:pPr marL="285750" indent="-285750">
              <a:buFont typeface="Arial" panose="020B0604020202020204" pitchFamily="34" charset="0"/>
              <a:buChar char="•"/>
            </a:pPr>
            <a:r>
              <a:rPr lang="et-EE" sz="2000" dirty="0" smtClean="0"/>
              <a:t>Esimest korda on kaks riiki valitsuste tasemel rõhutanud kaksikregiooni arengu tähtsust ja soovi teha </a:t>
            </a:r>
            <a:r>
              <a:rPr lang="et-EE" sz="2000" dirty="0"/>
              <a:t>koostööd eesmärgiga piirkond tihedamalt </a:t>
            </a:r>
            <a:r>
              <a:rPr lang="et-EE" sz="2000" dirty="0" smtClean="0"/>
              <a:t>ühendada</a:t>
            </a:r>
            <a:r>
              <a:rPr lang="et-EE" sz="2000" dirty="0"/>
              <a:t> </a:t>
            </a:r>
            <a:r>
              <a:rPr lang="et-EE" sz="2000" dirty="0" smtClean="0"/>
              <a:t>ning saada kasu ühendatud piirkondlikest majandus- ja sotsiaalsete võrgustike võimalustest.</a:t>
            </a:r>
            <a:endParaRPr lang="en-US" sz="2000" dirty="0"/>
          </a:p>
        </p:txBody>
      </p:sp>
    </p:spTree>
    <p:extLst>
      <p:ext uri="{BB962C8B-B14F-4D97-AF65-F5344CB8AC3E}">
        <p14:creationId xmlns:p14="http://schemas.microsoft.com/office/powerpoint/2010/main" val="3563448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dirty="0"/>
              <a:t>Soome-Eesti transpordiühenduse algatus</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14</a:t>
            </a:fld>
            <a:endParaRPr lang="en-US" altLang="et-EE"/>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stkülik 3"/>
          <p:cNvSpPr/>
          <p:nvPr/>
        </p:nvSpPr>
        <p:spPr>
          <a:xfrm>
            <a:off x="395536" y="1628800"/>
            <a:ext cx="8568952" cy="3046988"/>
          </a:xfrm>
          <a:prstGeom prst="rect">
            <a:avLst/>
          </a:prstGeom>
        </p:spPr>
        <p:txBody>
          <a:bodyPr wrap="square">
            <a:spAutoFit/>
          </a:bodyPr>
          <a:lstStyle/>
          <a:p>
            <a:pPr marL="342900" lvl="0" indent="-342900">
              <a:buFont typeface="Arial" panose="020B0604020202020204" pitchFamily="34" charset="0"/>
              <a:buChar char="•"/>
            </a:pPr>
            <a:r>
              <a:rPr lang="et-EE" sz="2400" dirty="0"/>
              <a:t>Helsingi-Tallinna pudelikaela kõrvaldamise toetamine üleeuroopalise transpordivõrgu (TEN-T) Põhjamere-Balti-suunalises koridoris;</a:t>
            </a:r>
          </a:p>
          <a:p>
            <a:pPr marL="285750" indent="-285750">
              <a:buFont typeface="Arial" panose="020B0604020202020204" pitchFamily="34" charset="0"/>
              <a:buChar char="•"/>
            </a:pPr>
            <a:r>
              <a:rPr lang="et-EE" sz="2400" dirty="0"/>
              <a:t>transpordi e-teenuste sünkroonimine Helsingi ja Tallinna </a:t>
            </a:r>
            <a:r>
              <a:rPr lang="et-EE" sz="2400" dirty="0" smtClean="0"/>
              <a:t>vahel</a:t>
            </a:r>
          </a:p>
          <a:p>
            <a:pPr marL="285750" indent="-285750">
              <a:buFont typeface="Arial" panose="020B0604020202020204" pitchFamily="34" charset="0"/>
              <a:buChar char="•"/>
            </a:pPr>
            <a:r>
              <a:rPr lang="et-EE" sz="2400" dirty="0"/>
              <a:t>Soome-Eesti transpordipüsiühenduse täieliku teostatavusuuringu läbiviimise </a:t>
            </a:r>
            <a:r>
              <a:rPr lang="et-EE" sz="2400" dirty="0" smtClean="0"/>
              <a:t>toetamine</a:t>
            </a:r>
          </a:p>
          <a:p>
            <a:pPr marL="285750" indent="-285750">
              <a:buFont typeface="Arial" panose="020B0604020202020204" pitchFamily="34" charset="0"/>
              <a:buChar char="•"/>
            </a:pPr>
            <a:r>
              <a:rPr lang="et-EE" sz="2400" dirty="0"/>
              <a:t>Helsingi ja Tallinna vaheliste arukate transpordi e-teenuste katseprojektide toetamine</a:t>
            </a:r>
            <a:endParaRPr lang="en-GB" sz="2400" dirty="0"/>
          </a:p>
        </p:txBody>
      </p:sp>
    </p:spTree>
    <p:extLst>
      <p:ext uri="{BB962C8B-B14F-4D97-AF65-F5344CB8AC3E}">
        <p14:creationId xmlns:p14="http://schemas.microsoft.com/office/powerpoint/2010/main" val="3457265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lt 7"/>
          <p:cNvPicPr>
            <a:picLocks noChangeAspect="1"/>
          </p:cNvPicPr>
          <p:nvPr/>
        </p:nvPicPr>
        <p:blipFill rotWithShape="1">
          <a:blip r:embed="rId3" cstate="print">
            <a:extLst>
              <a:ext uri="{28A0092B-C50C-407E-A947-70E740481C1C}">
                <a14:useLocalDpi xmlns:a14="http://schemas.microsoft.com/office/drawing/2010/main" val="0"/>
              </a:ext>
            </a:extLst>
          </a:blip>
          <a:srcRect l="5042" t="209" r="471" b="44312"/>
          <a:stretch/>
        </p:blipFill>
        <p:spPr>
          <a:xfrm>
            <a:off x="0" y="1556792"/>
            <a:ext cx="9144000" cy="3173410"/>
          </a:xfrm>
          <a:prstGeom prst="rect">
            <a:avLst/>
          </a:prstGeom>
        </p:spPr>
      </p:pic>
      <p:sp>
        <p:nvSpPr>
          <p:cNvPr id="2" name="Pealkiri 1"/>
          <p:cNvSpPr>
            <a:spLocks noGrp="1"/>
          </p:cNvSpPr>
          <p:nvPr>
            <p:ph type="title"/>
          </p:nvPr>
        </p:nvSpPr>
        <p:spPr>
          <a:xfrm>
            <a:off x="1710191" y="4445843"/>
            <a:ext cx="5904656" cy="1224136"/>
          </a:xfrm>
        </p:spPr>
        <p:txBody>
          <a:bodyPr>
            <a:normAutofit/>
          </a:bodyPr>
          <a:lstStyle/>
          <a:p>
            <a:r>
              <a:rPr lang="et-EE" dirty="0" smtClean="0"/>
              <a:t>Projekt </a:t>
            </a:r>
            <a:r>
              <a:rPr lang="en-GB" dirty="0" smtClean="0"/>
              <a:t>TALSINKIFIX</a:t>
            </a:r>
            <a:endParaRPr lang="en-GB" dirty="0"/>
          </a:p>
        </p:txBody>
      </p:sp>
      <p:pic>
        <p:nvPicPr>
          <p:cNvPr id="4" name="Sisu kohatäide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sp>
        <p:nvSpPr>
          <p:cNvPr id="12" name="TextBox 11"/>
          <p:cNvSpPr txBox="1"/>
          <p:nvPr/>
        </p:nvSpPr>
        <p:spPr>
          <a:xfrm>
            <a:off x="2088601" y="5423966"/>
            <a:ext cx="5577424" cy="369332"/>
          </a:xfrm>
          <a:prstGeom prst="rect">
            <a:avLst/>
          </a:prstGeom>
          <a:noFill/>
        </p:spPr>
        <p:txBody>
          <a:bodyPr wrap="none" rtlCol="0">
            <a:spAutoFit/>
          </a:bodyPr>
          <a:lstStyle/>
          <a:p>
            <a:r>
              <a:rPr lang="en-GB" dirty="0" smtClean="0"/>
              <a:t>Helsinki-Tallinn</a:t>
            </a:r>
            <a:r>
              <a:rPr lang="et-EE" dirty="0" smtClean="0"/>
              <a:t> püsiühenduse tasuvusuuringu eeluuring</a:t>
            </a:r>
            <a:endParaRPr lang="en-GB" dirty="0"/>
          </a:p>
        </p:txBody>
      </p:sp>
      <p:pic>
        <p:nvPicPr>
          <p:cNvPr id="13" name="Pil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2" descr="Kirjeldus: 9_harju_3lovi_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251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21" y="1399685"/>
            <a:ext cx="8242533" cy="437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ealkiri 2"/>
          <p:cNvSpPr>
            <a:spLocks noGrp="1"/>
          </p:cNvSpPr>
          <p:nvPr>
            <p:ph type="title"/>
          </p:nvPr>
        </p:nvSpPr>
        <p:spPr/>
        <p:txBody>
          <a:bodyPr>
            <a:noAutofit/>
          </a:bodyPr>
          <a:lstStyle/>
          <a:p>
            <a:r>
              <a:rPr lang="et-EE" sz="3600" dirty="0" smtClean="0"/>
              <a:t>Perifeeria või keskus?</a:t>
            </a:r>
            <a:endParaRPr lang="et-EE" sz="3600" dirty="0"/>
          </a:p>
        </p:txBody>
      </p:sp>
      <p:pic>
        <p:nvPicPr>
          <p:cNvPr id="4" name="Sisu kohatäide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sp>
        <p:nvSpPr>
          <p:cNvPr id="2" name="Ovaal 1"/>
          <p:cNvSpPr/>
          <p:nvPr/>
        </p:nvSpPr>
        <p:spPr>
          <a:xfrm>
            <a:off x="3453424" y="1772816"/>
            <a:ext cx="4332358" cy="318873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15" name="Pilt 2" descr="Kirjeldus: 9_harju_3lovi_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827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lt 20"/>
          <p:cNvPicPr>
            <a:picLocks noChangeAspect="1"/>
          </p:cNvPicPr>
          <p:nvPr/>
        </p:nvPicPr>
        <p:blipFill rotWithShape="1">
          <a:blip r:embed="rId2" cstate="print">
            <a:extLst>
              <a:ext uri="{28A0092B-C50C-407E-A947-70E740481C1C}">
                <a14:useLocalDpi xmlns:a14="http://schemas.microsoft.com/office/drawing/2010/main" val="0"/>
              </a:ext>
            </a:extLst>
          </a:blip>
          <a:srcRect l="20791" r="1495" b="33218"/>
          <a:stretch/>
        </p:blipFill>
        <p:spPr>
          <a:xfrm>
            <a:off x="-1" y="1508514"/>
            <a:ext cx="8971473" cy="5349486"/>
          </a:xfrm>
          <a:prstGeom prst="rect">
            <a:avLst/>
          </a:prstGeom>
          <a:solidFill>
            <a:srgbClr val="00B050"/>
          </a:solidFill>
          <a:ln w="15875">
            <a:solidFill>
              <a:srgbClr val="00B050"/>
            </a:solidFill>
          </a:ln>
        </p:spPr>
      </p:pic>
      <p:sp>
        <p:nvSpPr>
          <p:cNvPr id="2" name="Pealkiri 1"/>
          <p:cNvSpPr>
            <a:spLocks noGrp="1"/>
          </p:cNvSpPr>
          <p:nvPr>
            <p:ph type="title"/>
          </p:nvPr>
        </p:nvSpPr>
        <p:spPr>
          <a:xfrm>
            <a:off x="467544" y="222662"/>
            <a:ext cx="8229600" cy="1143000"/>
          </a:xfrm>
        </p:spPr>
        <p:txBody>
          <a:bodyPr>
            <a:normAutofit fontScale="90000"/>
          </a:bodyPr>
          <a:lstStyle/>
          <a:p>
            <a:r>
              <a:rPr lang="et-EE" dirty="0" smtClean="0"/>
              <a:t>EUROOPA</a:t>
            </a:r>
            <a:br>
              <a:rPr lang="et-EE" dirty="0" smtClean="0"/>
            </a:br>
            <a:r>
              <a:rPr lang="et-EE" dirty="0" smtClean="0"/>
              <a:t>Aeg-Ruum</a:t>
            </a:r>
            <a:endParaRPr lang="et-EE" dirty="0"/>
          </a:p>
        </p:txBody>
      </p:sp>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 European Union</a:t>
            </a:r>
            <a:endParaRPr lang="en-GB" sz="1100" dirty="0"/>
          </a:p>
        </p:txBody>
      </p:sp>
      <p:sp>
        <p:nvSpPr>
          <p:cNvPr id="23" name="Rõngas 22"/>
          <p:cNvSpPr/>
          <p:nvPr/>
        </p:nvSpPr>
        <p:spPr>
          <a:xfrm>
            <a:off x="7125421" y="2074254"/>
            <a:ext cx="405890" cy="432048"/>
          </a:xfrm>
          <a:prstGeom prst="donu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tx1"/>
              </a:solidFill>
            </a:endParaRPr>
          </a:p>
        </p:txBody>
      </p:sp>
      <p:cxnSp>
        <p:nvCxnSpPr>
          <p:cNvPr id="25" name="Sirge noolkonnektor 24"/>
          <p:cNvCxnSpPr/>
          <p:nvPr/>
        </p:nvCxnSpPr>
        <p:spPr>
          <a:xfrm flipH="1">
            <a:off x="6084168" y="2506302"/>
            <a:ext cx="1152272" cy="3154946"/>
          </a:xfrm>
          <a:prstGeom prst="straightConnector1">
            <a:avLst/>
          </a:prstGeom>
          <a:ln w="38100">
            <a:solidFill>
              <a:srgbClr val="FF0000"/>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sp>
        <p:nvSpPr>
          <p:cNvPr id="41" name="Ristkülik 40"/>
          <p:cNvSpPr/>
          <p:nvPr/>
        </p:nvSpPr>
        <p:spPr>
          <a:xfrm>
            <a:off x="539552" y="1673793"/>
            <a:ext cx="3670428" cy="369332"/>
          </a:xfrm>
          <a:prstGeom prst="rect">
            <a:avLst/>
          </a:prstGeom>
          <a:solidFill>
            <a:schemeClr val="bg1"/>
          </a:solidFill>
        </p:spPr>
        <p:txBody>
          <a:bodyPr wrap="none">
            <a:spAutoFit/>
          </a:bodyPr>
          <a:lstStyle/>
          <a:p>
            <a:r>
              <a:rPr lang="de-DE" dirty="0" err="1"/>
              <a:t>Spiekermann</a:t>
            </a:r>
            <a:r>
              <a:rPr lang="de-DE" dirty="0"/>
              <a:t>, K., Wegener, M. (1994)</a:t>
            </a:r>
            <a:endParaRPr lang="et-EE" dirty="0"/>
          </a:p>
        </p:txBody>
      </p:sp>
    </p:spTree>
    <p:extLst>
      <p:ext uri="{BB962C8B-B14F-4D97-AF65-F5344CB8AC3E}">
        <p14:creationId xmlns:p14="http://schemas.microsoft.com/office/powerpoint/2010/main" val="529879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rotWithShape="1">
          <a:blip r:embed="rId2" cstate="print">
            <a:extLst>
              <a:ext uri="{28A0092B-C50C-407E-A947-70E740481C1C}">
                <a14:useLocalDpi xmlns:a14="http://schemas.microsoft.com/office/drawing/2010/main" val="0"/>
              </a:ext>
            </a:extLst>
          </a:blip>
          <a:srcRect l="25520" t="-1" b="40382"/>
          <a:stretch/>
        </p:blipFill>
        <p:spPr>
          <a:xfrm>
            <a:off x="69010" y="1105288"/>
            <a:ext cx="8503913" cy="5461332"/>
          </a:xfrm>
          <a:prstGeom prst="rect">
            <a:avLst/>
          </a:prstGeom>
          <a:scene3d>
            <a:camera prst="orthographicFront">
              <a:rot lat="0" lon="0" rev="0"/>
            </a:camera>
            <a:lightRig rig="threePt" dir="t"/>
          </a:scene3d>
        </p:spPr>
      </p:pic>
      <p:sp>
        <p:nvSpPr>
          <p:cNvPr id="2" name="Pealkiri 1"/>
          <p:cNvSpPr>
            <a:spLocks noGrp="1"/>
          </p:cNvSpPr>
          <p:nvPr>
            <p:ph type="title"/>
          </p:nvPr>
        </p:nvSpPr>
        <p:spPr/>
        <p:txBody>
          <a:bodyPr>
            <a:normAutofit fontScale="90000"/>
          </a:bodyPr>
          <a:lstStyle/>
          <a:p>
            <a:r>
              <a:rPr lang="et-EE" dirty="0" smtClean="0"/>
              <a:t>Aeg-Ruum</a:t>
            </a:r>
            <a:r>
              <a:rPr lang="et-EE" dirty="0"/>
              <a:t/>
            </a:r>
            <a:br>
              <a:rPr lang="et-EE" dirty="0"/>
            </a:br>
            <a:r>
              <a:rPr lang="et-EE" dirty="0"/>
              <a:t>AD 1993</a:t>
            </a:r>
            <a:endParaRPr lang="en-GB" dirty="0"/>
          </a:p>
        </p:txBody>
      </p:sp>
      <p:sp>
        <p:nvSpPr>
          <p:cNvPr id="16" name="Rõngas 15"/>
          <p:cNvSpPr/>
          <p:nvPr/>
        </p:nvSpPr>
        <p:spPr>
          <a:xfrm>
            <a:off x="7125421" y="2074254"/>
            <a:ext cx="405890" cy="432048"/>
          </a:xfrm>
          <a:prstGeom prst="donu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tx1"/>
              </a:solidFill>
            </a:endParaRPr>
          </a:p>
        </p:txBody>
      </p:sp>
      <p:cxnSp>
        <p:nvCxnSpPr>
          <p:cNvPr id="17" name="Sirge noolkonnektor 16"/>
          <p:cNvCxnSpPr/>
          <p:nvPr/>
        </p:nvCxnSpPr>
        <p:spPr>
          <a:xfrm flipH="1">
            <a:off x="5364088" y="2506302"/>
            <a:ext cx="1872352" cy="2794906"/>
          </a:xfrm>
          <a:prstGeom prst="straightConnector1">
            <a:avLst/>
          </a:prstGeom>
          <a:ln w="38100">
            <a:solidFill>
              <a:srgbClr val="FF0000"/>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sp>
        <p:nvSpPr>
          <p:cNvPr id="19" name="Ristkülik 18"/>
          <p:cNvSpPr/>
          <p:nvPr/>
        </p:nvSpPr>
        <p:spPr>
          <a:xfrm>
            <a:off x="539552" y="1556792"/>
            <a:ext cx="3670428" cy="369332"/>
          </a:xfrm>
          <a:prstGeom prst="rect">
            <a:avLst/>
          </a:prstGeom>
          <a:solidFill>
            <a:schemeClr val="bg1"/>
          </a:solidFill>
        </p:spPr>
        <p:txBody>
          <a:bodyPr wrap="none">
            <a:spAutoFit/>
          </a:bodyPr>
          <a:lstStyle/>
          <a:p>
            <a:r>
              <a:rPr lang="de-DE" dirty="0" err="1"/>
              <a:t>Spiekermann</a:t>
            </a:r>
            <a:r>
              <a:rPr lang="de-DE" dirty="0"/>
              <a:t>, K., Wegener, M. (1994)</a:t>
            </a:r>
            <a:endParaRPr lang="et-EE" dirty="0"/>
          </a:p>
        </p:txBody>
      </p:sp>
    </p:spTree>
    <p:extLst>
      <p:ext uri="{BB962C8B-B14F-4D97-AF65-F5344CB8AC3E}">
        <p14:creationId xmlns:p14="http://schemas.microsoft.com/office/powerpoint/2010/main" val="3391127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rotWithShape="1">
          <a:blip r:embed="rId2" cstate="print">
            <a:extLst>
              <a:ext uri="{28A0092B-C50C-407E-A947-70E740481C1C}">
                <a14:useLocalDpi xmlns:a14="http://schemas.microsoft.com/office/drawing/2010/main" val="0"/>
              </a:ext>
            </a:extLst>
          </a:blip>
          <a:srcRect l="38674" r="1" b="30013"/>
          <a:stretch/>
        </p:blipFill>
        <p:spPr>
          <a:xfrm>
            <a:off x="724826" y="1540028"/>
            <a:ext cx="7600507" cy="5248961"/>
          </a:xfrm>
          <a:prstGeom prst="rect">
            <a:avLst/>
          </a:prstGeom>
        </p:spPr>
      </p:pic>
      <p:sp>
        <p:nvSpPr>
          <p:cNvPr id="2" name="Pealkiri 1"/>
          <p:cNvSpPr>
            <a:spLocks noGrp="1"/>
          </p:cNvSpPr>
          <p:nvPr>
            <p:ph type="title"/>
          </p:nvPr>
        </p:nvSpPr>
        <p:spPr/>
        <p:txBody>
          <a:bodyPr>
            <a:normAutofit fontScale="90000"/>
          </a:bodyPr>
          <a:lstStyle/>
          <a:p>
            <a:r>
              <a:rPr lang="et-EE" dirty="0" smtClean="0"/>
              <a:t>Aeg-Ruum</a:t>
            </a:r>
            <a:r>
              <a:rPr lang="et-EE" dirty="0"/>
              <a:t/>
            </a:r>
            <a:br>
              <a:rPr lang="et-EE" dirty="0"/>
            </a:br>
            <a:r>
              <a:rPr lang="et-EE" dirty="0"/>
              <a:t>AD </a:t>
            </a:r>
            <a:r>
              <a:rPr lang="et-EE" dirty="0" smtClean="0"/>
              <a:t>2020</a:t>
            </a:r>
            <a:endParaRPr lang="en-GB" dirty="0"/>
          </a:p>
        </p:txBody>
      </p:sp>
      <p:sp>
        <p:nvSpPr>
          <p:cNvPr id="16" name="Rõngas 15"/>
          <p:cNvSpPr/>
          <p:nvPr/>
        </p:nvSpPr>
        <p:spPr>
          <a:xfrm>
            <a:off x="7125421" y="2074254"/>
            <a:ext cx="405890" cy="432048"/>
          </a:xfrm>
          <a:prstGeom prst="donu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tx1"/>
              </a:solidFill>
            </a:endParaRPr>
          </a:p>
        </p:txBody>
      </p:sp>
      <p:cxnSp>
        <p:nvCxnSpPr>
          <p:cNvPr id="17" name="Sirge noolkonnektor 16"/>
          <p:cNvCxnSpPr/>
          <p:nvPr/>
        </p:nvCxnSpPr>
        <p:spPr>
          <a:xfrm flipH="1">
            <a:off x="5508104" y="2506302"/>
            <a:ext cx="1728336" cy="3154946"/>
          </a:xfrm>
          <a:prstGeom prst="straightConnector1">
            <a:avLst/>
          </a:prstGeom>
          <a:ln w="38100">
            <a:solidFill>
              <a:srgbClr val="FF0000"/>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sp>
        <p:nvSpPr>
          <p:cNvPr id="19" name="Ristkülik 18"/>
          <p:cNvSpPr/>
          <p:nvPr/>
        </p:nvSpPr>
        <p:spPr>
          <a:xfrm>
            <a:off x="539552" y="1673793"/>
            <a:ext cx="3670428" cy="369332"/>
          </a:xfrm>
          <a:prstGeom prst="rect">
            <a:avLst/>
          </a:prstGeom>
          <a:solidFill>
            <a:schemeClr val="bg1"/>
          </a:solidFill>
        </p:spPr>
        <p:txBody>
          <a:bodyPr wrap="none">
            <a:spAutoFit/>
          </a:bodyPr>
          <a:lstStyle/>
          <a:p>
            <a:r>
              <a:rPr lang="de-DE" dirty="0" err="1"/>
              <a:t>Spiekermann</a:t>
            </a:r>
            <a:r>
              <a:rPr lang="de-DE" dirty="0"/>
              <a:t>, K., Wegener, M. (1994)</a:t>
            </a:r>
            <a:endParaRPr lang="et-EE" dirty="0"/>
          </a:p>
        </p:txBody>
      </p:sp>
    </p:spTree>
    <p:extLst>
      <p:ext uri="{BB962C8B-B14F-4D97-AF65-F5344CB8AC3E}">
        <p14:creationId xmlns:p14="http://schemas.microsoft.com/office/powerpoint/2010/main" val="3005409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65348" y="116632"/>
            <a:ext cx="8229600" cy="1143000"/>
          </a:xfrm>
          <a:ln/>
        </p:spPr>
        <p:txBody>
          <a:bodyPr>
            <a:normAutofit fontScale="90000"/>
          </a:bodyPr>
          <a:lstStyle/>
          <a:p>
            <a:r>
              <a:rPr lang="et-EE" altLang="et-EE" dirty="0" smtClean="0"/>
              <a:t>HARJU MAAVALITSUSE VÄLISKOOSTÖÖ JA PROJEKTID</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2</a:t>
            </a:fld>
            <a:endParaRPr lang="en-US" altLang="et-EE"/>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stkülik 3"/>
          <p:cNvSpPr/>
          <p:nvPr/>
        </p:nvSpPr>
        <p:spPr>
          <a:xfrm>
            <a:off x="395536" y="1628800"/>
            <a:ext cx="8568952" cy="4893647"/>
          </a:xfrm>
          <a:prstGeom prst="rect">
            <a:avLst/>
          </a:prstGeom>
        </p:spPr>
        <p:txBody>
          <a:bodyPr wrap="square">
            <a:spAutoFit/>
          </a:bodyPr>
          <a:lstStyle/>
          <a:p>
            <a:pPr lvl="0"/>
            <a:r>
              <a:rPr lang="et-EE" sz="2400" dirty="0" smtClean="0"/>
              <a:t>PROJEKTID</a:t>
            </a:r>
          </a:p>
          <a:p>
            <a:pPr marL="342900" lvl="0" indent="-342900">
              <a:buFont typeface="Arial" panose="020B0604020202020204" pitchFamily="34" charset="0"/>
              <a:buChar char="•"/>
            </a:pPr>
            <a:r>
              <a:rPr lang="et-EE" sz="2400" dirty="0" smtClean="0"/>
              <a:t>INTERREG EUROPE projekt PASSAGE</a:t>
            </a:r>
          </a:p>
          <a:p>
            <a:pPr marL="342900" lvl="0" indent="-342900">
              <a:buFont typeface="Arial" panose="020B0604020202020204" pitchFamily="34" charset="0"/>
              <a:buChar char="•"/>
            </a:pPr>
            <a:r>
              <a:rPr lang="et-EE" sz="2400" dirty="0" smtClean="0"/>
              <a:t>Kesk-Läänemere programmi projekt </a:t>
            </a:r>
            <a:r>
              <a:rPr lang="et-EE" sz="2400" dirty="0" err="1" smtClean="0"/>
              <a:t>FinEst</a:t>
            </a:r>
            <a:r>
              <a:rPr lang="et-EE" sz="2400" dirty="0" smtClean="0"/>
              <a:t> Link</a:t>
            </a:r>
          </a:p>
          <a:p>
            <a:pPr marL="342900" lvl="0" indent="-342900">
              <a:buFont typeface="Arial" panose="020B0604020202020204" pitchFamily="34" charset="0"/>
              <a:buChar char="•"/>
            </a:pPr>
            <a:r>
              <a:rPr lang="et-EE" sz="2400" dirty="0" smtClean="0"/>
              <a:t>Merealade teemaplaneering Plan4Blue (eelarveta partner)</a:t>
            </a:r>
          </a:p>
          <a:p>
            <a:pPr marL="342900" lvl="0" indent="-342900">
              <a:buFont typeface="Arial" panose="020B0604020202020204" pitchFamily="34" charset="0"/>
              <a:buChar char="•"/>
            </a:pPr>
            <a:r>
              <a:rPr lang="et-EE" sz="2400" dirty="0" err="1" smtClean="0"/>
              <a:t>NSBCore</a:t>
            </a:r>
            <a:r>
              <a:rPr lang="et-EE" sz="2400" dirty="0" smtClean="0"/>
              <a:t> (eelarveta partner)</a:t>
            </a:r>
          </a:p>
          <a:p>
            <a:pPr lvl="0"/>
            <a:endParaRPr lang="et-EE" sz="2400" dirty="0"/>
          </a:p>
          <a:p>
            <a:pPr lvl="0"/>
            <a:r>
              <a:rPr lang="et-EE" sz="2400" dirty="0" smtClean="0"/>
              <a:t>INTERREG programmidele esitatud </a:t>
            </a:r>
            <a:r>
              <a:rPr lang="et-EE" sz="2400" dirty="0" smtClean="0"/>
              <a:t>projektitaotlused:</a:t>
            </a:r>
            <a:endParaRPr lang="et-EE" sz="2400" dirty="0" smtClean="0"/>
          </a:p>
          <a:p>
            <a:pPr marL="342900" lvl="0" indent="-342900">
              <a:buFont typeface="Arial" panose="020B0604020202020204" pitchFamily="34" charset="0"/>
              <a:buChar char="•"/>
            </a:pPr>
            <a:r>
              <a:rPr lang="et-EE" sz="2400" dirty="0" smtClean="0"/>
              <a:t>Läänemere programmi projekti SUMBA II taotlusvoor</a:t>
            </a:r>
          </a:p>
          <a:p>
            <a:pPr marL="342900" lvl="0" indent="-342900">
              <a:buFont typeface="Arial" panose="020B0604020202020204" pitchFamily="34" charset="0"/>
              <a:buChar char="•"/>
            </a:pPr>
            <a:r>
              <a:rPr lang="et-EE" sz="2400" dirty="0" smtClean="0"/>
              <a:t>Kesk-Läänemere programmi projekti </a:t>
            </a:r>
            <a:r>
              <a:rPr lang="et-EE" sz="2400" dirty="0" smtClean="0"/>
              <a:t>Baltic Loop </a:t>
            </a:r>
            <a:r>
              <a:rPr lang="et-EE" sz="2400" dirty="0" smtClean="0"/>
              <a:t>taotlus</a:t>
            </a:r>
          </a:p>
          <a:p>
            <a:pPr marL="342900" lvl="0" indent="-342900">
              <a:buFont typeface="Arial" panose="020B0604020202020204" pitchFamily="34" charset="0"/>
              <a:buChar char="•"/>
            </a:pPr>
            <a:endParaRPr lang="et-EE" sz="2400" dirty="0"/>
          </a:p>
          <a:p>
            <a:pPr lvl="0"/>
            <a:r>
              <a:rPr lang="et-EE" sz="2400" dirty="0" smtClean="0"/>
              <a:t>Lõppenud projektid:</a:t>
            </a:r>
          </a:p>
          <a:p>
            <a:pPr lvl="0"/>
            <a:r>
              <a:rPr lang="et-EE" sz="2400" dirty="0" smtClean="0"/>
              <a:t>TALSINKIFIX,</a:t>
            </a:r>
            <a:r>
              <a:rPr lang="et-EE" sz="2400" dirty="0"/>
              <a:t> RBGC, </a:t>
            </a:r>
            <a:r>
              <a:rPr lang="et-EE" sz="2400" dirty="0" smtClean="0"/>
              <a:t>NOSTRA, </a:t>
            </a:r>
            <a:r>
              <a:rPr lang="et-EE" sz="2400" dirty="0" err="1"/>
              <a:t>HTTransPlan</a:t>
            </a:r>
            <a:r>
              <a:rPr lang="et-EE" sz="2400" dirty="0"/>
              <a:t>, </a:t>
            </a:r>
            <a:r>
              <a:rPr lang="et-EE" sz="2400" dirty="0" err="1" smtClean="0"/>
              <a:t>BaltiClimate</a:t>
            </a:r>
            <a:r>
              <a:rPr lang="et-EE" sz="2400" dirty="0" smtClean="0"/>
              <a:t>, Basaar, Strateeg jne</a:t>
            </a:r>
          </a:p>
        </p:txBody>
      </p:sp>
    </p:spTree>
    <p:extLst>
      <p:ext uri="{BB962C8B-B14F-4D97-AF65-F5344CB8AC3E}">
        <p14:creationId xmlns:p14="http://schemas.microsoft.com/office/powerpoint/2010/main" val="1397269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9" y="260648"/>
            <a:ext cx="9190839" cy="643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ealkiri 1"/>
          <p:cNvSpPr>
            <a:spLocks noGrp="1"/>
          </p:cNvSpPr>
          <p:nvPr>
            <p:ph type="title"/>
          </p:nvPr>
        </p:nvSpPr>
        <p:spPr>
          <a:xfrm>
            <a:off x="433780" y="0"/>
            <a:ext cx="8229600" cy="1143000"/>
          </a:xfrm>
        </p:spPr>
        <p:txBody>
          <a:bodyPr>
            <a:normAutofit/>
          </a:bodyPr>
          <a:lstStyle/>
          <a:p>
            <a:r>
              <a:rPr lang="en-GB" sz="3600" dirty="0" smtClean="0"/>
              <a:t>First Tallinn-Helsinki fixed link</a:t>
            </a:r>
            <a:endParaRPr lang="en-GB" sz="3600" dirty="0"/>
          </a:p>
        </p:txBody>
      </p:sp>
    </p:spTree>
    <p:extLst>
      <p:ext uri="{BB962C8B-B14F-4D97-AF65-F5344CB8AC3E}">
        <p14:creationId xmlns:p14="http://schemas.microsoft.com/office/powerpoint/2010/main" val="2703033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cstate="print"/>
          <a:stretch>
            <a:fillRect/>
          </a:stretch>
        </p:blipFill>
        <p:spPr>
          <a:xfrm>
            <a:off x="0" y="35173"/>
            <a:ext cx="9423996" cy="6850211"/>
          </a:xfrm>
          <a:prstGeom prst="rect">
            <a:avLst/>
          </a:prstGeom>
        </p:spPr>
      </p:pic>
      <p:pic>
        <p:nvPicPr>
          <p:cNvPr id="10" name="Pilt 2" descr="Kirjeldus: 9_harju_3lovi_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stkülik 2"/>
          <p:cNvSpPr/>
          <p:nvPr/>
        </p:nvSpPr>
        <p:spPr>
          <a:xfrm>
            <a:off x="3454257" y="47855"/>
            <a:ext cx="5949204" cy="523220"/>
          </a:xfrm>
          <a:prstGeom prst="rect">
            <a:avLst/>
          </a:prstGeom>
        </p:spPr>
        <p:txBody>
          <a:bodyPr wrap="square">
            <a:spAutoFit/>
          </a:bodyPr>
          <a:lstStyle/>
          <a:p>
            <a:r>
              <a:rPr lang="en-US" sz="2800" b="1" dirty="0">
                <a:solidFill>
                  <a:schemeClr val="bg1">
                    <a:lumMod val="85000"/>
                  </a:schemeClr>
                </a:solidFill>
                <a:effectLst>
                  <a:outerShdw blurRad="38100" dist="38100" dir="2700000" algn="tl">
                    <a:srgbClr val="000000">
                      <a:alpha val="43137"/>
                    </a:srgbClr>
                  </a:outerShdw>
                </a:effectLst>
              </a:rPr>
              <a:t>National Spatial Plan “Estonia 2030+”</a:t>
            </a:r>
            <a:endParaRPr lang="et-EE" sz="2800" b="1" dirty="0">
              <a:solidFill>
                <a:schemeClr val="bg1">
                  <a:lumMod val="8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923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lodzkie.pl/wps/wcm/connect/4dfaa980483af59b970d97558e480c4c/mapka_RBGC.gif?MOD=AJPERES&amp;CACHEID=4dfaa980483af59b970d97558e480c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567" y="1399685"/>
            <a:ext cx="6471657" cy="449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alkiri 1"/>
          <p:cNvSpPr>
            <a:spLocks noGrp="1"/>
          </p:cNvSpPr>
          <p:nvPr>
            <p:ph type="title"/>
          </p:nvPr>
        </p:nvSpPr>
        <p:spPr/>
        <p:txBody>
          <a:bodyPr>
            <a:normAutofit/>
          </a:bodyPr>
          <a:lstStyle/>
          <a:p>
            <a:r>
              <a:rPr lang="et-EE" dirty="0" smtClean="0"/>
              <a:t>Rail Baltic</a:t>
            </a:r>
            <a:endParaRPr lang="en-GB" dirty="0"/>
          </a:p>
        </p:txBody>
      </p:sp>
      <p:pic>
        <p:nvPicPr>
          <p:cNvPr id="4" name="Sisu kohatäi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5" name="Pil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6" name="Pil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8" name="Pilt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9" name="Pil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0" name="Pil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1" name="Pilt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sp>
        <p:nvSpPr>
          <p:cNvPr id="12" name="Vabakuju 11"/>
          <p:cNvSpPr/>
          <p:nvPr/>
        </p:nvSpPr>
        <p:spPr>
          <a:xfrm>
            <a:off x="4932040" y="2447175"/>
            <a:ext cx="1368152" cy="45719"/>
          </a:xfrm>
          <a:custGeom>
            <a:avLst/>
            <a:gdLst>
              <a:gd name="connsiteX0" fmla="*/ 0 w 1733266"/>
              <a:gd name="connsiteY0" fmla="*/ 109182 h 109182"/>
              <a:gd name="connsiteX1" fmla="*/ 1733266 w 1733266"/>
              <a:gd name="connsiteY1" fmla="*/ 0 h 109182"/>
            </a:gdLst>
            <a:ahLst/>
            <a:cxnLst>
              <a:cxn ang="0">
                <a:pos x="connsiteX0" y="connsiteY0"/>
              </a:cxn>
              <a:cxn ang="0">
                <a:pos x="connsiteX1" y="connsiteY1"/>
              </a:cxn>
            </a:cxnLst>
            <a:rect l="l" t="t" r="r" b="b"/>
            <a:pathLst>
              <a:path w="1733266" h="109182">
                <a:moveTo>
                  <a:pt x="0" y="109182"/>
                </a:moveTo>
                <a:lnTo>
                  <a:pt x="1733266" y="0"/>
                </a:lnTo>
              </a:path>
            </a:pathLst>
          </a:custGeom>
          <a:ln w="88900">
            <a:solidFill>
              <a:schemeClr val="tx1">
                <a:lumMod val="65000"/>
                <a:lumOff val="35000"/>
                <a:alpha val="48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a:p>
        </p:txBody>
      </p:sp>
      <p:sp>
        <p:nvSpPr>
          <p:cNvPr id="13" name="Ristkülik 12"/>
          <p:cNvSpPr/>
          <p:nvPr/>
        </p:nvSpPr>
        <p:spPr>
          <a:xfrm>
            <a:off x="0" y="1457074"/>
            <a:ext cx="2051720" cy="4524315"/>
          </a:xfrm>
          <a:prstGeom prst="rect">
            <a:avLst/>
          </a:prstGeom>
        </p:spPr>
        <p:txBody>
          <a:bodyPr wrap="square">
            <a:spAutoFit/>
          </a:bodyPr>
          <a:lstStyle/>
          <a:p>
            <a:pPr marL="285750" indent="-285750">
              <a:buFont typeface="Arial" pitchFamily="34" charset="0"/>
              <a:buChar char="•"/>
            </a:pPr>
            <a:r>
              <a:rPr lang="et-EE" sz="1600" dirty="0" smtClean="0"/>
              <a:t>728 km Tallinnast Leedu – Poola piirini</a:t>
            </a:r>
          </a:p>
          <a:p>
            <a:pPr marL="285750" indent="-285750">
              <a:buFont typeface="Arial" pitchFamily="34" charset="0"/>
              <a:buChar char="•"/>
            </a:pPr>
            <a:endParaRPr lang="et-EE" sz="1600" dirty="0" smtClean="0"/>
          </a:p>
          <a:p>
            <a:pPr marL="285750" indent="-285750">
              <a:buFont typeface="Arial" pitchFamily="34" charset="0"/>
              <a:buChar char="•"/>
            </a:pPr>
            <a:r>
              <a:rPr lang="et-EE" sz="1600" dirty="0" smtClean="0"/>
              <a:t>Reisiaeg 4,1 h (veidi üle 6 h Varssavisse)</a:t>
            </a:r>
          </a:p>
          <a:p>
            <a:pPr marL="285750" indent="-285750">
              <a:buFont typeface="Arial" pitchFamily="34" charset="0"/>
              <a:buChar char="•"/>
            </a:pPr>
            <a:endParaRPr lang="et-EE" sz="1600" dirty="0" smtClean="0"/>
          </a:p>
          <a:p>
            <a:pPr marL="285750" indent="-285750">
              <a:buFont typeface="Arial" pitchFamily="34" charset="0"/>
              <a:buChar char="•"/>
            </a:pPr>
            <a:r>
              <a:rPr lang="et-EE" sz="1600" dirty="0" smtClean="0"/>
              <a:t>1435 Euroopa rööpmelaius</a:t>
            </a:r>
          </a:p>
          <a:p>
            <a:pPr marL="285750" indent="-285750">
              <a:buFont typeface="Arial" pitchFamily="34" charset="0"/>
              <a:buChar char="•"/>
            </a:pPr>
            <a:endParaRPr lang="et-EE" sz="1600" dirty="0" smtClean="0"/>
          </a:p>
          <a:p>
            <a:pPr marL="285750" indent="-285750">
              <a:buFont typeface="Arial" pitchFamily="34" charset="0"/>
              <a:buChar char="•"/>
            </a:pPr>
            <a:r>
              <a:rPr lang="et-EE" sz="1600" dirty="0" smtClean="0"/>
              <a:t>Tippkiirus 240 km/h</a:t>
            </a:r>
          </a:p>
          <a:p>
            <a:pPr marL="285750" indent="-285750">
              <a:buFont typeface="Arial" pitchFamily="34" charset="0"/>
              <a:buChar char="•"/>
            </a:pPr>
            <a:endParaRPr lang="et-EE" sz="1600" dirty="0" smtClean="0"/>
          </a:p>
          <a:p>
            <a:pPr marL="285750" indent="-285750">
              <a:buFont typeface="Arial" pitchFamily="34" charset="0"/>
              <a:buChar char="•"/>
            </a:pPr>
            <a:r>
              <a:rPr lang="et-EE" sz="1600" dirty="0" smtClean="0"/>
              <a:t>Maksumus 3,6 b EUR</a:t>
            </a:r>
          </a:p>
          <a:p>
            <a:pPr marL="285750" indent="-285750">
              <a:buFont typeface="Arial" pitchFamily="34" charset="0"/>
              <a:buChar char="•"/>
            </a:pPr>
            <a:endParaRPr lang="et-EE" sz="1600" dirty="0" smtClean="0"/>
          </a:p>
          <a:p>
            <a:pPr marL="285750" indent="-285750">
              <a:buFont typeface="Arial" pitchFamily="34" charset="0"/>
              <a:buChar char="•"/>
            </a:pPr>
            <a:r>
              <a:rPr lang="et-EE" sz="1600" dirty="0" err="1" smtClean="0"/>
              <a:t>Vamimine</a:t>
            </a:r>
            <a:r>
              <a:rPr lang="et-EE" sz="1600" dirty="0" smtClean="0"/>
              <a:t> 2025</a:t>
            </a:r>
            <a:endParaRPr lang="et-EE" sz="1600" dirty="0"/>
          </a:p>
        </p:txBody>
      </p:sp>
      <p:pic>
        <p:nvPicPr>
          <p:cNvPr id="18" name="Pilt 2" descr="Kirjeldus: 9_harju_3lovi_e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107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p:cNvPicPr>
            <a:picLocks noChangeAspect="1"/>
          </p:cNvPicPr>
          <p:nvPr/>
        </p:nvPicPr>
        <p:blipFill rotWithShape="1">
          <a:blip r:embed="rId2">
            <a:extLst>
              <a:ext uri="{28A0092B-C50C-407E-A947-70E740481C1C}">
                <a14:useLocalDpi xmlns:a14="http://schemas.microsoft.com/office/drawing/2010/main" val="0"/>
              </a:ext>
            </a:extLst>
          </a:blip>
          <a:srcRect l="-22" t="-22" r="-22" b="-22"/>
          <a:stretch/>
        </p:blipFill>
        <p:spPr>
          <a:xfrm>
            <a:off x="3293397" y="1187181"/>
            <a:ext cx="5517422" cy="4618083"/>
          </a:xfrm>
          <a:prstGeom prst="rect">
            <a:avLst/>
          </a:prstGeom>
          <a:effectLst>
            <a:glow>
              <a:schemeClr val="accent1"/>
            </a:glow>
          </a:effectLst>
        </p:spPr>
      </p:pic>
      <p:sp>
        <p:nvSpPr>
          <p:cNvPr id="2" name="Pealkiri 1"/>
          <p:cNvSpPr>
            <a:spLocks noGrp="1"/>
          </p:cNvSpPr>
          <p:nvPr>
            <p:ph type="title"/>
          </p:nvPr>
        </p:nvSpPr>
        <p:spPr>
          <a:xfrm>
            <a:off x="770384" y="256685"/>
            <a:ext cx="8229600" cy="1143000"/>
          </a:xfrm>
        </p:spPr>
        <p:txBody>
          <a:bodyPr/>
          <a:lstStyle/>
          <a:p>
            <a:r>
              <a:rPr lang="et-EE" dirty="0" smtClean="0"/>
              <a:t>TEN-T Koridorid</a:t>
            </a:r>
            <a:endParaRPr lang="et-EE" dirty="0"/>
          </a:p>
        </p:txBody>
      </p:sp>
      <p:pic>
        <p:nvPicPr>
          <p:cNvPr id="5" name="Sisu kohatäid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7" name="Pil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8" name="TextBox 7"/>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2" name="Pilt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sp>
        <p:nvSpPr>
          <p:cNvPr id="3" name="TextBox 2"/>
          <p:cNvSpPr txBox="1"/>
          <p:nvPr/>
        </p:nvSpPr>
        <p:spPr>
          <a:xfrm>
            <a:off x="467544" y="1628800"/>
            <a:ext cx="2232248" cy="1754326"/>
          </a:xfrm>
          <a:prstGeom prst="rect">
            <a:avLst/>
          </a:prstGeom>
          <a:noFill/>
        </p:spPr>
        <p:txBody>
          <a:bodyPr wrap="square" rtlCol="0">
            <a:spAutoFit/>
          </a:bodyPr>
          <a:lstStyle/>
          <a:p>
            <a:pPr marL="285750" indent="-285750">
              <a:buFont typeface="Arial" pitchFamily="34" charset="0"/>
              <a:buChar char="•"/>
            </a:pPr>
            <a:r>
              <a:rPr lang="et-EE" dirty="0" smtClean="0"/>
              <a:t>Rail Baltic on osa Põhjamere-Balti TEN-T koridorist</a:t>
            </a:r>
          </a:p>
          <a:p>
            <a:pPr marL="285750" indent="-285750">
              <a:buFont typeface="Arial" pitchFamily="34" charset="0"/>
              <a:buChar char="•"/>
            </a:pPr>
            <a:endParaRPr lang="et-EE" dirty="0" smtClean="0"/>
          </a:p>
          <a:p>
            <a:pPr marL="285750" indent="-285750">
              <a:buFont typeface="Arial" pitchFamily="34" charset="0"/>
              <a:buChar char="•"/>
            </a:pPr>
            <a:r>
              <a:rPr lang="et-EE" dirty="0" smtClean="0"/>
              <a:t>Tallinn – Helsinki nn puuduv lüli</a:t>
            </a:r>
          </a:p>
        </p:txBody>
      </p:sp>
      <p:pic>
        <p:nvPicPr>
          <p:cNvPr id="13" name="Pilt 2" descr="Kirjeldus: 9_harju_3lovi_e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12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Miks TALSINKI</a:t>
            </a:r>
            <a:r>
              <a:rPr lang="en-GB" dirty="0" smtClean="0"/>
              <a:t>?</a:t>
            </a:r>
            <a:endParaRPr lang="en-GB" dirty="0"/>
          </a:p>
        </p:txBody>
      </p:sp>
      <p:pic>
        <p:nvPicPr>
          <p:cNvPr id="4" name="Sisu kohatäi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8" name="Pil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1" name="Pil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sp>
        <p:nvSpPr>
          <p:cNvPr id="19" name="Rectangle 11"/>
          <p:cNvSpPr/>
          <p:nvPr/>
        </p:nvSpPr>
        <p:spPr bwMode="auto">
          <a:xfrm>
            <a:off x="477908" y="2128635"/>
            <a:ext cx="8409334" cy="1252706"/>
          </a:xfrm>
          <a:prstGeom prst="rect">
            <a:avLst/>
          </a:prstGeom>
          <a:noFill/>
          <a:ln w="9525" cap="flat" cmpd="sng" algn="ctr">
            <a:solidFill>
              <a:schemeClr val="tx1">
                <a:lumMod val="75000"/>
                <a:lumOff val="25000"/>
              </a:schemeClr>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mj-lt"/>
            </a:endParaRPr>
          </a:p>
        </p:txBody>
      </p:sp>
      <p:sp>
        <p:nvSpPr>
          <p:cNvPr id="20" name="Rectangle 12"/>
          <p:cNvSpPr/>
          <p:nvPr/>
        </p:nvSpPr>
        <p:spPr bwMode="auto">
          <a:xfrm>
            <a:off x="477908" y="1490089"/>
            <a:ext cx="8409334" cy="648072"/>
          </a:xfrm>
          <a:prstGeom prst="rect">
            <a:avLst/>
          </a:prstGeom>
          <a:solidFill>
            <a:schemeClr val="tx1">
              <a:lumMod val="85000"/>
              <a:lumOff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t-EE" sz="1800" i="0" u="none" strike="noStrike" cap="none" normalizeH="0" baseline="0" dirty="0" smtClean="0">
                <a:ln>
                  <a:noFill/>
                </a:ln>
                <a:solidFill>
                  <a:schemeClr val="bg1"/>
                </a:solidFill>
                <a:effectLst/>
                <a:latin typeface="+mj-lt"/>
              </a:rPr>
              <a:t>SUUR LINN </a:t>
            </a:r>
            <a:r>
              <a:rPr kumimoji="0" lang="en-US" sz="1800" i="0" u="none" strike="noStrike" cap="none" normalizeH="0" baseline="0" dirty="0" smtClean="0">
                <a:ln>
                  <a:noFill/>
                </a:ln>
                <a:solidFill>
                  <a:schemeClr val="bg1"/>
                </a:solidFill>
                <a:effectLst/>
                <a:latin typeface="+mj-lt"/>
              </a:rPr>
              <a:t>= </a:t>
            </a:r>
            <a:r>
              <a:rPr kumimoji="0" lang="et-EE" sz="1800" i="0" u="none" strike="noStrike" cap="none" normalizeH="0" baseline="0" dirty="0" smtClean="0">
                <a:ln>
                  <a:noFill/>
                </a:ln>
                <a:solidFill>
                  <a:schemeClr val="bg1"/>
                </a:solidFill>
                <a:effectLst/>
                <a:latin typeface="+mj-lt"/>
              </a:rPr>
              <a:t>MOODSA MAJANDUSE MOOTOR</a:t>
            </a:r>
            <a:endParaRPr kumimoji="0" lang="en-US" sz="1800" i="0" u="none" strike="noStrike" cap="none" normalizeH="0" baseline="0" dirty="0" smtClean="0">
              <a:ln>
                <a:noFill/>
              </a:ln>
              <a:solidFill>
                <a:schemeClr val="bg1"/>
              </a:solidFill>
              <a:effectLst/>
              <a:latin typeface="+mj-lt"/>
            </a:endParaRPr>
          </a:p>
        </p:txBody>
      </p:sp>
      <p:pic>
        <p:nvPicPr>
          <p:cNvPr id="21" name="Picture 2" descr="http://upload.wikimedia.org/wikipedia/commons/f/f5/Tallinn_old_and_new,_Dec_200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0108" y="4294456"/>
            <a:ext cx="1639037"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arnenglish.com/blog/wp-content/uploads/2013/06/New-York-skyline_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771371" y="3786461"/>
            <a:ext cx="3123673" cy="20241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902488" y="4035208"/>
            <a:ext cx="1950218" cy="1477328"/>
          </a:xfrm>
          <a:prstGeom prst="rect">
            <a:avLst/>
          </a:prstGeom>
          <a:noFill/>
        </p:spPr>
        <p:txBody>
          <a:bodyPr wrap="square" rtlCol="0" anchor="ctr">
            <a:spAutoFit/>
          </a:bodyPr>
          <a:lstStyle/>
          <a:p>
            <a:pPr algn="ctr"/>
            <a:r>
              <a:rPr lang="et-EE" b="1" dirty="0" smtClean="0">
                <a:solidFill>
                  <a:schemeClr val="tx1"/>
                </a:solidFill>
                <a:latin typeface="+mj-lt"/>
              </a:rPr>
              <a:t>Talllinn ei ole</a:t>
            </a:r>
          </a:p>
          <a:p>
            <a:pPr algn="ctr"/>
            <a:r>
              <a:rPr lang="et-EE" b="1" dirty="0" smtClean="0">
                <a:latin typeface="+mj-lt"/>
              </a:rPr>
              <a:t>atraktiivne</a:t>
            </a:r>
          </a:p>
          <a:p>
            <a:pPr algn="ctr"/>
            <a:r>
              <a:rPr lang="et-EE" b="1" dirty="0" smtClean="0">
                <a:latin typeface="+mj-lt"/>
              </a:rPr>
              <a:t>g</a:t>
            </a:r>
            <a:r>
              <a:rPr lang="et-EE" b="1" dirty="0" smtClean="0">
                <a:solidFill>
                  <a:schemeClr val="tx1"/>
                </a:solidFill>
                <a:latin typeface="+mj-lt"/>
              </a:rPr>
              <a:t>lobaalses ideede</a:t>
            </a:r>
            <a:r>
              <a:rPr lang="et-EE" b="1" dirty="0" smtClean="0">
                <a:latin typeface="+mj-lt"/>
              </a:rPr>
              <a:t> ja talentide konkurentsis</a:t>
            </a:r>
            <a:endParaRPr lang="en-US" b="1" dirty="0">
              <a:solidFill>
                <a:schemeClr val="tx1"/>
              </a:solidFill>
              <a:latin typeface="+mj-lt"/>
            </a:endParaRPr>
          </a:p>
        </p:txBody>
      </p:sp>
      <p:sp>
        <p:nvSpPr>
          <p:cNvPr id="24" name="Chevron 16"/>
          <p:cNvSpPr/>
          <p:nvPr/>
        </p:nvSpPr>
        <p:spPr bwMode="auto">
          <a:xfrm rot="10800000">
            <a:off x="2420324" y="3786456"/>
            <a:ext cx="2964329" cy="2024111"/>
          </a:xfrm>
          <a:prstGeom prst="chevron">
            <a:avLst>
              <a:gd name="adj" fmla="val 87124"/>
            </a:avLst>
          </a:prstGeom>
          <a:noFill/>
          <a:ln w="9525" cap="flat" cmpd="sng" algn="ctr">
            <a:solidFill>
              <a:schemeClr val="tx1">
                <a:lumMod val="75000"/>
                <a:lumOff val="25000"/>
              </a:schemeClr>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mj-lt"/>
            </a:endParaRPr>
          </a:p>
        </p:txBody>
      </p:sp>
      <p:sp>
        <p:nvSpPr>
          <p:cNvPr id="25" name="Rectangle 5"/>
          <p:cNvSpPr/>
          <p:nvPr/>
        </p:nvSpPr>
        <p:spPr bwMode="auto">
          <a:xfrm>
            <a:off x="860150" y="2091792"/>
            <a:ext cx="2131238" cy="595107"/>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t-EE" sz="1600" b="0" i="0" u="none" strike="noStrike" cap="none" normalizeH="0" baseline="0" dirty="0" smtClean="0">
                <a:ln>
                  <a:noFill/>
                </a:ln>
                <a:solidFill>
                  <a:schemeClr val="tx1"/>
                </a:solidFill>
                <a:effectLst/>
                <a:latin typeface="+mj-lt"/>
              </a:rPr>
              <a:t>Linnaline keskkond</a:t>
            </a:r>
            <a:endParaRPr kumimoji="0" lang="en-US" sz="1600" b="0" i="0" u="none" strike="noStrike" cap="none" normalizeH="0" baseline="0" dirty="0" smtClean="0">
              <a:ln>
                <a:noFill/>
              </a:ln>
              <a:solidFill>
                <a:schemeClr val="tx1"/>
              </a:solidFill>
              <a:effectLst/>
              <a:latin typeface="+mj-lt"/>
            </a:endParaRPr>
          </a:p>
        </p:txBody>
      </p:sp>
      <p:sp>
        <p:nvSpPr>
          <p:cNvPr id="26" name="Rectangle 6"/>
          <p:cNvSpPr/>
          <p:nvPr/>
        </p:nvSpPr>
        <p:spPr bwMode="auto">
          <a:xfrm>
            <a:off x="3616956" y="2091792"/>
            <a:ext cx="2131238" cy="595107"/>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sz="1600" b="0" dirty="0" smtClean="0">
                <a:solidFill>
                  <a:schemeClr val="tx1"/>
                </a:solidFill>
                <a:latin typeface="+mj-lt"/>
              </a:rPr>
              <a:t>Toetavad </a:t>
            </a:r>
            <a:r>
              <a:rPr kumimoji="0" lang="et-EE" sz="1600" i="0" u="none" strike="noStrike" cap="none" normalizeH="0" baseline="0" dirty="0" smtClean="0">
                <a:ln>
                  <a:noFill/>
                </a:ln>
                <a:effectLst/>
                <a:latin typeface="+mj-lt"/>
              </a:rPr>
              <a:t>teenused</a:t>
            </a:r>
            <a:endParaRPr kumimoji="0" lang="en-US" sz="1600" b="0" i="0" u="none" strike="noStrike" cap="none" normalizeH="0" baseline="0" dirty="0" smtClean="0">
              <a:ln>
                <a:noFill/>
              </a:ln>
              <a:solidFill>
                <a:schemeClr val="tx1"/>
              </a:solidFill>
              <a:effectLst/>
              <a:latin typeface="+mj-lt"/>
            </a:endParaRPr>
          </a:p>
        </p:txBody>
      </p:sp>
      <p:sp>
        <p:nvSpPr>
          <p:cNvPr id="27" name="Rectangle 7"/>
          <p:cNvSpPr/>
          <p:nvPr/>
        </p:nvSpPr>
        <p:spPr bwMode="auto">
          <a:xfrm>
            <a:off x="6373762" y="2091792"/>
            <a:ext cx="2131238" cy="595107"/>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sz="1600" b="0" dirty="0" err="1" smtClean="0">
                <a:solidFill>
                  <a:schemeClr val="tx1"/>
                </a:solidFill>
                <a:latin typeface="+mj-lt"/>
              </a:rPr>
              <a:t>Koostööklastrid</a:t>
            </a:r>
            <a:endParaRPr kumimoji="0" lang="en-US" sz="1600" b="0" i="0" u="none" strike="noStrike" cap="none" normalizeH="0" baseline="0" dirty="0" smtClean="0">
              <a:ln>
                <a:noFill/>
              </a:ln>
              <a:solidFill>
                <a:schemeClr val="tx1"/>
              </a:solidFill>
              <a:effectLst/>
              <a:latin typeface="+mj-lt"/>
            </a:endParaRPr>
          </a:p>
        </p:txBody>
      </p:sp>
      <p:sp>
        <p:nvSpPr>
          <p:cNvPr id="28" name="Rectangle 8"/>
          <p:cNvSpPr/>
          <p:nvPr/>
        </p:nvSpPr>
        <p:spPr bwMode="auto">
          <a:xfrm>
            <a:off x="860151" y="2739864"/>
            <a:ext cx="2131238" cy="595107"/>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sz="1600" b="0" dirty="0" smtClean="0">
                <a:solidFill>
                  <a:schemeClr val="tx1"/>
                </a:solidFill>
                <a:latin typeface="+mj-lt"/>
              </a:rPr>
              <a:t>Tehnoloogiline</a:t>
            </a:r>
          </a:p>
          <a:p>
            <a:pPr marL="0" marR="0" indent="0" algn="ctr" defTabSz="914400" rtl="0" eaLnBrk="0" fontAlgn="base" latinLnBrk="0" hangingPunct="0">
              <a:lnSpc>
                <a:spcPct val="100000"/>
              </a:lnSpc>
              <a:spcBef>
                <a:spcPct val="0"/>
              </a:spcBef>
              <a:spcAft>
                <a:spcPct val="0"/>
              </a:spcAft>
              <a:buClrTx/>
              <a:buSzTx/>
              <a:buFontTx/>
              <a:buNone/>
              <a:tabLst/>
            </a:pPr>
            <a:r>
              <a:rPr kumimoji="0" lang="et-EE" sz="1600" i="0" u="none" strike="noStrike" cap="none" normalizeH="0" baseline="0" dirty="0" smtClean="0">
                <a:ln>
                  <a:noFill/>
                </a:ln>
                <a:effectLst/>
                <a:latin typeface="+mj-lt"/>
              </a:rPr>
              <a:t>Infrastruktuur</a:t>
            </a:r>
            <a:endParaRPr kumimoji="0" lang="en-US" sz="1600" b="0" i="0" u="none" strike="noStrike" cap="none" normalizeH="0" baseline="0" dirty="0" smtClean="0">
              <a:ln>
                <a:noFill/>
              </a:ln>
              <a:solidFill>
                <a:schemeClr val="tx1"/>
              </a:solidFill>
              <a:effectLst/>
              <a:latin typeface="+mj-lt"/>
            </a:endParaRPr>
          </a:p>
        </p:txBody>
      </p:sp>
      <p:sp>
        <p:nvSpPr>
          <p:cNvPr id="29" name="Rectangle 9"/>
          <p:cNvSpPr/>
          <p:nvPr/>
        </p:nvSpPr>
        <p:spPr bwMode="auto">
          <a:xfrm>
            <a:off x="6373762" y="2739864"/>
            <a:ext cx="2131238" cy="595107"/>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sz="1600" b="0" dirty="0" smtClean="0">
                <a:solidFill>
                  <a:schemeClr val="tx1"/>
                </a:solidFill>
                <a:latin typeface="+mj-lt"/>
              </a:rPr>
              <a:t>Suurem tööturg</a:t>
            </a:r>
            <a:endParaRPr kumimoji="0" lang="en-GB" sz="1600" b="0" i="0" u="none" strike="noStrike" cap="none" normalizeH="0" baseline="0" dirty="0" smtClean="0">
              <a:ln>
                <a:noFill/>
              </a:ln>
              <a:solidFill>
                <a:schemeClr val="tx1"/>
              </a:solidFill>
              <a:effectLst/>
              <a:latin typeface="+mj-lt"/>
            </a:endParaRPr>
          </a:p>
        </p:txBody>
      </p:sp>
      <p:sp>
        <p:nvSpPr>
          <p:cNvPr id="30" name="Rectangle 10"/>
          <p:cNvSpPr/>
          <p:nvPr/>
        </p:nvSpPr>
        <p:spPr bwMode="auto">
          <a:xfrm>
            <a:off x="3616955" y="2739863"/>
            <a:ext cx="2131238" cy="595107"/>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sz="1600" b="0" dirty="0" smtClean="0">
                <a:solidFill>
                  <a:schemeClr val="tx1"/>
                </a:solidFill>
                <a:latin typeface="+mj-lt"/>
              </a:rPr>
              <a:t>Ärikeskkonna ja </a:t>
            </a:r>
          </a:p>
          <a:p>
            <a:pPr marL="0" marR="0" indent="0" algn="ctr" defTabSz="914400" rtl="0" eaLnBrk="0" fontAlgn="base" latinLnBrk="0" hangingPunct="0">
              <a:lnSpc>
                <a:spcPct val="100000"/>
              </a:lnSpc>
              <a:spcBef>
                <a:spcPct val="0"/>
              </a:spcBef>
              <a:spcAft>
                <a:spcPct val="0"/>
              </a:spcAft>
              <a:buClrTx/>
              <a:buSzTx/>
              <a:buFontTx/>
              <a:buNone/>
              <a:tabLst/>
            </a:pPr>
            <a:r>
              <a:rPr lang="et-EE" sz="1600" dirty="0" smtClean="0">
                <a:latin typeface="+mj-lt"/>
              </a:rPr>
              <a:t>-v</a:t>
            </a:r>
            <a:r>
              <a:rPr kumimoji="0" lang="et-EE" sz="1600" i="0" u="none" strike="noStrike" cap="none" normalizeH="0" baseline="0" dirty="0" smtClean="0">
                <a:ln>
                  <a:noFill/>
                </a:ln>
                <a:effectLst/>
                <a:latin typeface="+mj-lt"/>
              </a:rPr>
              <a:t>õimaluste rohkus</a:t>
            </a:r>
            <a:endParaRPr kumimoji="0" lang="en-US" sz="1600" b="0" i="0" u="none" strike="noStrike" cap="none" normalizeH="0" baseline="0" dirty="0" smtClean="0">
              <a:ln>
                <a:noFill/>
              </a:ln>
              <a:solidFill>
                <a:schemeClr val="tx1"/>
              </a:solidFill>
              <a:effectLst/>
              <a:latin typeface="+mj-lt"/>
            </a:endParaRPr>
          </a:p>
        </p:txBody>
      </p:sp>
      <p:pic>
        <p:nvPicPr>
          <p:cNvPr id="31" name="Pilt 2" descr="Kirjeldus: 9_harju_3lovi_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222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84213" y="115888"/>
            <a:ext cx="7772400" cy="1143000"/>
          </a:xfrm>
        </p:spPr>
        <p:txBody>
          <a:bodyPr/>
          <a:lstStyle/>
          <a:p>
            <a:pPr eaLnBrk="1" hangingPunct="1"/>
            <a:r>
              <a:rPr lang="en-GB" altLang="et-EE" sz="4000" dirty="0" smtClean="0"/>
              <a:t>Hopes for twin city</a:t>
            </a:r>
            <a:endParaRPr lang="en-GB" altLang="et-EE" sz="4000" dirty="0" smtClean="0">
              <a:solidFill>
                <a:schemeClr val="tx1"/>
              </a:solidFill>
            </a:endParaRPr>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75" y="1916832"/>
            <a:ext cx="8712968" cy="389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68720" y="2225484"/>
            <a:ext cx="2218877" cy="830997"/>
          </a:xfrm>
          <a:prstGeom prst="rect">
            <a:avLst/>
          </a:prstGeom>
          <a:noFill/>
        </p:spPr>
        <p:txBody>
          <a:bodyPr wrap="none" rtlCol="0">
            <a:spAutoFit/>
          </a:bodyPr>
          <a:lstStyle/>
          <a:p>
            <a:r>
              <a:rPr lang="et-EE" sz="4800" dirty="0" smtClean="0">
                <a:solidFill>
                  <a:srgbClr val="FF0000"/>
                </a:solidFill>
              </a:rPr>
              <a:t>150 min</a:t>
            </a:r>
            <a:endParaRPr lang="et-EE" sz="4800" dirty="0">
              <a:solidFill>
                <a:srgbClr val="FF0000"/>
              </a:solidFill>
            </a:endParaRPr>
          </a:p>
        </p:txBody>
      </p:sp>
    </p:spTree>
    <p:extLst>
      <p:ext uri="{BB962C8B-B14F-4D97-AF65-F5344CB8AC3E}">
        <p14:creationId xmlns:p14="http://schemas.microsoft.com/office/powerpoint/2010/main" val="4162435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84213" y="115888"/>
            <a:ext cx="7772400" cy="1143000"/>
          </a:xfrm>
        </p:spPr>
        <p:txBody>
          <a:bodyPr/>
          <a:lstStyle/>
          <a:p>
            <a:pPr eaLnBrk="1" hangingPunct="1"/>
            <a:r>
              <a:rPr lang="en-GB" altLang="et-EE" sz="4000" dirty="0" smtClean="0"/>
              <a:t>Hopes for twin city</a:t>
            </a:r>
            <a:endParaRPr lang="en-GB" altLang="et-EE" sz="4000" dirty="0" smtClean="0">
              <a:solidFill>
                <a:schemeClr val="tx1"/>
              </a:solidFill>
            </a:endParaRPr>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75" y="1916832"/>
            <a:ext cx="8712968" cy="389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68720" y="2225484"/>
            <a:ext cx="1906291" cy="830997"/>
          </a:xfrm>
          <a:prstGeom prst="rect">
            <a:avLst/>
          </a:prstGeom>
          <a:noFill/>
        </p:spPr>
        <p:txBody>
          <a:bodyPr wrap="none" rtlCol="0">
            <a:spAutoFit/>
          </a:bodyPr>
          <a:lstStyle/>
          <a:p>
            <a:r>
              <a:rPr lang="et-EE" sz="4800" dirty="0">
                <a:solidFill>
                  <a:srgbClr val="FF0000"/>
                </a:solidFill>
              </a:rPr>
              <a:t>3</a:t>
            </a:r>
            <a:r>
              <a:rPr lang="et-EE" sz="4800" dirty="0" smtClean="0">
                <a:solidFill>
                  <a:srgbClr val="FF0000"/>
                </a:solidFill>
              </a:rPr>
              <a:t>0 min</a:t>
            </a:r>
            <a:endParaRPr lang="et-EE" sz="4800" dirty="0">
              <a:solidFill>
                <a:srgbClr val="FF0000"/>
              </a:solidFill>
            </a:endParaRPr>
          </a:p>
        </p:txBody>
      </p:sp>
    </p:spTree>
    <p:extLst>
      <p:ext uri="{BB962C8B-B14F-4D97-AF65-F5344CB8AC3E}">
        <p14:creationId xmlns:p14="http://schemas.microsoft.com/office/powerpoint/2010/main" val="863988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Mõned numbrid</a:t>
            </a:r>
            <a:endParaRPr lang="en-GB" dirty="0"/>
          </a:p>
        </p:txBody>
      </p:sp>
      <p:sp>
        <p:nvSpPr>
          <p:cNvPr id="3" name="Sisu kohatäide 2"/>
          <p:cNvSpPr>
            <a:spLocks noGrp="1"/>
          </p:cNvSpPr>
          <p:nvPr>
            <p:ph idx="1"/>
          </p:nvPr>
        </p:nvSpPr>
        <p:spPr/>
        <p:txBody>
          <a:bodyPr>
            <a:normAutofit fontScale="62500" lnSpcReduction="20000"/>
          </a:bodyPr>
          <a:lstStyle/>
          <a:p>
            <a:r>
              <a:rPr lang="et-EE" dirty="0" smtClean="0"/>
              <a:t>8,21 mln reisi 2015 Helsinki ja Tallinna vahel (Tallinna Sadam)</a:t>
            </a:r>
          </a:p>
          <a:p>
            <a:endParaRPr lang="et-EE" dirty="0" smtClean="0"/>
          </a:p>
          <a:p>
            <a:r>
              <a:rPr lang="et-EE" dirty="0" smtClean="0"/>
              <a:t>2,1 miljonit elanikku metropoliregioonides (Uusimaa 1,59 mln, Harjumaa 0,56 mln) </a:t>
            </a:r>
          </a:p>
          <a:p>
            <a:endParaRPr lang="et-EE" dirty="0" smtClean="0"/>
          </a:p>
          <a:p>
            <a:r>
              <a:rPr lang="et-EE" dirty="0" smtClean="0"/>
              <a:t>2002-2010 merekaubanduse maht kasvas 76%, 2,28 - 4,01 m tonnile</a:t>
            </a:r>
          </a:p>
          <a:p>
            <a:endParaRPr lang="et-EE" dirty="0" smtClean="0"/>
          </a:p>
          <a:p>
            <a:r>
              <a:rPr lang="et-EE" dirty="0" err="1" smtClean="0"/>
              <a:t>Ühikustatud</a:t>
            </a:r>
            <a:r>
              <a:rPr lang="et-EE" dirty="0" smtClean="0"/>
              <a:t> kaup (veokid &amp; treilerid) kasvas 430 % 1993-2010</a:t>
            </a:r>
          </a:p>
          <a:p>
            <a:endParaRPr lang="et-EE" dirty="0" smtClean="0"/>
          </a:p>
          <a:p>
            <a:r>
              <a:rPr lang="et-EE" dirty="0" smtClean="0"/>
              <a:t>Jätkuv oodatav igaaastane kaubamahtude kasv 10% Helsinki - Tallinna liinil (</a:t>
            </a:r>
            <a:r>
              <a:rPr lang="et-EE" dirty="0" err="1" smtClean="0"/>
              <a:t>HTTransplan</a:t>
            </a:r>
            <a:r>
              <a:rPr lang="et-EE" dirty="0" smtClean="0"/>
              <a:t> 2012)</a:t>
            </a:r>
          </a:p>
          <a:p>
            <a:endParaRPr lang="et-EE" dirty="0" smtClean="0"/>
          </a:p>
          <a:p>
            <a:r>
              <a:rPr lang="et-EE" dirty="0" smtClean="0"/>
              <a:t>Ennustus 2022 (</a:t>
            </a:r>
            <a:r>
              <a:rPr lang="et-EE" dirty="0" err="1" smtClean="0"/>
              <a:t>HTTransPlan</a:t>
            </a:r>
            <a:r>
              <a:rPr lang="et-EE" dirty="0" smtClean="0"/>
              <a:t> 2012):</a:t>
            </a:r>
          </a:p>
          <a:p>
            <a:pPr lvl="1"/>
            <a:r>
              <a:rPr lang="et-EE" dirty="0" smtClean="0"/>
              <a:t>Sõiduautode liikluse eeldatav kasv +50% </a:t>
            </a:r>
          </a:p>
          <a:p>
            <a:pPr lvl="1"/>
            <a:r>
              <a:rPr lang="et-EE" dirty="0" smtClean="0"/>
              <a:t>Kaubavoogude liikluse eeldatav kasv +60% </a:t>
            </a:r>
          </a:p>
        </p:txBody>
      </p:sp>
      <p:pic>
        <p:nvPicPr>
          <p:cNvPr id="4" name="Sisu kohatäi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8" name="Pil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1" name="Pil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2"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202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sz="3200" dirty="0" smtClean="0"/>
              <a:t>Idee kulg</a:t>
            </a:r>
            <a:endParaRPr lang="en-GB" sz="3200" dirty="0"/>
          </a:p>
        </p:txBody>
      </p:sp>
      <p:sp>
        <p:nvSpPr>
          <p:cNvPr id="3" name="Sisu kohatäide 2"/>
          <p:cNvSpPr>
            <a:spLocks noGrp="1"/>
          </p:cNvSpPr>
          <p:nvPr>
            <p:ph idx="1"/>
          </p:nvPr>
        </p:nvSpPr>
        <p:spPr>
          <a:xfrm>
            <a:off x="467544" y="1556792"/>
            <a:ext cx="8229600" cy="4246571"/>
          </a:xfrm>
        </p:spPr>
        <p:txBody>
          <a:bodyPr>
            <a:normAutofit fontScale="55000" lnSpcReduction="20000"/>
          </a:bodyPr>
          <a:lstStyle/>
          <a:p>
            <a:r>
              <a:rPr lang="et-EE" dirty="0" smtClean="0"/>
              <a:t>Helsinki-Tallinn tunneli idee esitati aastal 1992 </a:t>
            </a:r>
            <a:r>
              <a:rPr lang="et-EE" dirty="0" err="1" smtClean="0"/>
              <a:t>Nordic</a:t>
            </a:r>
            <a:r>
              <a:rPr lang="et-EE" dirty="0" smtClean="0"/>
              <a:t> </a:t>
            </a:r>
            <a:r>
              <a:rPr lang="et-EE" dirty="0" err="1" smtClean="0"/>
              <a:t>Geotechnical</a:t>
            </a:r>
            <a:r>
              <a:rPr lang="et-EE" dirty="0" smtClean="0"/>
              <a:t> Meeting (NGM92), </a:t>
            </a:r>
            <a:r>
              <a:rPr lang="et-EE" dirty="0" err="1" smtClean="0"/>
              <a:t>Aalborg</a:t>
            </a:r>
            <a:endParaRPr lang="et-EE" dirty="0" smtClean="0"/>
          </a:p>
          <a:p>
            <a:endParaRPr lang="et-EE" dirty="0" smtClean="0"/>
          </a:p>
          <a:p>
            <a:r>
              <a:rPr lang="et-EE" dirty="0" smtClean="0"/>
              <a:t>Esimene eskiisprojekt aastal 2007, </a:t>
            </a:r>
            <a:r>
              <a:rPr lang="et-EE" dirty="0" err="1" smtClean="0"/>
              <a:t>Usko</a:t>
            </a:r>
            <a:r>
              <a:rPr lang="et-EE" dirty="0" smtClean="0"/>
              <a:t> </a:t>
            </a:r>
            <a:r>
              <a:rPr lang="et-EE" dirty="0" err="1" smtClean="0"/>
              <a:t>Anttikoski</a:t>
            </a:r>
            <a:r>
              <a:rPr lang="et-EE" dirty="0" smtClean="0"/>
              <a:t>  (95 km 2,7 B €)</a:t>
            </a:r>
          </a:p>
          <a:p>
            <a:endParaRPr lang="et-EE" dirty="0" smtClean="0"/>
          </a:p>
          <a:p>
            <a:r>
              <a:rPr lang="et-EE" dirty="0" smtClean="0"/>
              <a:t>19.04.1999 Harju Maakonnaplaneering – </a:t>
            </a:r>
            <a:r>
              <a:rPr lang="et-EE" dirty="0" err="1" smtClean="0"/>
              <a:t>reserveering</a:t>
            </a:r>
            <a:r>
              <a:rPr lang="et-EE" dirty="0" smtClean="0"/>
              <a:t> võimalikule tunnelisuudmele Viimsi vallas</a:t>
            </a:r>
          </a:p>
          <a:p>
            <a:endParaRPr lang="et-EE" dirty="0" smtClean="0"/>
          </a:p>
          <a:p>
            <a:r>
              <a:rPr lang="et-EE" dirty="0" smtClean="0"/>
              <a:t>Project </a:t>
            </a:r>
            <a:r>
              <a:rPr lang="et-EE" dirty="0" err="1" smtClean="0"/>
              <a:t>HTTransPlan</a:t>
            </a:r>
            <a:r>
              <a:rPr lang="et-EE" dirty="0" smtClean="0"/>
              <a:t> (2011-2013) </a:t>
            </a:r>
          </a:p>
          <a:p>
            <a:endParaRPr lang="et-EE" dirty="0" smtClean="0"/>
          </a:p>
          <a:p>
            <a:r>
              <a:rPr lang="et-EE" dirty="0" smtClean="0"/>
              <a:t>Soil and </a:t>
            </a:r>
            <a:r>
              <a:rPr lang="et-EE" dirty="0" err="1" smtClean="0"/>
              <a:t>bedrock</a:t>
            </a:r>
            <a:r>
              <a:rPr lang="et-EE" dirty="0" smtClean="0"/>
              <a:t> </a:t>
            </a:r>
            <a:r>
              <a:rPr lang="et-EE" dirty="0" err="1" smtClean="0"/>
              <a:t>conditions</a:t>
            </a:r>
            <a:r>
              <a:rPr lang="et-EE" dirty="0" smtClean="0"/>
              <a:t> </a:t>
            </a:r>
            <a:r>
              <a:rPr lang="et-EE" dirty="0" err="1" smtClean="0"/>
              <a:t>to</a:t>
            </a:r>
            <a:r>
              <a:rPr lang="et-EE" dirty="0" smtClean="0"/>
              <a:t> </a:t>
            </a:r>
            <a:r>
              <a:rPr lang="et-EE" dirty="0" err="1" smtClean="0"/>
              <a:t>be</a:t>
            </a:r>
            <a:r>
              <a:rPr lang="et-EE" dirty="0" smtClean="0"/>
              <a:t> </a:t>
            </a:r>
            <a:r>
              <a:rPr lang="et-EE" dirty="0" err="1" smtClean="0"/>
              <a:t>expected</a:t>
            </a:r>
            <a:r>
              <a:rPr lang="et-EE" dirty="0" smtClean="0"/>
              <a:t> </a:t>
            </a:r>
            <a:r>
              <a:rPr lang="et-EE" dirty="0" err="1" smtClean="0"/>
              <a:t>in</a:t>
            </a:r>
            <a:r>
              <a:rPr lang="et-EE" dirty="0" smtClean="0"/>
              <a:t> Tallinn – Helsinki tunnel </a:t>
            </a:r>
            <a:r>
              <a:rPr lang="et-EE" dirty="0" err="1" smtClean="0"/>
              <a:t>construction</a:t>
            </a:r>
            <a:r>
              <a:rPr lang="et-EE" dirty="0" smtClean="0"/>
              <a:t> (Eesti </a:t>
            </a:r>
            <a:r>
              <a:rPr lang="et-EE" dirty="0" err="1" smtClean="0"/>
              <a:t>Geooloogiakeskus</a:t>
            </a:r>
            <a:r>
              <a:rPr lang="et-EE" dirty="0" smtClean="0"/>
              <a:t> - Sten Suuroja, Kalle Suuroja, </a:t>
            </a:r>
            <a:r>
              <a:rPr lang="et-EE" dirty="0" err="1" smtClean="0"/>
              <a:t>Kuldev</a:t>
            </a:r>
            <a:r>
              <a:rPr lang="et-EE" dirty="0" smtClean="0"/>
              <a:t> Ploom, Andres Kask, Heidi Soosalu) 2012</a:t>
            </a:r>
          </a:p>
          <a:p>
            <a:endParaRPr lang="et-EE" dirty="0" smtClean="0"/>
          </a:p>
          <a:p>
            <a:r>
              <a:rPr lang="et-EE" dirty="0" smtClean="0"/>
              <a:t>Projekt TALSINKIFIX 2014-2015</a:t>
            </a:r>
          </a:p>
        </p:txBody>
      </p:sp>
      <p:pic>
        <p:nvPicPr>
          <p:cNvPr id="4" name="Sisu kohatäi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8" name="Pil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1" name="Pil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2"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565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638970" y="437814"/>
            <a:ext cx="7716494" cy="648072"/>
          </a:xfrm>
        </p:spPr>
        <p:txBody>
          <a:bodyPr>
            <a:noAutofit/>
          </a:bodyPr>
          <a:lstStyle/>
          <a:p>
            <a:r>
              <a:rPr lang="et-EE" sz="3800" dirty="0" smtClean="0"/>
              <a:t>   Projekt TALSINKIFIX</a:t>
            </a:r>
            <a:endParaRPr lang="et-EE" sz="3800" dirty="0"/>
          </a:p>
        </p:txBody>
      </p:sp>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sp>
        <p:nvSpPr>
          <p:cNvPr id="12" name="TextBox 11"/>
          <p:cNvSpPr txBox="1"/>
          <p:nvPr/>
        </p:nvSpPr>
        <p:spPr>
          <a:xfrm>
            <a:off x="467544" y="1687448"/>
            <a:ext cx="8160212" cy="2677656"/>
          </a:xfrm>
          <a:prstGeom prst="rect">
            <a:avLst/>
          </a:prstGeom>
          <a:noFill/>
        </p:spPr>
        <p:txBody>
          <a:bodyPr wrap="square" rtlCol="0">
            <a:spAutoFit/>
          </a:bodyPr>
          <a:lstStyle/>
          <a:p>
            <a:r>
              <a:rPr lang="et-EE" sz="2800" dirty="0" smtClean="0"/>
              <a:t>EUBSR </a:t>
            </a:r>
            <a:r>
              <a:rPr lang="en-US" sz="2800" dirty="0" smtClean="0"/>
              <a:t>Seed money </a:t>
            </a:r>
            <a:r>
              <a:rPr lang="et-EE" sz="2800" dirty="0" smtClean="0"/>
              <a:t>projektipartnerid</a:t>
            </a:r>
            <a:endParaRPr lang="en-US" sz="2800" dirty="0" smtClean="0"/>
          </a:p>
          <a:p>
            <a:endParaRPr lang="en-US" sz="2800" b="1" dirty="0" smtClean="0"/>
          </a:p>
          <a:p>
            <a:r>
              <a:rPr lang="en-US" sz="2800" b="1" dirty="0" smtClean="0"/>
              <a:t>Harju </a:t>
            </a:r>
            <a:r>
              <a:rPr lang="et-EE" sz="2800" b="1" dirty="0" smtClean="0"/>
              <a:t>Maavalitsus</a:t>
            </a:r>
            <a:r>
              <a:rPr lang="en-US" sz="2800" b="1" dirty="0" smtClean="0"/>
              <a:t>(EE)</a:t>
            </a:r>
          </a:p>
          <a:p>
            <a:r>
              <a:rPr lang="en-US" sz="2800" b="1" dirty="0" smtClean="0"/>
              <a:t>Helsinki</a:t>
            </a:r>
            <a:r>
              <a:rPr lang="et-EE" sz="2800" b="1" dirty="0" smtClean="0"/>
              <a:t> linn</a:t>
            </a:r>
            <a:r>
              <a:rPr lang="en-US" sz="2800" b="1" dirty="0" smtClean="0"/>
              <a:t> (FI)</a:t>
            </a:r>
          </a:p>
          <a:p>
            <a:r>
              <a:rPr lang="en-US" sz="2800" b="1" dirty="0" smtClean="0"/>
              <a:t>Tallinn</a:t>
            </a:r>
            <a:r>
              <a:rPr lang="et-EE" sz="2800" b="1" dirty="0" smtClean="0"/>
              <a:t>a Linnakantselei </a:t>
            </a:r>
            <a:r>
              <a:rPr lang="en-US" sz="2800" b="1" dirty="0" smtClean="0"/>
              <a:t>(EE)</a:t>
            </a:r>
          </a:p>
          <a:p>
            <a:r>
              <a:rPr lang="en-US" sz="2800" b="1" dirty="0" err="1" smtClean="0"/>
              <a:t>Fonden</a:t>
            </a:r>
            <a:r>
              <a:rPr lang="en-US" sz="2800" b="1" dirty="0" smtClean="0"/>
              <a:t> </a:t>
            </a:r>
            <a:r>
              <a:rPr lang="en-US" sz="2800" b="1" dirty="0" err="1" smtClean="0"/>
              <a:t>Femern</a:t>
            </a:r>
            <a:r>
              <a:rPr lang="en-US" sz="2800" b="1" dirty="0" smtClean="0"/>
              <a:t> Belt Development (DK)</a:t>
            </a:r>
            <a:endParaRPr lang="en-GB" sz="2800" b="1" dirty="0"/>
          </a:p>
        </p:txBody>
      </p:sp>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5" name="TextBox 14"/>
          <p:cNvSpPr txBox="1"/>
          <p:nvPr/>
        </p:nvSpPr>
        <p:spPr>
          <a:xfrm>
            <a:off x="395536" y="4365104"/>
            <a:ext cx="8503199" cy="923330"/>
          </a:xfrm>
          <a:prstGeom prst="rect">
            <a:avLst/>
          </a:prstGeom>
          <a:noFill/>
        </p:spPr>
        <p:txBody>
          <a:bodyPr wrap="square" rtlCol="0">
            <a:spAutoFit/>
          </a:bodyPr>
          <a:lstStyle/>
          <a:p>
            <a:r>
              <a:rPr lang="et-EE" b="1" dirty="0" smtClean="0"/>
              <a:t>Kogueelarve 100 000 € / Uuringu maksumus 90 000 (Sweco </a:t>
            </a:r>
            <a:r>
              <a:rPr lang="et-EE" b="1" dirty="0" err="1" smtClean="0"/>
              <a:t>Group</a:t>
            </a:r>
            <a:r>
              <a:rPr lang="et-EE" b="1" dirty="0" smtClean="0"/>
              <a:t>)</a:t>
            </a:r>
          </a:p>
          <a:p>
            <a:pPr lvl="0"/>
            <a:endParaRPr lang="et-EE" b="1" dirty="0" smtClean="0"/>
          </a:p>
          <a:p>
            <a:r>
              <a:rPr lang="et-EE" b="1" dirty="0" smtClean="0"/>
              <a:t>Projekt TALSINKIFIX finantseeriti 85% ulatuses EUSBSR </a:t>
            </a:r>
            <a:r>
              <a:rPr lang="et-EE" b="1" dirty="0" err="1" smtClean="0"/>
              <a:t>Seed</a:t>
            </a:r>
            <a:r>
              <a:rPr lang="et-EE" b="1" dirty="0" smtClean="0"/>
              <a:t> Money </a:t>
            </a:r>
            <a:r>
              <a:rPr lang="et-EE" b="1" dirty="0" err="1" smtClean="0"/>
              <a:t>Facility</a:t>
            </a:r>
            <a:r>
              <a:rPr lang="et-EE" b="1" dirty="0" smtClean="0"/>
              <a:t> poolt.</a:t>
            </a:r>
            <a:endParaRPr lang="en-GB" dirty="0" smtClean="0"/>
          </a:p>
        </p:txBody>
      </p:sp>
      <p:pic>
        <p:nvPicPr>
          <p:cNvPr id="16"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5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65348" y="116632"/>
            <a:ext cx="8229600" cy="1143000"/>
          </a:xfrm>
          <a:ln/>
        </p:spPr>
        <p:txBody>
          <a:bodyPr>
            <a:normAutofit fontScale="90000"/>
          </a:bodyPr>
          <a:lstStyle/>
          <a:p>
            <a:pPr lvl="0"/>
            <a:r>
              <a:rPr lang="et-EE" dirty="0" smtClean="0"/>
              <a:t>Baltic Loop – Läti </a:t>
            </a:r>
            <a:r>
              <a:rPr lang="et-EE" dirty="0" smtClean="0"/>
              <a:t>–Eesti – Soome – </a:t>
            </a:r>
            <a:r>
              <a:rPr lang="et-EE" dirty="0" smtClean="0"/>
              <a:t>Rootsi</a:t>
            </a:r>
            <a:endParaRPr lang="et-EE" dirty="0" smtClean="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3</a:t>
            </a:fld>
            <a:endParaRPr lang="en-US" altLang="et-EE"/>
          </a:p>
        </p:txBody>
      </p:sp>
      <p:sp>
        <p:nvSpPr>
          <p:cNvPr id="4" name="Ristkülik 3"/>
          <p:cNvSpPr/>
          <p:nvPr/>
        </p:nvSpPr>
        <p:spPr>
          <a:xfrm>
            <a:off x="5652120" y="1534209"/>
            <a:ext cx="3312368" cy="3970318"/>
          </a:xfrm>
          <a:prstGeom prst="rect">
            <a:avLst/>
          </a:prstGeom>
        </p:spPr>
        <p:txBody>
          <a:bodyPr wrap="square">
            <a:spAutoFit/>
          </a:bodyPr>
          <a:lstStyle/>
          <a:p>
            <a:pPr lvl="0"/>
            <a:r>
              <a:rPr lang="et-EE" dirty="0" smtClean="0"/>
              <a:t>Taotlejad</a:t>
            </a:r>
            <a:r>
              <a:rPr lang="et-EE" dirty="0" smtClean="0"/>
              <a:t>: </a:t>
            </a:r>
            <a:endParaRPr lang="et-EE" dirty="0" smtClean="0"/>
          </a:p>
          <a:p>
            <a:pPr marL="342900" lvl="0" indent="-342900">
              <a:buFont typeface="Arial" panose="020B0604020202020204" pitchFamily="34" charset="0"/>
              <a:buChar char="•"/>
            </a:pPr>
            <a:r>
              <a:rPr lang="et-EE" dirty="0" smtClean="0"/>
              <a:t>Turu Rakenduskõrgkool</a:t>
            </a:r>
          </a:p>
          <a:p>
            <a:pPr marL="342900" lvl="0" indent="-342900">
              <a:buFont typeface="Arial" panose="020B0604020202020204" pitchFamily="34" charset="0"/>
              <a:buChar char="•"/>
            </a:pPr>
            <a:r>
              <a:rPr lang="et-EE" dirty="0" err="1" smtClean="0"/>
              <a:t>Örebro</a:t>
            </a:r>
            <a:r>
              <a:rPr lang="et-EE" dirty="0" smtClean="0"/>
              <a:t> </a:t>
            </a:r>
            <a:r>
              <a:rPr lang="et-EE" dirty="0" smtClean="0"/>
              <a:t>regioon</a:t>
            </a:r>
          </a:p>
          <a:p>
            <a:pPr marL="342900" lvl="0" indent="-342900">
              <a:buFont typeface="Arial" panose="020B0604020202020204" pitchFamily="34" charset="0"/>
              <a:buChar char="•"/>
            </a:pPr>
            <a:r>
              <a:rPr lang="et-EE" dirty="0" err="1" smtClean="0"/>
              <a:t>Vidzeme</a:t>
            </a:r>
            <a:r>
              <a:rPr lang="et-EE" dirty="0" smtClean="0"/>
              <a:t> ja Riia  </a:t>
            </a:r>
            <a:r>
              <a:rPr lang="et-EE" dirty="0" smtClean="0"/>
              <a:t>planeerimisregioon</a:t>
            </a:r>
          </a:p>
          <a:p>
            <a:pPr marL="342900" lvl="0" indent="-342900">
              <a:buFont typeface="Arial" panose="020B0604020202020204" pitchFamily="34" charset="0"/>
              <a:buChar char="•"/>
            </a:pPr>
            <a:r>
              <a:rPr lang="et-EE" dirty="0" err="1" smtClean="0"/>
              <a:t>Åbo</a:t>
            </a:r>
            <a:r>
              <a:rPr lang="et-EE" dirty="0" smtClean="0"/>
              <a:t> Akadeemia</a:t>
            </a:r>
            <a:endParaRPr lang="et-EE" dirty="0" smtClean="0"/>
          </a:p>
          <a:p>
            <a:pPr marL="342900" lvl="0" indent="-342900">
              <a:buFont typeface="Arial" panose="020B0604020202020204" pitchFamily="34" charset="0"/>
              <a:buChar char="•"/>
            </a:pPr>
            <a:r>
              <a:rPr lang="et-EE" dirty="0" smtClean="0"/>
              <a:t>Ventspilsi Tehnoloogiapark</a:t>
            </a:r>
          </a:p>
          <a:p>
            <a:pPr marL="342900" lvl="0" indent="-342900">
              <a:buFont typeface="Arial" panose="020B0604020202020204" pitchFamily="34" charset="0"/>
              <a:buChar char="•"/>
            </a:pPr>
            <a:r>
              <a:rPr lang="et-EE" dirty="0" smtClean="0"/>
              <a:t>Harju </a:t>
            </a:r>
            <a:r>
              <a:rPr lang="et-EE" dirty="0" smtClean="0"/>
              <a:t>Maavalitsus</a:t>
            </a:r>
          </a:p>
          <a:p>
            <a:pPr lvl="0"/>
            <a:endParaRPr lang="et-EE" dirty="0"/>
          </a:p>
          <a:p>
            <a:pPr lvl="0"/>
            <a:r>
              <a:rPr lang="et-EE" dirty="0" smtClean="0"/>
              <a:t>Taotlus </a:t>
            </a:r>
            <a:r>
              <a:rPr lang="et-EE" dirty="0" smtClean="0"/>
              <a:t>esitatud Kesk-Läänemere programmile veebruaris 2017</a:t>
            </a:r>
          </a:p>
          <a:p>
            <a:pPr lvl="0"/>
            <a:endParaRPr lang="et-EE" dirty="0"/>
          </a:p>
          <a:p>
            <a:pPr lvl="0"/>
            <a:r>
              <a:rPr lang="et-EE" dirty="0" smtClean="0"/>
              <a:t>Kogueelarve: 1,95 mln € sh HMV 0,26 mln €</a:t>
            </a:r>
            <a:endParaRPr lang="et-EE" dirty="0" smtClean="0"/>
          </a:p>
        </p:txBody>
      </p:sp>
      <p:pic>
        <p:nvPicPr>
          <p:cNvPr id="2049" name="Bildobjekt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39" y="1700808"/>
            <a:ext cx="5332168" cy="25735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 8"/>
          <p:cNvGrpSpPr/>
          <p:nvPr/>
        </p:nvGrpSpPr>
        <p:grpSpPr>
          <a:xfrm>
            <a:off x="1187624" y="2724050"/>
            <a:ext cx="4176464" cy="1353021"/>
            <a:chOff x="0" y="0"/>
            <a:chExt cx="4572000" cy="1578634"/>
          </a:xfrm>
        </p:grpSpPr>
        <p:sp>
          <p:nvSpPr>
            <p:cNvPr id="9" name="Frihandsfigur 4"/>
            <p:cNvSpPr/>
            <p:nvPr/>
          </p:nvSpPr>
          <p:spPr>
            <a:xfrm>
              <a:off x="0" y="258792"/>
              <a:ext cx="4572000" cy="1319842"/>
            </a:xfrm>
            <a:custGeom>
              <a:avLst/>
              <a:gdLst>
                <a:gd name="connsiteX0" fmla="*/ 4572000 w 4572000"/>
                <a:gd name="connsiteY0" fmla="*/ 1319842 h 1319842"/>
                <a:gd name="connsiteX1" fmla="*/ 2242868 w 4572000"/>
                <a:gd name="connsiteY1" fmla="*/ 923027 h 1319842"/>
                <a:gd name="connsiteX2" fmla="*/ 1224951 w 4572000"/>
                <a:gd name="connsiteY2" fmla="*/ 284672 h 1319842"/>
                <a:gd name="connsiteX3" fmla="*/ 0 w 4572000"/>
                <a:gd name="connsiteY3" fmla="*/ 0 h 1319842"/>
              </a:gdLst>
              <a:ahLst/>
              <a:cxnLst>
                <a:cxn ang="0">
                  <a:pos x="connsiteX0" y="connsiteY0"/>
                </a:cxn>
                <a:cxn ang="0">
                  <a:pos x="connsiteX1" y="connsiteY1"/>
                </a:cxn>
                <a:cxn ang="0">
                  <a:pos x="connsiteX2" y="connsiteY2"/>
                </a:cxn>
                <a:cxn ang="0">
                  <a:pos x="connsiteX3" y="connsiteY3"/>
                </a:cxn>
              </a:cxnLst>
              <a:rect l="l" t="t" r="r" b="b"/>
              <a:pathLst>
                <a:path w="4572000" h="1319842">
                  <a:moveTo>
                    <a:pt x="4572000" y="1319842"/>
                  </a:moveTo>
                  <a:cubicBezTo>
                    <a:pt x="3686354" y="1207698"/>
                    <a:pt x="2800709" y="1095555"/>
                    <a:pt x="2242868" y="923027"/>
                  </a:cubicBezTo>
                  <a:cubicBezTo>
                    <a:pt x="1685026" y="750499"/>
                    <a:pt x="1598762" y="438510"/>
                    <a:pt x="1224951" y="284672"/>
                  </a:cubicBezTo>
                  <a:cubicBezTo>
                    <a:pt x="851140" y="130834"/>
                    <a:pt x="425570" y="65417"/>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t-EE"/>
            </a:p>
          </p:txBody>
        </p:sp>
        <p:sp>
          <p:nvSpPr>
            <p:cNvPr id="12" name="Frihandsfigur 6"/>
            <p:cNvSpPr/>
            <p:nvPr/>
          </p:nvSpPr>
          <p:spPr>
            <a:xfrm>
              <a:off x="232913" y="0"/>
              <a:ext cx="4330461" cy="1572986"/>
            </a:xfrm>
            <a:custGeom>
              <a:avLst/>
              <a:gdLst>
                <a:gd name="connsiteX0" fmla="*/ 4330461 w 4330461"/>
                <a:gd name="connsiteY0" fmla="*/ 1572986 h 1572986"/>
                <a:gd name="connsiteX1" fmla="*/ 3131389 w 4330461"/>
                <a:gd name="connsiteY1" fmla="*/ 270397 h 1572986"/>
                <a:gd name="connsiteX2" fmla="*/ 2501661 w 4330461"/>
                <a:gd name="connsiteY2" fmla="*/ 2978 h 1572986"/>
                <a:gd name="connsiteX3" fmla="*/ 1613140 w 4330461"/>
                <a:gd name="connsiteY3" fmla="*/ 141001 h 1572986"/>
                <a:gd name="connsiteX4" fmla="*/ 1035170 w 4330461"/>
                <a:gd name="connsiteY4" fmla="*/ 356661 h 1572986"/>
                <a:gd name="connsiteX5" fmla="*/ 0 w 4330461"/>
                <a:gd name="connsiteY5" fmla="*/ 296277 h 157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0461" h="1572986">
                  <a:moveTo>
                    <a:pt x="4330461" y="1572986"/>
                  </a:moveTo>
                  <a:cubicBezTo>
                    <a:pt x="3883325" y="1052525"/>
                    <a:pt x="3436189" y="532065"/>
                    <a:pt x="3131389" y="270397"/>
                  </a:cubicBezTo>
                  <a:cubicBezTo>
                    <a:pt x="2826589" y="8729"/>
                    <a:pt x="2754702" y="24544"/>
                    <a:pt x="2501661" y="2978"/>
                  </a:cubicBezTo>
                  <a:cubicBezTo>
                    <a:pt x="2248619" y="-18588"/>
                    <a:pt x="1857555" y="82054"/>
                    <a:pt x="1613140" y="141001"/>
                  </a:cubicBezTo>
                  <a:cubicBezTo>
                    <a:pt x="1368725" y="199948"/>
                    <a:pt x="1304026" y="330782"/>
                    <a:pt x="1035170" y="356661"/>
                  </a:cubicBezTo>
                  <a:cubicBezTo>
                    <a:pt x="766314" y="382540"/>
                    <a:pt x="383157" y="339408"/>
                    <a:pt x="0" y="29627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t-EE"/>
            </a:p>
          </p:txBody>
        </p:sp>
        <p:sp>
          <p:nvSpPr>
            <p:cNvPr id="13" name="Frihandsfigur 7"/>
            <p:cNvSpPr/>
            <p:nvPr/>
          </p:nvSpPr>
          <p:spPr>
            <a:xfrm>
              <a:off x="1216325" y="250166"/>
              <a:ext cx="2122098" cy="139652"/>
            </a:xfrm>
            <a:custGeom>
              <a:avLst/>
              <a:gdLst>
                <a:gd name="connsiteX0" fmla="*/ 0 w 2122098"/>
                <a:gd name="connsiteY0" fmla="*/ 112143 h 139652"/>
                <a:gd name="connsiteX1" fmla="*/ 1207698 w 2122098"/>
                <a:gd name="connsiteY1" fmla="*/ 129396 h 139652"/>
                <a:gd name="connsiteX2" fmla="*/ 1863305 w 2122098"/>
                <a:gd name="connsiteY2" fmla="*/ 129396 h 139652"/>
                <a:gd name="connsiteX3" fmla="*/ 2122098 w 2122098"/>
                <a:gd name="connsiteY3" fmla="*/ 0 h 139652"/>
              </a:gdLst>
              <a:ahLst/>
              <a:cxnLst>
                <a:cxn ang="0">
                  <a:pos x="connsiteX0" y="connsiteY0"/>
                </a:cxn>
                <a:cxn ang="0">
                  <a:pos x="connsiteX1" y="connsiteY1"/>
                </a:cxn>
                <a:cxn ang="0">
                  <a:pos x="connsiteX2" y="connsiteY2"/>
                </a:cxn>
                <a:cxn ang="0">
                  <a:pos x="connsiteX3" y="connsiteY3"/>
                </a:cxn>
              </a:cxnLst>
              <a:rect l="l" t="t" r="r" b="b"/>
              <a:pathLst>
                <a:path w="2122098" h="139652">
                  <a:moveTo>
                    <a:pt x="0" y="112143"/>
                  </a:moveTo>
                  <a:lnTo>
                    <a:pt x="1207698" y="129396"/>
                  </a:lnTo>
                  <a:cubicBezTo>
                    <a:pt x="1518249" y="132271"/>
                    <a:pt x="1710905" y="150962"/>
                    <a:pt x="1863305" y="129396"/>
                  </a:cubicBezTo>
                  <a:cubicBezTo>
                    <a:pt x="2015705" y="107830"/>
                    <a:pt x="2068901" y="53915"/>
                    <a:pt x="212209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t-EE"/>
            </a:p>
          </p:txBody>
        </p:sp>
      </p:grpSp>
      <p:sp>
        <p:nvSpPr>
          <p:cNvPr id="3"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t-EE"/>
          </a:p>
        </p:txBody>
      </p:sp>
      <p:sp>
        <p:nvSpPr>
          <p:cNvPr id="5" name="Rectangle 8"/>
          <p:cNvSpPr>
            <a:spLocks noChangeArrowheads="1"/>
          </p:cNvSpPr>
          <p:nvPr/>
        </p:nvSpPr>
        <p:spPr bwMode="auto">
          <a:xfrm>
            <a:off x="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lt 2" descr="Kirjeldus: 9_harju_3lovi_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stkülik 13"/>
          <p:cNvSpPr/>
          <p:nvPr/>
        </p:nvSpPr>
        <p:spPr>
          <a:xfrm>
            <a:off x="223238" y="4437112"/>
            <a:ext cx="5428881" cy="2308324"/>
          </a:xfrm>
          <a:prstGeom prst="rect">
            <a:avLst/>
          </a:prstGeom>
        </p:spPr>
        <p:txBody>
          <a:bodyPr wrap="square">
            <a:spAutoFit/>
          </a:bodyPr>
          <a:lstStyle/>
          <a:p>
            <a:pPr marL="285750" indent="-285750">
              <a:buFontTx/>
              <a:buChar char="-"/>
            </a:pPr>
            <a:r>
              <a:rPr lang="et-EE" sz="1600" dirty="0" smtClean="0"/>
              <a:t>sujuvamad</a:t>
            </a:r>
            <a:r>
              <a:rPr lang="et-EE" sz="1600" dirty="0" smtClean="0"/>
              <a:t>, kiiremad ja efektiivsemad </a:t>
            </a:r>
            <a:r>
              <a:rPr lang="et-EE" sz="1600" dirty="0" smtClean="0"/>
              <a:t>transpordivood Läänemere regioonis tervikuna, rõhuga Ida-Lääne koridoridel</a:t>
            </a:r>
          </a:p>
          <a:p>
            <a:pPr marL="285750" indent="-285750">
              <a:buFontTx/>
              <a:buChar char="-"/>
            </a:pPr>
            <a:r>
              <a:rPr lang="et-EE" sz="1600" dirty="0" smtClean="0"/>
              <a:t>Parem </a:t>
            </a:r>
            <a:r>
              <a:rPr lang="et-EE" sz="1600" dirty="0" smtClean="0"/>
              <a:t>arusaamine pudelikaeladest </a:t>
            </a:r>
            <a:r>
              <a:rPr lang="et-EE" sz="1600" dirty="0" smtClean="0"/>
              <a:t>koridoridel ning uued lahendused likvideerimiseks</a:t>
            </a:r>
            <a:endParaRPr lang="et-EE" sz="1600" dirty="0"/>
          </a:p>
          <a:p>
            <a:pPr marL="285750" indent="-285750">
              <a:buFontTx/>
              <a:buChar char="-"/>
            </a:pPr>
            <a:r>
              <a:rPr lang="et-EE" sz="1600" dirty="0" smtClean="0"/>
              <a:t>Parandada </a:t>
            </a:r>
            <a:r>
              <a:rPr lang="et-EE" sz="1600" dirty="0" smtClean="0"/>
              <a:t>otsustusprotsesse erinevatel </a:t>
            </a:r>
            <a:r>
              <a:rPr lang="et-EE" sz="1600" dirty="0" smtClean="0"/>
              <a:t>tasanditel</a:t>
            </a:r>
            <a:endParaRPr lang="et-EE" sz="1600" dirty="0"/>
          </a:p>
          <a:p>
            <a:pPr marL="285750" indent="-285750">
              <a:buFontTx/>
              <a:buChar char="-"/>
            </a:pPr>
            <a:r>
              <a:rPr lang="et-EE" sz="1600" dirty="0" smtClean="0"/>
              <a:t>Parem </a:t>
            </a:r>
            <a:r>
              <a:rPr lang="et-EE" sz="1600" dirty="0" smtClean="0"/>
              <a:t>arusaamine piirkonna </a:t>
            </a:r>
            <a:r>
              <a:rPr lang="et-EE" sz="1600" dirty="0" smtClean="0"/>
              <a:t>kasvupotentsiaalist</a:t>
            </a:r>
            <a:endParaRPr lang="et-EE" sz="1600" dirty="0"/>
          </a:p>
          <a:p>
            <a:pPr marL="285750" indent="-285750">
              <a:buFontTx/>
              <a:buChar char="-"/>
            </a:pPr>
            <a:r>
              <a:rPr lang="et-EE" sz="1600" dirty="0" smtClean="0"/>
              <a:t>Parem </a:t>
            </a:r>
            <a:r>
              <a:rPr lang="et-EE" sz="1600" dirty="0" smtClean="0"/>
              <a:t>koostöö </a:t>
            </a:r>
            <a:r>
              <a:rPr lang="et-EE" sz="1600" dirty="0" smtClean="0"/>
              <a:t>planeerimistegevuses</a:t>
            </a:r>
            <a:r>
              <a:rPr lang="et-EE" sz="1600" dirty="0" smtClean="0"/>
              <a:t>, strateegilises lähenemises ja koostöös  huvigruppidega</a:t>
            </a:r>
            <a:endParaRPr lang="et-EE" dirty="0"/>
          </a:p>
        </p:txBody>
      </p:sp>
    </p:spTree>
    <p:extLst>
      <p:ext uri="{BB962C8B-B14F-4D97-AF65-F5344CB8AC3E}">
        <p14:creationId xmlns:p14="http://schemas.microsoft.com/office/powerpoint/2010/main" val="5951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3" name="TextBox 2"/>
          <p:cNvSpPr txBox="1"/>
          <p:nvPr/>
        </p:nvSpPr>
        <p:spPr>
          <a:xfrm>
            <a:off x="467544" y="1484784"/>
            <a:ext cx="8352928" cy="4031873"/>
          </a:xfrm>
          <a:prstGeom prst="rect">
            <a:avLst/>
          </a:prstGeom>
          <a:noFill/>
        </p:spPr>
        <p:txBody>
          <a:bodyPr wrap="square" rtlCol="0">
            <a:spAutoFit/>
          </a:bodyPr>
          <a:lstStyle/>
          <a:p>
            <a:r>
              <a:rPr lang="et-EE" sz="3200" b="1" dirty="0" smtClean="0"/>
              <a:t>Peamised küsimused</a:t>
            </a:r>
            <a:r>
              <a:rPr lang="en-GB" sz="3200" b="1" dirty="0" smtClean="0"/>
              <a:t>:</a:t>
            </a:r>
            <a:endParaRPr lang="et-EE" sz="3200" b="1" dirty="0" smtClean="0"/>
          </a:p>
          <a:p>
            <a:endParaRPr lang="en-GB" sz="3200" b="1" dirty="0" smtClean="0"/>
          </a:p>
          <a:p>
            <a:pPr marL="342900" indent="-342900">
              <a:buFont typeface="+mj-lt"/>
              <a:buAutoNum type="arabicPeriod"/>
            </a:pPr>
            <a:r>
              <a:rPr lang="et-EE" sz="3200" dirty="0" smtClean="0"/>
              <a:t>Kas püsiühenduse tasuvusuuringu tegemine on majanduslikus ja sotsiaalses plaanis põhjendatud</a:t>
            </a:r>
            <a:r>
              <a:rPr lang="en-GB" sz="3200" dirty="0" smtClean="0"/>
              <a:t>?</a:t>
            </a:r>
          </a:p>
          <a:p>
            <a:pPr marL="342900" indent="-342900">
              <a:buFont typeface="+mj-lt"/>
              <a:buAutoNum type="arabicPeriod"/>
            </a:pPr>
            <a:r>
              <a:rPr lang="et-EE" sz="3200" dirty="0" smtClean="0"/>
              <a:t>Missugustel eeldustel oleks püsiühendus teostatav</a:t>
            </a:r>
            <a:r>
              <a:rPr lang="en-GB" sz="3200" dirty="0" smtClean="0"/>
              <a:t>?</a:t>
            </a:r>
          </a:p>
          <a:p>
            <a:pPr marL="342900" indent="-342900">
              <a:buFont typeface="+mj-lt"/>
              <a:buAutoNum type="arabicPeriod"/>
            </a:pPr>
            <a:r>
              <a:rPr lang="et-EE" sz="3200" dirty="0" smtClean="0"/>
              <a:t>Kuidas jätkata ideega</a:t>
            </a:r>
            <a:r>
              <a:rPr lang="en-GB" sz="3200" dirty="0" smtClean="0"/>
              <a:t>?</a:t>
            </a:r>
          </a:p>
        </p:txBody>
      </p:sp>
      <p:sp>
        <p:nvSpPr>
          <p:cNvPr id="15" name="Pealkiri 1"/>
          <p:cNvSpPr txBox="1">
            <a:spLocks/>
          </p:cNvSpPr>
          <p:nvPr/>
        </p:nvSpPr>
        <p:spPr>
          <a:xfrm>
            <a:off x="467544" y="393613"/>
            <a:ext cx="8518689"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sz="3200" dirty="0" smtClean="0"/>
              <a:t>Tasuvusuuringu eeluuring</a:t>
            </a:r>
            <a:endParaRPr lang="en-GB" sz="3200" dirty="0"/>
          </a:p>
        </p:txBody>
      </p:sp>
      <p:pic>
        <p:nvPicPr>
          <p:cNvPr id="12"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307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4" name="Sisu kohatäi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5" name="Pil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6" name="TextBox 5"/>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8" name="Pil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2" name="Pilt 2" descr="Kirjeldus: 9_harju_3lovi_e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lt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2" name="Pealkiri 1"/>
          <p:cNvSpPr>
            <a:spLocks noGrp="1"/>
          </p:cNvSpPr>
          <p:nvPr>
            <p:ph type="title"/>
          </p:nvPr>
        </p:nvSpPr>
        <p:spPr/>
        <p:txBody>
          <a:bodyPr>
            <a:normAutofit/>
          </a:bodyPr>
          <a:lstStyle/>
          <a:p>
            <a:r>
              <a:rPr lang="et-EE" dirty="0" smtClean="0"/>
              <a:t>5 argumenti</a:t>
            </a:r>
            <a:endParaRPr lang="et-EE" dirty="0"/>
          </a:p>
        </p:txBody>
      </p:sp>
      <p:sp>
        <p:nvSpPr>
          <p:cNvPr id="3" name="Sisu kohatäide 2"/>
          <p:cNvSpPr>
            <a:spLocks noGrp="1"/>
          </p:cNvSpPr>
          <p:nvPr>
            <p:ph idx="1"/>
          </p:nvPr>
        </p:nvSpPr>
        <p:spPr/>
        <p:txBody>
          <a:bodyPr>
            <a:normAutofit fontScale="62500" lnSpcReduction="20000"/>
          </a:bodyPr>
          <a:lstStyle/>
          <a:p>
            <a:pPr marL="0" indent="0">
              <a:buNone/>
            </a:pPr>
            <a:r>
              <a:rPr lang="et-EE" dirty="0"/>
              <a:t>Eellugu</a:t>
            </a:r>
          </a:p>
          <a:p>
            <a:pPr marL="514350" indent="-514350">
              <a:buFont typeface="+mj-lt"/>
              <a:buAutoNum type="arabicPeriod"/>
            </a:pPr>
            <a:r>
              <a:rPr lang="et-EE" dirty="0"/>
              <a:t>Parimad geoloogilised tingimused tunneli rajamiseks. Maailma pikim </a:t>
            </a:r>
            <a:r>
              <a:rPr lang="et-EE" dirty="0" smtClean="0"/>
              <a:t>raudteetunnel</a:t>
            </a:r>
            <a:r>
              <a:rPr lang="et-EE" dirty="0"/>
              <a:t>, kuid ehituslik maksumus 1 km kohta üks maailma väiksemaid</a:t>
            </a:r>
          </a:p>
          <a:p>
            <a:pPr marL="514350" indent="-514350">
              <a:buFont typeface="+mj-lt"/>
              <a:buAutoNum type="arabicPeriod"/>
            </a:pPr>
            <a:r>
              <a:rPr lang="et-EE" dirty="0"/>
              <a:t>Rail Baltic loogiline jätk ning Soome kaubaveo suunamine mööda raudteed võimaldaks katta Rail Baltic tehtud kulusid (orienteeruvalt 5 mln t/a, Eestile tulu 180 </a:t>
            </a:r>
            <a:r>
              <a:rPr lang="et-EE" dirty="0" err="1"/>
              <a:t>mln/a</a:t>
            </a:r>
            <a:r>
              <a:rPr lang="et-EE" dirty="0"/>
              <a:t>) </a:t>
            </a:r>
          </a:p>
          <a:p>
            <a:pPr marL="514350" indent="-514350">
              <a:buFont typeface="+mj-lt"/>
              <a:buAutoNum type="arabicPeriod"/>
            </a:pPr>
            <a:r>
              <a:rPr lang="et-EE" dirty="0"/>
              <a:t>Suur reisijate arv Tallinna and Helsingi vahel - tunneliga tekib uus reaalsus ning </a:t>
            </a:r>
            <a:r>
              <a:rPr lang="et-EE" dirty="0" smtClean="0"/>
              <a:t>lisandub:</a:t>
            </a:r>
            <a:endParaRPr lang="et-EE" dirty="0"/>
          </a:p>
          <a:p>
            <a:pPr marL="400050" lvl="1" indent="0">
              <a:buNone/>
            </a:pPr>
            <a:r>
              <a:rPr lang="et-EE" dirty="0"/>
              <a:t>P</a:t>
            </a:r>
            <a:r>
              <a:rPr lang="et-EE" dirty="0" smtClean="0"/>
              <a:t>rognoos 10 </a:t>
            </a:r>
            <a:r>
              <a:rPr lang="et-EE" dirty="0"/>
              <a:t>aastat pärast tunneli avamist: 25 000 pendeldajat igapäevaselt, 5 mln äri- ja puhkusereisijat, 1,3 mln sõiduautot, 8,4 mln tonni kaupa</a:t>
            </a:r>
          </a:p>
          <a:p>
            <a:pPr marL="514350" indent="-514350">
              <a:buFont typeface="+mj-lt"/>
              <a:buAutoNum type="arabicPeriod"/>
            </a:pPr>
            <a:r>
              <a:rPr lang="et-EE" dirty="0"/>
              <a:t>Positiivne mõju majandusele: </a:t>
            </a:r>
            <a:r>
              <a:rPr lang="et-EE" dirty="0" err="1"/>
              <a:t>Twin-City</a:t>
            </a:r>
            <a:r>
              <a:rPr lang="et-EE" dirty="0"/>
              <a:t> mudel: Öresund sild - Kopenhaagen - Malmö </a:t>
            </a:r>
          </a:p>
          <a:p>
            <a:pPr marL="514350" indent="-514350">
              <a:buFont typeface="+mj-lt"/>
              <a:buAutoNum type="arabicPeriod"/>
            </a:pPr>
            <a:r>
              <a:rPr lang="et-EE" dirty="0"/>
              <a:t>Finantsiliselt tasub ära 37 aastaga. Tööde perioodil ning opereerimise perioodil elavdab majandust</a:t>
            </a:r>
          </a:p>
          <a:p>
            <a:endParaRPr lang="et-EE" dirty="0"/>
          </a:p>
        </p:txBody>
      </p:sp>
    </p:spTree>
    <p:extLst>
      <p:ext uri="{BB962C8B-B14F-4D97-AF65-F5344CB8AC3E}">
        <p14:creationId xmlns:p14="http://schemas.microsoft.com/office/powerpoint/2010/main" val="2239539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Reisijatevedu</a:t>
            </a:r>
            <a:br>
              <a:rPr lang="et-EE" dirty="0" smtClean="0"/>
            </a:br>
            <a:r>
              <a:rPr lang="et-EE" sz="3600" dirty="0" smtClean="0"/>
              <a:t>Tallinn-Helsinki</a:t>
            </a:r>
            <a:endParaRPr lang="et-EE" sz="3600" dirty="0"/>
          </a:p>
        </p:txBody>
      </p:sp>
      <p:graphicFrame>
        <p:nvGraphicFramePr>
          <p:cNvPr id="4" name="Diagramm 3"/>
          <p:cNvGraphicFramePr>
            <a:graphicFrameLocks/>
          </p:cNvGraphicFramePr>
          <p:nvPr>
            <p:extLst>
              <p:ext uri="{D42A27DB-BD31-4B8C-83A1-F6EECF244321}">
                <p14:modId xmlns:p14="http://schemas.microsoft.com/office/powerpoint/2010/main" val="2496730852"/>
              </p:ext>
            </p:extLst>
          </p:nvPr>
        </p:nvGraphicFramePr>
        <p:xfrm>
          <a:off x="107504" y="1222765"/>
          <a:ext cx="8640960" cy="489852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6" name="Sisu kohatäi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7" name="Pil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8" name="TextBox 7"/>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1" name="Pil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2"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l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Tree>
    <p:extLst>
      <p:ext uri="{BB962C8B-B14F-4D97-AF65-F5344CB8AC3E}">
        <p14:creationId xmlns:p14="http://schemas.microsoft.com/office/powerpoint/2010/main" val="349437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eetarm\OneDrive\Dokumendid\Projektid 2014\Helsinki-Tallinn fixlink_Sweco internal\Final report\Interim report 2\Figures\cross-cut.png"/>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34816" y="1009184"/>
            <a:ext cx="9109184" cy="5877272"/>
          </a:xfrm>
          <a:prstGeom prst="rect">
            <a:avLst/>
          </a:prstGeom>
          <a:noFill/>
          <a:ln>
            <a:noFill/>
          </a:ln>
        </p:spPr>
      </p:pic>
      <p:sp>
        <p:nvSpPr>
          <p:cNvPr id="5" name="Pealkiri 1"/>
          <p:cNvSpPr>
            <a:spLocks noGrp="1"/>
          </p:cNvSpPr>
          <p:nvPr>
            <p:ph type="title"/>
          </p:nvPr>
        </p:nvSpPr>
        <p:spPr>
          <a:xfrm>
            <a:off x="665444" y="1556792"/>
            <a:ext cx="8229600" cy="1143000"/>
          </a:xfrm>
        </p:spPr>
        <p:txBody>
          <a:bodyPr>
            <a:normAutofit/>
          </a:bodyPr>
          <a:lstStyle/>
          <a:p>
            <a:r>
              <a:rPr lang="et-EE" dirty="0" smtClean="0"/>
              <a:t>Tehniline lahendus </a:t>
            </a:r>
            <a:r>
              <a:rPr lang="en-US" dirty="0" smtClean="0"/>
              <a:t>– </a:t>
            </a:r>
            <a:r>
              <a:rPr lang="et-EE" dirty="0" smtClean="0"/>
              <a:t>läbilõikepilt</a:t>
            </a:r>
            <a:endParaRPr lang="en-GB" dirty="0"/>
          </a:p>
        </p:txBody>
      </p:sp>
      <p:pic>
        <p:nvPicPr>
          <p:cNvPr id="7" name="Sisu kohatäide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8" name="Pil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9" name="TextBox 8"/>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10" name="Pil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1" name="Pilt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2" name="Pilt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pic>
        <p:nvPicPr>
          <p:cNvPr id="15" name="Pilt 2" descr="Kirjeldus: 9_harju_3lovi_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168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535713" y="3631659"/>
            <a:ext cx="8325533" cy="2331815"/>
          </a:xfrm>
          <a:prstGeom prst="rect">
            <a:avLst/>
          </a:prstGeom>
          <a:noFill/>
          <a:ln>
            <a:noFill/>
          </a:ln>
          <a:extLst/>
        </p:spPr>
      </p:pic>
      <p:sp>
        <p:nvSpPr>
          <p:cNvPr id="7" name="Otsikko 1"/>
          <p:cNvSpPr>
            <a:spLocks noGrp="1"/>
          </p:cNvSpPr>
          <p:nvPr>
            <p:ph type="title"/>
          </p:nvPr>
        </p:nvSpPr>
        <p:spPr>
          <a:xfrm>
            <a:off x="1097007" y="393613"/>
            <a:ext cx="6984332" cy="900113"/>
          </a:xfrm>
        </p:spPr>
        <p:txBody>
          <a:bodyPr>
            <a:noAutofit/>
          </a:bodyPr>
          <a:lstStyle/>
          <a:p>
            <a:r>
              <a:rPr lang="et-EE" sz="3600" dirty="0" smtClean="0"/>
              <a:t>Topograafiline ja </a:t>
            </a:r>
            <a:br>
              <a:rPr lang="et-EE" sz="3600" dirty="0" smtClean="0"/>
            </a:br>
            <a:r>
              <a:rPr lang="et-EE" sz="3600" dirty="0" smtClean="0"/>
              <a:t>geoloogiline analüüs</a:t>
            </a:r>
            <a:endParaRPr lang="et-EE" sz="3600" dirty="0"/>
          </a:p>
        </p:txBody>
      </p:sp>
      <p:sp>
        <p:nvSpPr>
          <p:cNvPr id="8" name="Sisällön paikkamerkki 7"/>
          <p:cNvSpPr>
            <a:spLocks noGrp="1"/>
          </p:cNvSpPr>
          <p:nvPr>
            <p:ph idx="1"/>
          </p:nvPr>
        </p:nvSpPr>
        <p:spPr>
          <a:xfrm>
            <a:off x="545592" y="1556792"/>
            <a:ext cx="4564731" cy="2267744"/>
          </a:xfrm>
        </p:spPr>
        <p:txBody>
          <a:bodyPr>
            <a:normAutofit fontScale="62500" lnSpcReduction="20000"/>
          </a:bodyPr>
          <a:lstStyle/>
          <a:p>
            <a:pPr marL="0" indent="0">
              <a:buNone/>
            </a:pPr>
            <a:r>
              <a:rPr lang="et-EE" dirty="0" smtClean="0"/>
              <a:t>Sobivaimad võimalikud trassikoridorid analüüsi põhjal</a:t>
            </a:r>
          </a:p>
          <a:p>
            <a:endParaRPr lang="et-EE" dirty="0" smtClean="0"/>
          </a:p>
          <a:p>
            <a:pPr marL="0" indent="0">
              <a:spcAft>
                <a:spcPts val="1200"/>
              </a:spcAft>
              <a:buNone/>
            </a:pPr>
            <a:r>
              <a:rPr lang="et-EE" dirty="0" smtClean="0"/>
              <a:t>A. </a:t>
            </a:r>
            <a:r>
              <a:rPr lang="et-EE" dirty="0" err="1" smtClean="0"/>
              <a:t>Pasila</a:t>
            </a:r>
            <a:r>
              <a:rPr lang="et-EE" dirty="0" smtClean="0"/>
              <a:t> - Muuga - Ülemiste</a:t>
            </a:r>
          </a:p>
          <a:p>
            <a:pPr marL="0" indent="0">
              <a:spcAft>
                <a:spcPts val="1200"/>
              </a:spcAft>
              <a:buNone/>
            </a:pPr>
            <a:r>
              <a:rPr lang="et-EE" dirty="0" smtClean="0"/>
              <a:t>C. </a:t>
            </a:r>
            <a:r>
              <a:rPr lang="et-EE" dirty="0" err="1" smtClean="0"/>
              <a:t>Pasila</a:t>
            </a:r>
            <a:r>
              <a:rPr lang="et-EE" dirty="0" smtClean="0"/>
              <a:t> - </a:t>
            </a:r>
            <a:r>
              <a:rPr lang="et-EE" dirty="0" err="1" smtClean="0"/>
              <a:t>Porkkala</a:t>
            </a:r>
            <a:r>
              <a:rPr lang="et-EE" dirty="0" smtClean="0"/>
              <a:t> - Muuga - Ülemiste</a:t>
            </a:r>
          </a:p>
          <a:p>
            <a:pPr marL="0" indent="0">
              <a:spcAft>
                <a:spcPts val="1200"/>
              </a:spcAft>
              <a:buNone/>
            </a:pPr>
            <a:r>
              <a:rPr lang="et-EE" dirty="0" smtClean="0"/>
              <a:t>D. </a:t>
            </a:r>
            <a:r>
              <a:rPr lang="et-EE" dirty="0" err="1" smtClean="0"/>
              <a:t>Vuosaari</a:t>
            </a:r>
            <a:r>
              <a:rPr lang="et-EE" dirty="0" smtClean="0"/>
              <a:t> - Aegna - Muuga - Ülemiste </a:t>
            </a:r>
          </a:p>
          <a:p>
            <a:endParaRPr lang="et-EE"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74" r="274"/>
          <a:stretch>
            <a:fillRect/>
          </a:stretch>
        </p:blipFill>
        <p:spPr bwMode="auto">
          <a:xfrm>
            <a:off x="6796504" y="1263055"/>
            <a:ext cx="2098539" cy="300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Sisu kohatäi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11" name="Pil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12" name="TextBox 11"/>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13" name="Pilt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4" name="Pilt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5" name="Pilt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6" name="Pilt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7" name="Pilt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pic>
        <p:nvPicPr>
          <p:cNvPr id="19" name="Pilt 2" descr="Kirjeldus: 9_harju_3lovi_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01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5" name="Pealkiri 1"/>
          <p:cNvSpPr txBox="1">
            <a:spLocks/>
          </p:cNvSpPr>
          <p:nvPr/>
        </p:nvSpPr>
        <p:spPr>
          <a:xfrm>
            <a:off x="376355" y="391441"/>
            <a:ext cx="8518689" cy="8694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sz="3200" dirty="0" smtClean="0"/>
              <a:t>Eeldatav kulu Tallinn- </a:t>
            </a:r>
          </a:p>
          <a:p>
            <a:r>
              <a:rPr lang="et-EE" sz="3200" dirty="0" smtClean="0"/>
              <a:t>Helsinki püsiühendusele</a:t>
            </a:r>
            <a:endParaRPr lang="en-GB" sz="3200" dirty="0"/>
          </a:p>
        </p:txBody>
      </p:sp>
      <p:graphicFrame>
        <p:nvGraphicFramePr>
          <p:cNvPr id="12" name="Table 5"/>
          <p:cNvGraphicFramePr>
            <a:graphicFrameLocks noGrp="1"/>
          </p:cNvGraphicFramePr>
          <p:nvPr>
            <p:extLst>
              <p:ext uri="{D42A27DB-BD31-4B8C-83A1-F6EECF244321}">
                <p14:modId xmlns:p14="http://schemas.microsoft.com/office/powerpoint/2010/main" val="3639955059"/>
              </p:ext>
            </p:extLst>
          </p:nvPr>
        </p:nvGraphicFramePr>
        <p:xfrm>
          <a:off x="179511" y="1628800"/>
          <a:ext cx="8715533" cy="3816424"/>
        </p:xfrm>
        <a:graphic>
          <a:graphicData uri="http://schemas.openxmlformats.org/drawingml/2006/table">
            <a:tbl>
              <a:tblPr firstRow="1" firstCol="1" bandRow="1"/>
              <a:tblGrid>
                <a:gridCol w="5584133"/>
                <a:gridCol w="1607374"/>
                <a:gridCol w="1524026"/>
              </a:tblGrid>
              <a:tr h="757838">
                <a:tc>
                  <a:txBody>
                    <a:bodyPr/>
                    <a:lstStyle/>
                    <a:p>
                      <a:pPr algn="ctr">
                        <a:lnSpc>
                          <a:spcPct val="115000"/>
                        </a:lnSpc>
                        <a:spcAft>
                          <a:spcPts val="0"/>
                        </a:spcAft>
                      </a:pPr>
                      <a:r>
                        <a:rPr lang="et-EE" sz="2000" b="1" dirty="0" smtClean="0">
                          <a:solidFill>
                            <a:srgbClr val="FFFFFF"/>
                          </a:solidFill>
                          <a:effectLst/>
                          <a:latin typeface="+mn-lt"/>
                          <a:ea typeface="Times New Roman"/>
                          <a:cs typeface="Times New Roman"/>
                        </a:rPr>
                        <a:t>Kulutüüp</a:t>
                      </a:r>
                      <a:endParaRPr lang="et-EE" sz="2000" b="1" dirty="0">
                        <a:effectLst/>
                        <a:latin typeface="+mn-lt"/>
                        <a:ea typeface="Calibri"/>
                        <a:cs typeface="Times New Roman"/>
                      </a:endParaRPr>
                    </a:p>
                  </a:txBody>
                  <a:tcPr marL="21624" marR="216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t-EE" sz="2000" b="1" dirty="0" smtClean="0">
                          <a:solidFill>
                            <a:srgbClr val="FFFFFF"/>
                          </a:solidFill>
                          <a:effectLst/>
                          <a:latin typeface="+mn-lt"/>
                          <a:ea typeface="Times New Roman"/>
                          <a:cs typeface="Times New Roman"/>
                        </a:rPr>
                        <a:t>Min kulu</a:t>
                      </a:r>
                      <a:r>
                        <a:rPr lang="en-GB" sz="2000" b="1" dirty="0" smtClean="0">
                          <a:solidFill>
                            <a:srgbClr val="FFFFFF"/>
                          </a:solidFill>
                          <a:effectLst/>
                          <a:latin typeface="+mn-lt"/>
                          <a:ea typeface="Times New Roman"/>
                          <a:cs typeface="Times New Roman"/>
                        </a:rPr>
                        <a:t>, </a:t>
                      </a:r>
                      <a:endParaRPr lang="et-EE" sz="2000" b="1" dirty="0" smtClean="0">
                        <a:solidFill>
                          <a:srgbClr val="FFFFFF"/>
                        </a:solidFill>
                        <a:effectLst/>
                        <a:latin typeface="+mn-lt"/>
                        <a:ea typeface="Times New Roman"/>
                        <a:cs typeface="Times New Roman"/>
                      </a:endParaRPr>
                    </a:p>
                    <a:p>
                      <a:pPr algn="ctr">
                        <a:lnSpc>
                          <a:spcPct val="115000"/>
                        </a:lnSpc>
                        <a:spcAft>
                          <a:spcPts val="0"/>
                        </a:spcAft>
                      </a:pPr>
                      <a:r>
                        <a:rPr lang="et-EE" sz="2000" b="1" dirty="0" smtClean="0">
                          <a:solidFill>
                            <a:srgbClr val="FFFFFF"/>
                          </a:solidFill>
                          <a:effectLst/>
                          <a:latin typeface="+mn-lt"/>
                          <a:ea typeface="Times New Roman"/>
                          <a:cs typeface="Times New Roman"/>
                        </a:rPr>
                        <a:t>mln</a:t>
                      </a:r>
                      <a:r>
                        <a:rPr lang="et-EE" sz="2000" b="1" baseline="0" dirty="0" smtClean="0">
                          <a:solidFill>
                            <a:srgbClr val="FFFFFF"/>
                          </a:solidFill>
                          <a:effectLst/>
                          <a:latin typeface="+mn-lt"/>
                          <a:ea typeface="Times New Roman"/>
                          <a:cs typeface="Times New Roman"/>
                        </a:rPr>
                        <a:t> </a:t>
                      </a:r>
                      <a:r>
                        <a:rPr lang="en-GB" sz="2000" b="1" dirty="0" smtClean="0">
                          <a:solidFill>
                            <a:srgbClr val="FFFFFF"/>
                          </a:solidFill>
                          <a:effectLst/>
                          <a:latin typeface="+mn-lt"/>
                          <a:ea typeface="Times New Roman"/>
                          <a:cs typeface="Times New Roman"/>
                        </a:rPr>
                        <a:t>EUR</a:t>
                      </a:r>
                      <a:endParaRPr lang="et-EE" sz="2000" b="1" dirty="0">
                        <a:effectLst/>
                        <a:latin typeface="+mn-lt"/>
                        <a:ea typeface="Calibri"/>
                        <a:cs typeface="Times New Roman"/>
                      </a:endParaRPr>
                    </a:p>
                  </a:txBody>
                  <a:tcPr marL="21624" marR="216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t-EE" sz="2000" b="1" dirty="0" smtClean="0">
                          <a:solidFill>
                            <a:srgbClr val="FFFFFF"/>
                          </a:solidFill>
                          <a:effectLst/>
                          <a:latin typeface="+mn-lt"/>
                          <a:ea typeface="Times New Roman"/>
                          <a:cs typeface="Times New Roman"/>
                        </a:rPr>
                        <a:t>Max kulu</a:t>
                      </a:r>
                      <a:r>
                        <a:rPr lang="en-GB" sz="2000" b="1" dirty="0" smtClean="0">
                          <a:solidFill>
                            <a:srgbClr val="FFFFFF"/>
                          </a:solidFill>
                          <a:effectLst/>
                          <a:latin typeface="+mn-lt"/>
                          <a:ea typeface="Times New Roman"/>
                          <a:cs typeface="Times New Roman"/>
                        </a:rPr>
                        <a:t>, </a:t>
                      </a:r>
                      <a:endParaRPr lang="et-EE" sz="2000" b="1" dirty="0">
                        <a:effectLst/>
                        <a:latin typeface="+mn-lt"/>
                        <a:ea typeface="Calibri"/>
                        <a:cs typeface="Times New Roman"/>
                      </a:endParaRPr>
                    </a:p>
                    <a:p>
                      <a:pPr algn="ctr">
                        <a:lnSpc>
                          <a:spcPct val="115000"/>
                        </a:lnSpc>
                        <a:spcAft>
                          <a:spcPts val="0"/>
                        </a:spcAft>
                      </a:pPr>
                      <a:r>
                        <a:rPr lang="et-EE" sz="2000" b="1" dirty="0" smtClean="0">
                          <a:solidFill>
                            <a:srgbClr val="FFFFFF"/>
                          </a:solidFill>
                          <a:effectLst/>
                          <a:latin typeface="+mn-lt"/>
                          <a:ea typeface="Times New Roman"/>
                          <a:cs typeface="Times New Roman"/>
                        </a:rPr>
                        <a:t>mln</a:t>
                      </a:r>
                      <a:r>
                        <a:rPr lang="et-EE" sz="2000" b="1" baseline="0" dirty="0" smtClean="0">
                          <a:solidFill>
                            <a:srgbClr val="FFFFFF"/>
                          </a:solidFill>
                          <a:effectLst/>
                          <a:latin typeface="+mn-lt"/>
                          <a:ea typeface="Times New Roman"/>
                          <a:cs typeface="Times New Roman"/>
                        </a:rPr>
                        <a:t> </a:t>
                      </a:r>
                      <a:r>
                        <a:rPr lang="en-GB" sz="2000" b="1" dirty="0" smtClean="0">
                          <a:solidFill>
                            <a:srgbClr val="FFFFFF"/>
                          </a:solidFill>
                          <a:effectLst/>
                          <a:latin typeface="+mn-lt"/>
                          <a:ea typeface="Times New Roman"/>
                          <a:cs typeface="Times New Roman"/>
                        </a:rPr>
                        <a:t>EUR</a:t>
                      </a:r>
                      <a:endParaRPr lang="et-EE" sz="2000" b="1" dirty="0">
                        <a:effectLst/>
                        <a:latin typeface="+mn-lt"/>
                        <a:ea typeface="Calibri"/>
                        <a:cs typeface="Times New Roman"/>
                      </a:endParaRPr>
                    </a:p>
                  </a:txBody>
                  <a:tcPr marL="21624" marR="216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378919">
                <a:tc>
                  <a:txBody>
                    <a:bodyPr/>
                    <a:lstStyle/>
                    <a:p>
                      <a:pPr algn="just">
                        <a:lnSpc>
                          <a:spcPct val="115000"/>
                        </a:lnSpc>
                        <a:spcAft>
                          <a:spcPts val="600"/>
                        </a:spcAft>
                      </a:pPr>
                      <a:r>
                        <a:rPr lang="et-EE" sz="2000" dirty="0" smtClean="0">
                          <a:effectLst/>
                          <a:latin typeface="+mn-lt"/>
                          <a:ea typeface="Calibri"/>
                          <a:cs typeface="Times New Roman"/>
                        </a:rPr>
                        <a:t>Tunnel raudteega</a:t>
                      </a:r>
                      <a:r>
                        <a:rPr lang="en-GB" sz="2000" dirty="0" smtClean="0">
                          <a:effectLst/>
                          <a:latin typeface="+mn-lt"/>
                          <a:ea typeface="Calibri"/>
                          <a:cs typeface="Times New Roman"/>
                        </a:rPr>
                        <a:t>, </a:t>
                      </a:r>
                      <a:r>
                        <a:rPr lang="en-GB" sz="2000" dirty="0">
                          <a:effectLst/>
                          <a:latin typeface="+mn-lt"/>
                          <a:ea typeface="Calibri"/>
                          <a:cs typeface="Times New Roman"/>
                        </a:rPr>
                        <a:t>85 km</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3600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4100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8919">
                <a:tc>
                  <a:txBody>
                    <a:bodyPr/>
                    <a:lstStyle/>
                    <a:p>
                      <a:pPr algn="just">
                        <a:lnSpc>
                          <a:spcPct val="115000"/>
                        </a:lnSpc>
                        <a:spcAft>
                          <a:spcPts val="600"/>
                        </a:spcAft>
                      </a:pPr>
                      <a:r>
                        <a:rPr lang="et-EE" sz="2000" dirty="0" smtClean="0">
                          <a:effectLst/>
                          <a:latin typeface="+mn-lt"/>
                          <a:ea typeface="Calibri"/>
                          <a:cs typeface="Times New Roman"/>
                        </a:rPr>
                        <a:t>Maapealne raudtee</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smtClean="0">
                          <a:effectLst/>
                          <a:latin typeface="+mn-lt"/>
                          <a:ea typeface="Calibri"/>
                          <a:cs typeface="Times New Roman"/>
                        </a:rPr>
                        <a:t>700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smtClean="0">
                          <a:effectLst/>
                          <a:latin typeface="+mn-lt"/>
                          <a:ea typeface="Calibri"/>
                          <a:cs typeface="Times New Roman"/>
                        </a:rPr>
                        <a:t>100</a:t>
                      </a:r>
                      <a:r>
                        <a:rPr lang="et-EE" sz="2000" dirty="0" smtClean="0">
                          <a:effectLst/>
                          <a:latin typeface="+mn-lt"/>
                          <a:ea typeface="Calibri"/>
                          <a:cs typeface="Times New Roman"/>
                        </a:rPr>
                        <a:t>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6891">
                <a:tc>
                  <a:txBody>
                    <a:bodyPr/>
                    <a:lstStyle/>
                    <a:p>
                      <a:pPr algn="just">
                        <a:lnSpc>
                          <a:spcPct val="115000"/>
                        </a:lnSpc>
                        <a:spcAft>
                          <a:spcPts val="600"/>
                        </a:spcAft>
                      </a:pPr>
                      <a:r>
                        <a:rPr lang="et-EE" sz="2000" dirty="0" smtClean="0">
                          <a:effectLst/>
                          <a:latin typeface="+mn-lt"/>
                          <a:ea typeface="Calibri"/>
                          <a:cs typeface="Times New Roman"/>
                        </a:rPr>
                        <a:t>Tehnilised süsteemid</a:t>
                      </a:r>
                      <a:r>
                        <a:rPr lang="en-GB" sz="2000" dirty="0" smtClean="0">
                          <a:effectLst/>
                          <a:latin typeface="+mn-lt"/>
                          <a:ea typeface="Calibri"/>
                          <a:cs typeface="Times New Roman"/>
                        </a:rPr>
                        <a:t>, </a:t>
                      </a:r>
                      <a:r>
                        <a:rPr lang="et-EE" sz="2000" dirty="0" smtClean="0">
                          <a:effectLst/>
                          <a:latin typeface="+mn-lt"/>
                          <a:ea typeface="Calibri"/>
                          <a:cs typeface="Times New Roman"/>
                        </a:rPr>
                        <a:t>hoolduskanalid,</a:t>
                      </a:r>
                      <a:r>
                        <a:rPr lang="en-GB" sz="2000" dirty="0" smtClean="0">
                          <a:effectLst/>
                          <a:latin typeface="+mn-lt"/>
                          <a:ea typeface="Calibri"/>
                          <a:cs typeface="Times New Roman"/>
                        </a:rPr>
                        <a:t> </a:t>
                      </a:r>
                      <a:r>
                        <a:rPr lang="et-EE" sz="2000" dirty="0" smtClean="0">
                          <a:effectLst/>
                          <a:latin typeface="+mn-lt"/>
                          <a:ea typeface="Calibri"/>
                          <a:cs typeface="Times New Roman"/>
                        </a:rPr>
                        <a:t>turvalisus</a:t>
                      </a:r>
                      <a:r>
                        <a:rPr lang="en-GB" sz="2000" dirty="0" smtClean="0">
                          <a:effectLst/>
                          <a:latin typeface="+mn-lt"/>
                          <a:ea typeface="Calibri"/>
                          <a:cs typeface="Times New Roman"/>
                        </a:rPr>
                        <a:t> </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2500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a:effectLst/>
                          <a:latin typeface="+mn-lt"/>
                          <a:ea typeface="Calibri"/>
                          <a:cs typeface="Times New Roman"/>
                        </a:rPr>
                        <a:t>3300</a:t>
                      </a:r>
                      <a:endParaRPr lang="et-EE" sz="200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8919">
                <a:tc>
                  <a:txBody>
                    <a:bodyPr/>
                    <a:lstStyle/>
                    <a:p>
                      <a:pPr algn="just">
                        <a:lnSpc>
                          <a:spcPct val="115000"/>
                        </a:lnSpc>
                        <a:spcAft>
                          <a:spcPts val="600"/>
                        </a:spcAft>
                      </a:pPr>
                      <a:r>
                        <a:rPr lang="et-EE" sz="2000" dirty="0" smtClean="0">
                          <a:effectLst/>
                          <a:latin typeface="+mn-lt"/>
                          <a:ea typeface="Calibri"/>
                          <a:cs typeface="Times New Roman"/>
                        </a:rPr>
                        <a:t>Soome reisijate terminal ja kaubaterminal</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200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400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8181">
                <a:tc>
                  <a:txBody>
                    <a:bodyPr/>
                    <a:lstStyle/>
                    <a:p>
                      <a:pPr algn="just">
                        <a:lnSpc>
                          <a:spcPct val="115000"/>
                        </a:lnSpc>
                        <a:spcAft>
                          <a:spcPts val="600"/>
                        </a:spcAft>
                      </a:pPr>
                      <a:r>
                        <a:rPr lang="et-EE" sz="2000" dirty="0" smtClean="0">
                          <a:effectLst/>
                          <a:latin typeface="+mn-lt"/>
                          <a:ea typeface="Calibri"/>
                          <a:cs typeface="Times New Roman"/>
                        </a:rPr>
                        <a:t>Eesti</a:t>
                      </a:r>
                      <a:r>
                        <a:rPr lang="et-EE" sz="2000" baseline="0" dirty="0" smtClean="0">
                          <a:effectLst/>
                          <a:latin typeface="+mn-lt"/>
                          <a:ea typeface="Calibri"/>
                          <a:cs typeface="Times New Roman"/>
                        </a:rPr>
                        <a:t> kaubaterminal ja reisijate terminali laiendamine</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70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n-GB" sz="2000" dirty="0">
                          <a:effectLst/>
                          <a:latin typeface="+mn-lt"/>
                          <a:ea typeface="Calibri"/>
                          <a:cs typeface="Times New Roman"/>
                        </a:rPr>
                        <a:t>150</a:t>
                      </a:r>
                      <a:endParaRPr lang="et-EE" sz="200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8919">
                <a:tc>
                  <a:txBody>
                    <a:bodyPr/>
                    <a:lstStyle/>
                    <a:p>
                      <a:pPr algn="just">
                        <a:lnSpc>
                          <a:spcPct val="115000"/>
                        </a:lnSpc>
                        <a:spcAft>
                          <a:spcPts val="600"/>
                        </a:spcAft>
                      </a:pPr>
                      <a:r>
                        <a:rPr lang="et-EE" sz="2000" dirty="0" smtClean="0">
                          <a:solidFill>
                            <a:schemeClr val="tx1"/>
                          </a:solidFill>
                          <a:effectLst/>
                          <a:latin typeface="+mn-lt"/>
                          <a:ea typeface="Calibri"/>
                          <a:cs typeface="Times New Roman"/>
                        </a:rPr>
                        <a:t>Veerem</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fi-FI" sz="2000" dirty="0" smtClean="0">
                          <a:solidFill>
                            <a:schemeClr val="tx1"/>
                          </a:solidFill>
                          <a:effectLst/>
                          <a:latin typeface="+mn-lt"/>
                          <a:ea typeface="Calibri"/>
                          <a:cs typeface="Times New Roman"/>
                        </a:rPr>
                        <a:t>1000</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t-EE" sz="2000" dirty="0" smtClean="0">
                          <a:solidFill>
                            <a:schemeClr val="tx1"/>
                          </a:solidFill>
                          <a:effectLst/>
                          <a:latin typeface="+mn-lt"/>
                          <a:ea typeface="Calibri"/>
                          <a:cs typeface="Times New Roman"/>
                        </a:rPr>
                        <a:t>1</a:t>
                      </a:r>
                      <a:r>
                        <a:rPr lang="fi-FI" sz="2000" dirty="0" smtClean="0">
                          <a:solidFill>
                            <a:schemeClr val="tx1"/>
                          </a:solidFill>
                          <a:effectLst/>
                          <a:latin typeface="+mn-lt"/>
                          <a:ea typeface="Calibri"/>
                          <a:cs typeface="Times New Roman"/>
                        </a:rPr>
                        <a:t>000</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8919">
                <a:tc>
                  <a:txBody>
                    <a:bodyPr/>
                    <a:lstStyle/>
                    <a:p>
                      <a:pPr algn="just">
                        <a:lnSpc>
                          <a:spcPct val="115000"/>
                        </a:lnSpc>
                        <a:spcAft>
                          <a:spcPts val="600"/>
                        </a:spcAft>
                      </a:pPr>
                      <a:r>
                        <a:rPr lang="et-EE" sz="2000" dirty="0" smtClean="0">
                          <a:solidFill>
                            <a:schemeClr val="tx1"/>
                          </a:solidFill>
                          <a:effectLst/>
                          <a:latin typeface="+mn-lt"/>
                          <a:ea typeface="Calibri"/>
                          <a:cs typeface="Times New Roman"/>
                        </a:rPr>
                        <a:t>Riskifond</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fi-FI" sz="2000" dirty="0" smtClean="0">
                          <a:solidFill>
                            <a:schemeClr val="tx1"/>
                          </a:solidFill>
                          <a:effectLst/>
                          <a:latin typeface="+mn-lt"/>
                          <a:ea typeface="Calibri"/>
                          <a:cs typeface="Times New Roman"/>
                        </a:rPr>
                        <a:t>1000</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600"/>
                        </a:spcAft>
                      </a:pPr>
                      <a:r>
                        <a:rPr lang="et-EE" sz="2000" dirty="0" smtClean="0">
                          <a:solidFill>
                            <a:schemeClr val="tx1"/>
                          </a:solidFill>
                          <a:effectLst/>
                          <a:latin typeface="+mn-lt"/>
                          <a:ea typeface="Calibri"/>
                          <a:cs typeface="Times New Roman"/>
                        </a:rPr>
                        <a:t>3</a:t>
                      </a:r>
                      <a:r>
                        <a:rPr lang="fi-FI" sz="2000" dirty="0" smtClean="0">
                          <a:solidFill>
                            <a:schemeClr val="tx1"/>
                          </a:solidFill>
                          <a:effectLst/>
                          <a:latin typeface="+mn-lt"/>
                          <a:ea typeface="Calibri"/>
                          <a:cs typeface="Times New Roman"/>
                        </a:rPr>
                        <a:t>000</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8919">
                <a:tc>
                  <a:txBody>
                    <a:bodyPr/>
                    <a:lstStyle/>
                    <a:p>
                      <a:pPr algn="just">
                        <a:lnSpc>
                          <a:spcPct val="115000"/>
                        </a:lnSpc>
                        <a:spcAft>
                          <a:spcPts val="600"/>
                        </a:spcAft>
                      </a:pPr>
                      <a:r>
                        <a:rPr lang="et-EE" sz="2000" b="1" dirty="0" smtClean="0">
                          <a:solidFill>
                            <a:schemeClr val="tx1"/>
                          </a:solidFill>
                          <a:effectLst/>
                          <a:latin typeface="+mn-lt"/>
                          <a:ea typeface="Calibri"/>
                          <a:cs typeface="Times New Roman"/>
                        </a:rPr>
                        <a:t>KOGUKULU</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15000"/>
                        </a:lnSpc>
                        <a:spcAft>
                          <a:spcPts val="600"/>
                        </a:spcAft>
                      </a:pPr>
                      <a:r>
                        <a:rPr lang="en-GB" sz="2000" b="1" dirty="0" smtClean="0">
                          <a:solidFill>
                            <a:schemeClr val="tx1"/>
                          </a:solidFill>
                          <a:effectLst/>
                          <a:latin typeface="+mn-lt"/>
                          <a:ea typeface="Calibri"/>
                          <a:cs typeface="Times New Roman"/>
                        </a:rPr>
                        <a:t>9</a:t>
                      </a:r>
                      <a:r>
                        <a:rPr lang="fi-FI" sz="2000" b="0" baseline="0" dirty="0" smtClean="0">
                          <a:solidFill>
                            <a:schemeClr val="tx1"/>
                          </a:solidFill>
                          <a:effectLst/>
                          <a:latin typeface="+mn-lt"/>
                          <a:ea typeface="Calibri"/>
                          <a:cs typeface="Times New Roman"/>
                        </a:rPr>
                        <a:t> - </a:t>
                      </a:r>
                      <a:r>
                        <a:rPr lang="en-GB" sz="2000" b="1" dirty="0" smtClean="0">
                          <a:solidFill>
                            <a:schemeClr val="tx1"/>
                          </a:solidFill>
                          <a:effectLst/>
                          <a:latin typeface="+mn-lt"/>
                          <a:ea typeface="Calibri"/>
                          <a:cs typeface="Times New Roman"/>
                        </a:rPr>
                        <a:t>13 </a:t>
                      </a:r>
                      <a:r>
                        <a:rPr lang="et-EE" sz="2000" b="1" dirty="0" smtClean="0">
                          <a:solidFill>
                            <a:schemeClr val="tx1"/>
                          </a:solidFill>
                          <a:effectLst/>
                          <a:latin typeface="+mn-lt"/>
                          <a:ea typeface="Calibri"/>
                          <a:cs typeface="Times New Roman"/>
                        </a:rPr>
                        <a:t>miljardit</a:t>
                      </a:r>
                      <a:r>
                        <a:rPr lang="en-GB" sz="2000" b="1" baseline="0" dirty="0" smtClean="0">
                          <a:solidFill>
                            <a:schemeClr val="tx1"/>
                          </a:solidFill>
                          <a:effectLst/>
                          <a:latin typeface="+mn-lt"/>
                          <a:ea typeface="Calibri"/>
                          <a:cs typeface="Times New Roman"/>
                        </a:rPr>
                        <a:t> EUR</a:t>
                      </a:r>
                      <a:endParaRPr lang="et-EE" sz="2000" dirty="0">
                        <a:solidFill>
                          <a:schemeClr val="tx1"/>
                        </a:solidFill>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a:lnSpc>
                          <a:spcPct val="115000"/>
                        </a:lnSpc>
                        <a:spcAft>
                          <a:spcPts val="600"/>
                        </a:spcAft>
                      </a:pPr>
                      <a:endParaRPr lang="et-EE" sz="1450" dirty="0">
                        <a:effectLst/>
                        <a:latin typeface="+mn-lt"/>
                        <a:ea typeface="Calibri"/>
                        <a:cs typeface="Times New Roman"/>
                      </a:endParaRPr>
                    </a:p>
                  </a:txBody>
                  <a:tcPr marL="21624" marR="216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6"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2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ealkiri 1"/>
          <p:cNvSpPr>
            <a:spLocks noGrp="1"/>
          </p:cNvSpPr>
          <p:nvPr>
            <p:ph type="title"/>
          </p:nvPr>
        </p:nvSpPr>
        <p:spPr>
          <a:xfrm>
            <a:off x="1186183" y="143830"/>
            <a:ext cx="6984332" cy="900113"/>
          </a:xfrm>
        </p:spPr>
        <p:txBody>
          <a:bodyPr anchor="t">
            <a:normAutofit/>
          </a:bodyPr>
          <a:lstStyle/>
          <a:p>
            <a:r>
              <a:rPr lang="et-EE" sz="2800" dirty="0" smtClean="0"/>
              <a:t>Investeering ja finantseerimine</a:t>
            </a:r>
            <a:endParaRPr lang="et-EE" sz="2800" dirty="0"/>
          </a:p>
        </p:txBody>
      </p:sp>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6" name="Sisu kohatäide 2"/>
          <p:cNvSpPr txBox="1">
            <a:spLocks/>
          </p:cNvSpPr>
          <p:nvPr/>
        </p:nvSpPr>
        <p:spPr>
          <a:xfrm>
            <a:off x="292609" y="1349750"/>
            <a:ext cx="4786556" cy="44627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600"/>
              </a:spcAft>
            </a:pPr>
            <a:r>
              <a:rPr lang="et-EE" sz="1800" dirty="0" smtClean="0"/>
              <a:t>Ehitatakse </a:t>
            </a:r>
            <a:r>
              <a:rPr lang="et-EE" sz="1800" dirty="0" err="1" smtClean="0"/>
              <a:t>Ülemiste-Pasila</a:t>
            </a:r>
            <a:r>
              <a:rPr lang="et-EE" sz="1800" dirty="0" smtClean="0"/>
              <a:t> raudteeliin pikkusega 90 km. Ühendus Rail Balticuga.</a:t>
            </a:r>
          </a:p>
          <a:p>
            <a:pPr marL="285750" indent="-285750">
              <a:spcAft>
                <a:spcPts val="600"/>
              </a:spcAft>
            </a:pPr>
            <a:r>
              <a:rPr lang="et-EE" sz="1800" dirty="0" smtClean="0"/>
              <a:t>Teenused: reisi-, kauba-, sõiduautode - ja veoautode rongid.</a:t>
            </a:r>
          </a:p>
          <a:p>
            <a:pPr marL="285750" indent="-285750">
              <a:spcAft>
                <a:spcPts val="600"/>
              </a:spcAft>
            </a:pPr>
            <a:r>
              <a:rPr lang="et-EE" sz="1800" dirty="0" smtClean="0"/>
              <a:t>Reisirongide läbimisaeg 30 minutit &gt;&gt; eesmärgiks pendelränne.</a:t>
            </a:r>
          </a:p>
          <a:p>
            <a:pPr marL="285750" indent="-285750">
              <a:spcAft>
                <a:spcPts val="600"/>
              </a:spcAft>
            </a:pPr>
            <a:r>
              <a:rPr lang="et-EE" sz="1800" dirty="0" smtClean="0"/>
              <a:t>Kaubaautode terminal Muugal, seal on ka RB kaubaterminal.</a:t>
            </a:r>
          </a:p>
          <a:p>
            <a:pPr marL="285750" indent="-285750">
              <a:spcAft>
                <a:spcPts val="600"/>
              </a:spcAft>
            </a:pPr>
            <a:r>
              <a:rPr lang="et-EE" sz="1800" dirty="0" smtClean="0"/>
              <a:t>Soomes kaubaterminal </a:t>
            </a:r>
            <a:r>
              <a:rPr lang="et-EE" sz="1800" dirty="0" err="1" smtClean="0"/>
              <a:t>Riihimäkil</a:t>
            </a:r>
            <a:r>
              <a:rPr lang="et-EE" sz="1800" dirty="0" smtClean="0"/>
              <a:t>, ühendus lennujaama ja edasi Tamperesse.</a:t>
            </a:r>
          </a:p>
          <a:p>
            <a:pPr marL="285750" indent="-285750">
              <a:spcAft>
                <a:spcPts val="600"/>
              </a:spcAft>
            </a:pPr>
            <a:r>
              <a:rPr lang="et-EE" sz="1800" dirty="0" smtClean="0"/>
              <a:t>Investeering 9-11 mld eurot sh veerem.</a:t>
            </a:r>
          </a:p>
          <a:p>
            <a:pPr marL="285750" indent="-285750">
              <a:spcAft>
                <a:spcPts val="600"/>
              </a:spcAft>
            </a:pPr>
            <a:r>
              <a:rPr lang="et-EE" sz="1800" dirty="0" smtClean="0"/>
              <a:t>Teotuse vajadus min 40% (EL, riigid), ülejäänud finantseeritav laenuga (</a:t>
            </a:r>
            <a:r>
              <a:rPr lang="et-EE" sz="1800" dirty="0" err="1" smtClean="0"/>
              <a:t>aktsiemissiooni</a:t>
            </a:r>
            <a:r>
              <a:rPr lang="et-EE" sz="1800" dirty="0" smtClean="0"/>
              <a:t> võimaus).</a:t>
            </a:r>
          </a:p>
        </p:txBody>
      </p:sp>
      <p:grpSp>
        <p:nvGrpSpPr>
          <p:cNvPr id="17" name="Rühm 16"/>
          <p:cNvGrpSpPr/>
          <p:nvPr/>
        </p:nvGrpSpPr>
        <p:grpSpPr>
          <a:xfrm>
            <a:off x="5266636" y="1186894"/>
            <a:ext cx="3601847" cy="4888342"/>
            <a:chOff x="1619672" y="1772816"/>
            <a:chExt cx="2474926" cy="3391996"/>
          </a:xfrm>
        </p:grpSpPr>
        <p:cxnSp>
          <p:nvCxnSpPr>
            <p:cNvPr id="18" name="Sirge noolkonnektor 17"/>
            <p:cNvCxnSpPr/>
            <p:nvPr/>
          </p:nvCxnSpPr>
          <p:spPr>
            <a:xfrm flipV="1">
              <a:off x="1835696" y="1996460"/>
              <a:ext cx="0" cy="3168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irgkonnektor 18"/>
            <p:cNvCxnSpPr/>
            <p:nvPr/>
          </p:nvCxnSpPr>
          <p:spPr>
            <a:xfrm flipV="1">
              <a:off x="1763688" y="5020795"/>
              <a:ext cx="2330910" cy="1"/>
            </a:xfrm>
            <a:prstGeom prst="line">
              <a:avLst/>
            </a:prstGeom>
          </p:spPr>
          <p:style>
            <a:lnRef idx="1">
              <a:schemeClr val="accent1"/>
            </a:lnRef>
            <a:fillRef idx="0">
              <a:schemeClr val="accent1"/>
            </a:fillRef>
            <a:effectRef idx="0">
              <a:schemeClr val="accent1"/>
            </a:effectRef>
            <a:fontRef idx="minor">
              <a:schemeClr val="tx1"/>
            </a:fontRef>
          </p:style>
        </p:cxnSp>
        <p:sp>
          <p:nvSpPr>
            <p:cNvPr id="20" name="Ristkülik 19"/>
            <p:cNvSpPr/>
            <p:nvPr/>
          </p:nvSpPr>
          <p:spPr>
            <a:xfrm>
              <a:off x="1979712" y="2182004"/>
              <a:ext cx="947842" cy="28387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Californian FB" panose="0207040306080B030204" pitchFamily="18" charset="0"/>
                </a:rPr>
                <a:t>INVESTEE-RINGUD</a:t>
              </a:r>
              <a:endParaRPr lang="en-GB" sz="1600" dirty="0" smtClean="0">
                <a:latin typeface="Californian FB" panose="0207040306080B030204" pitchFamily="18" charset="0"/>
              </a:endParaRPr>
            </a:p>
            <a:p>
              <a:pPr algn="ctr"/>
              <a:r>
                <a:rPr lang="en-GB" sz="1600" b="1" dirty="0" smtClean="0">
                  <a:latin typeface="Californian FB" panose="0207040306080B030204" pitchFamily="18" charset="0"/>
                </a:rPr>
                <a:t>11 b</a:t>
              </a:r>
              <a:r>
                <a:rPr lang="et-EE" sz="1600" b="1" dirty="0" smtClean="0">
                  <a:latin typeface="Californian FB" panose="0207040306080B030204" pitchFamily="18" charset="0"/>
                </a:rPr>
                <a:t> </a:t>
              </a:r>
              <a:r>
                <a:rPr lang="en-GB" sz="1600" b="1" dirty="0" smtClean="0">
                  <a:latin typeface="Californian FB" panose="0207040306080B030204" pitchFamily="18" charset="0"/>
                </a:rPr>
                <a:t>EUR</a:t>
              </a:r>
              <a:endParaRPr lang="en-GB" sz="2800" dirty="0">
                <a:latin typeface="Californian FB" panose="0207040306080B030204" pitchFamily="18" charset="0"/>
              </a:endParaRPr>
            </a:p>
          </p:txBody>
        </p:sp>
        <p:sp>
          <p:nvSpPr>
            <p:cNvPr id="21" name="Ristkülik 20"/>
            <p:cNvSpPr/>
            <p:nvPr/>
          </p:nvSpPr>
          <p:spPr>
            <a:xfrm>
              <a:off x="3071570" y="2182004"/>
              <a:ext cx="996374" cy="1709526"/>
            </a:xfrm>
            <a:prstGeom prst="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Californian FB" panose="0207040306080B030204" pitchFamily="18" charset="0"/>
                </a:rPr>
                <a:t>LAEN</a:t>
              </a:r>
              <a:endParaRPr lang="en-GB" sz="1600" dirty="0" smtClean="0">
                <a:latin typeface="Californian FB" panose="0207040306080B030204" pitchFamily="18" charset="0"/>
              </a:endParaRPr>
            </a:p>
            <a:p>
              <a:pPr algn="ctr"/>
              <a:r>
                <a:rPr lang="en-GB" sz="1600" b="1" dirty="0" smtClean="0">
                  <a:latin typeface="Californian FB" panose="0207040306080B030204" pitchFamily="18" charset="0"/>
                </a:rPr>
                <a:t>6,6 b</a:t>
              </a:r>
              <a:r>
                <a:rPr lang="et-EE" sz="1600" b="1" dirty="0" smtClean="0">
                  <a:latin typeface="Californian FB" panose="0207040306080B030204" pitchFamily="18" charset="0"/>
                </a:rPr>
                <a:t> </a:t>
              </a:r>
              <a:r>
                <a:rPr lang="en-GB" sz="1600" b="1" dirty="0" smtClean="0">
                  <a:latin typeface="Californian FB" panose="0207040306080B030204" pitchFamily="18" charset="0"/>
                </a:rPr>
                <a:t>EUR</a:t>
              </a:r>
              <a:endParaRPr lang="en-GB" sz="2800" b="1" dirty="0">
                <a:latin typeface="Californian FB" panose="0207040306080B030204" pitchFamily="18" charset="0"/>
              </a:endParaRPr>
            </a:p>
          </p:txBody>
        </p:sp>
        <p:sp>
          <p:nvSpPr>
            <p:cNvPr id="22" name="Ristkülik 21"/>
            <p:cNvSpPr/>
            <p:nvPr/>
          </p:nvSpPr>
          <p:spPr>
            <a:xfrm>
              <a:off x="3074698" y="3922009"/>
              <a:ext cx="996374" cy="109116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Californian FB" panose="0207040306080B030204" pitchFamily="18" charset="0"/>
                </a:rPr>
                <a:t>TOETUS</a:t>
              </a:r>
            </a:p>
            <a:p>
              <a:pPr algn="ctr"/>
              <a:r>
                <a:rPr lang="en-GB" sz="1600" dirty="0" smtClean="0">
                  <a:latin typeface="Californian FB" panose="0207040306080B030204" pitchFamily="18" charset="0"/>
                </a:rPr>
                <a:t> ~40% = </a:t>
              </a:r>
            </a:p>
            <a:p>
              <a:pPr algn="ctr"/>
              <a:r>
                <a:rPr lang="en-GB" sz="1600" b="1" dirty="0" smtClean="0">
                  <a:latin typeface="Californian FB" panose="0207040306080B030204" pitchFamily="18" charset="0"/>
                </a:rPr>
                <a:t>4,4  </a:t>
              </a:r>
              <a:r>
                <a:rPr lang="en-GB" sz="1600" b="1" dirty="0" err="1" smtClean="0">
                  <a:latin typeface="Californian FB" panose="0207040306080B030204" pitchFamily="18" charset="0"/>
                </a:rPr>
                <a:t>bEUR</a:t>
              </a:r>
              <a:endParaRPr lang="en-GB" sz="2800" b="1" dirty="0">
                <a:latin typeface="Californian FB" panose="0207040306080B030204" pitchFamily="18" charset="0"/>
              </a:endParaRPr>
            </a:p>
          </p:txBody>
        </p:sp>
        <p:sp>
          <p:nvSpPr>
            <p:cNvPr id="23" name="TextBox 22"/>
            <p:cNvSpPr txBox="1"/>
            <p:nvPr/>
          </p:nvSpPr>
          <p:spPr>
            <a:xfrm>
              <a:off x="1691680" y="1772816"/>
              <a:ext cx="251120" cy="234921"/>
            </a:xfrm>
            <a:prstGeom prst="rect">
              <a:avLst/>
            </a:prstGeom>
            <a:noFill/>
          </p:spPr>
          <p:txBody>
            <a:bodyPr wrap="none" rtlCol="0">
              <a:spAutoFit/>
            </a:bodyPr>
            <a:lstStyle/>
            <a:p>
              <a:r>
                <a:rPr lang="en-GB" sz="1600" b="1" dirty="0" smtClean="0">
                  <a:latin typeface="Californian FB" panose="0207040306080B030204" pitchFamily="18" charset="0"/>
                </a:rPr>
                <a:t>€</a:t>
              </a:r>
              <a:endParaRPr lang="en-GB" sz="1600" b="1" dirty="0">
                <a:latin typeface="Californian FB" panose="0207040306080B030204" pitchFamily="18" charset="0"/>
              </a:endParaRPr>
            </a:p>
          </p:txBody>
        </p:sp>
        <p:cxnSp>
          <p:nvCxnSpPr>
            <p:cNvPr id="24" name="Sirgkonnektor 23"/>
            <p:cNvCxnSpPr/>
            <p:nvPr/>
          </p:nvCxnSpPr>
          <p:spPr>
            <a:xfrm>
              <a:off x="1763688" y="2174384"/>
              <a:ext cx="172819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5" name="Vasaklooksulg 24"/>
            <p:cNvSpPr/>
            <p:nvPr/>
          </p:nvSpPr>
          <p:spPr>
            <a:xfrm>
              <a:off x="1619672" y="2212484"/>
              <a:ext cx="144016" cy="28083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dirty="0"/>
            </a:p>
          </p:txBody>
        </p:sp>
        <p:sp>
          <p:nvSpPr>
            <p:cNvPr id="26" name="TextBox 25"/>
            <p:cNvSpPr txBox="1"/>
            <p:nvPr/>
          </p:nvSpPr>
          <p:spPr>
            <a:xfrm>
              <a:off x="2120788" y="1844824"/>
              <a:ext cx="806766" cy="256278"/>
            </a:xfrm>
            <a:prstGeom prst="rect">
              <a:avLst/>
            </a:prstGeom>
            <a:noFill/>
          </p:spPr>
          <p:txBody>
            <a:bodyPr wrap="none" rtlCol="0">
              <a:spAutoFit/>
            </a:bodyPr>
            <a:lstStyle/>
            <a:p>
              <a:r>
                <a:rPr lang="en-GB" b="1" dirty="0" smtClean="0"/>
                <a:t>INVEST.</a:t>
              </a:r>
              <a:endParaRPr lang="en-GB" b="1" dirty="0"/>
            </a:p>
          </p:txBody>
        </p:sp>
        <p:sp>
          <p:nvSpPr>
            <p:cNvPr id="27" name="TextBox 26"/>
            <p:cNvSpPr txBox="1"/>
            <p:nvPr/>
          </p:nvSpPr>
          <p:spPr>
            <a:xfrm>
              <a:off x="3123499" y="1844824"/>
              <a:ext cx="698858" cy="256278"/>
            </a:xfrm>
            <a:prstGeom prst="rect">
              <a:avLst/>
            </a:prstGeom>
            <a:noFill/>
          </p:spPr>
          <p:txBody>
            <a:bodyPr wrap="none" rtlCol="0">
              <a:spAutoFit/>
            </a:bodyPr>
            <a:lstStyle/>
            <a:p>
              <a:r>
                <a:rPr lang="en-GB" b="1" dirty="0" smtClean="0"/>
                <a:t>FINAN</a:t>
              </a:r>
              <a:r>
                <a:rPr lang="et-EE" b="1" dirty="0" smtClean="0"/>
                <a:t>TS</a:t>
              </a:r>
              <a:endParaRPr lang="en-GB" b="1" dirty="0"/>
            </a:p>
          </p:txBody>
        </p:sp>
      </p:grpSp>
      <p:pic>
        <p:nvPicPr>
          <p:cNvPr id="28"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4751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ealkiri 1"/>
          <p:cNvSpPr>
            <a:spLocks noGrp="1"/>
          </p:cNvSpPr>
          <p:nvPr>
            <p:ph type="title"/>
          </p:nvPr>
        </p:nvSpPr>
        <p:spPr>
          <a:xfrm>
            <a:off x="1154892" y="292275"/>
            <a:ext cx="6984332" cy="900113"/>
          </a:xfrm>
        </p:spPr>
        <p:txBody>
          <a:bodyPr anchor="t">
            <a:normAutofit/>
          </a:bodyPr>
          <a:lstStyle/>
          <a:p>
            <a:r>
              <a:rPr lang="et-EE" sz="4000" dirty="0" smtClean="0"/>
              <a:t>Tulud ja kulud</a:t>
            </a:r>
            <a:endParaRPr lang="en-GB" sz="4000" dirty="0"/>
          </a:p>
        </p:txBody>
      </p:sp>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6" name="Sisu kohatäide 2"/>
          <p:cNvSpPr txBox="1">
            <a:spLocks/>
          </p:cNvSpPr>
          <p:nvPr/>
        </p:nvSpPr>
        <p:spPr>
          <a:xfrm>
            <a:off x="353598" y="1418652"/>
            <a:ext cx="4495692" cy="5206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600"/>
              </a:spcAft>
            </a:pPr>
            <a:r>
              <a:rPr lang="et-EE" sz="1600" dirty="0" smtClean="0"/>
              <a:t>Reisijate arv täna u. 7,9 miljonit </a:t>
            </a:r>
          </a:p>
          <a:p>
            <a:pPr marL="285750" indent="-285750">
              <a:spcAft>
                <a:spcPts val="600"/>
              </a:spcAft>
            </a:pPr>
            <a:r>
              <a:rPr lang="et-EE" sz="1600" dirty="0" smtClean="0"/>
              <a:t>Prognoos aastaks 2042 (ehk aasta 10):</a:t>
            </a:r>
          </a:p>
          <a:p>
            <a:pPr marL="466725" lvl="1">
              <a:spcAft>
                <a:spcPts val="600"/>
              </a:spcAft>
            </a:pPr>
            <a:r>
              <a:rPr lang="et-EE" sz="1600" dirty="0" smtClean="0"/>
              <a:t>25 tuhat pendelrändajat ja 11 mln reisi aastas</a:t>
            </a:r>
          </a:p>
          <a:p>
            <a:pPr marL="466725" lvl="1">
              <a:spcAft>
                <a:spcPts val="600"/>
              </a:spcAft>
            </a:pPr>
            <a:r>
              <a:rPr lang="et-EE" sz="1600" dirty="0" smtClean="0"/>
              <a:t>5 mln äri ja puhkusereisijat </a:t>
            </a:r>
          </a:p>
          <a:p>
            <a:pPr marL="466725" lvl="1">
              <a:spcAft>
                <a:spcPts val="600"/>
              </a:spcAft>
            </a:pPr>
            <a:r>
              <a:rPr lang="et-EE" sz="1600" dirty="0" smtClean="0"/>
              <a:t>1.3 mln sõiduautor</a:t>
            </a:r>
          </a:p>
          <a:p>
            <a:pPr marL="466725" lvl="1">
              <a:spcAft>
                <a:spcPts val="600"/>
              </a:spcAft>
            </a:pPr>
            <a:r>
              <a:rPr lang="et-EE" sz="1600" dirty="0" smtClean="0"/>
              <a:t>8.4 mln tonni kaupa</a:t>
            </a:r>
          </a:p>
          <a:p>
            <a:pPr marL="285750" indent="-285750"/>
            <a:r>
              <a:rPr lang="et-EE" sz="1600" dirty="0" smtClean="0"/>
              <a:t>Teenuste hinnad (2014 hindades, üks suund):</a:t>
            </a:r>
          </a:p>
          <a:p>
            <a:pPr marL="466725" lvl="1"/>
            <a:r>
              <a:rPr lang="et-EE" sz="1600" dirty="0" smtClean="0"/>
              <a:t>reisijapilet: 36 EUR</a:t>
            </a:r>
          </a:p>
          <a:p>
            <a:pPr marL="466725" lvl="1"/>
            <a:r>
              <a:rPr lang="et-EE" sz="1600" dirty="0" smtClean="0"/>
              <a:t>Pendelrände allahindlus 75% (kuukaart)</a:t>
            </a:r>
          </a:p>
          <a:p>
            <a:pPr marL="466725" lvl="1"/>
            <a:r>
              <a:rPr lang="et-EE" sz="1600" dirty="0" smtClean="0"/>
              <a:t>Sõiduauto reisijatega: 70 EUR</a:t>
            </a:r>
          </a:p>
          <a:p>
            <a:pPr marL="466725" lvl="1">
              <a:spcAft>
                <a:spcPts val="600"/>
              </a:spcAft>
            </a:pPr>
            <a:r>
              <a:rPr lang="et-EE" sz="1600" dirty="0" smtClean="0"/>
              <a:t>Veoauto: 450 EUR</a:t>
            </a:r>
          </a:p>
          <a:p>
            <a:pPr marL="285750" indent="-285750">
              <a:spcAft>
                <a:spcPts val="600"/>
              </a:spcAft>
            </a:pPr>
            <a:r>
              <a:rPr lang="et-EE" sz="1600" b="1" dirty="0" smtClean="0"/>
              <a:t>Laenu tagasimakse 35-40 aastat </a:t>
            </a:r>
            <a:r>
              <a:rPr lang="et-EE" sz="1600" dirty="0" smtClean="0"/>
              <a:t>&gt;&gt; võrreldav </a:t>
            </a:r>
            <a:r>
              <a:rPr lang="et-EE" sz="1600" dirty="0" err="1" smtClean="0"/>
              <a:t>Öresundi</a:t>
            </a:r>
            <a:r>
              <a:rPr lang="et-EE" sz="1600" dirty="0" smtClean="0"/>
              <a:t> ja </a:t>
            </a:r>
            <a:r>
              <a:rPr lang="et-EE" sz="1600" dirty="0" err="1" smtClean="0"/>
              <a:t>Femern</a:t>
            </a:r>
            <a:r>
              <a:rPr lang="et-EE" sz="1600" dirty="0" smtClean="0"/>
              <a:t> </a:t>
            </a:r>
            <a:r>
              <a:rPr lang="et-EE" sz="1600" dirty="0" err="1" smtClean="0"/>
              <a:t>Belt</a:t>
            </a:r>
            <a:r>
              <a:rPr lang="et-EE" sz="1600" dirty="0" smtClean="0"/>
              <a:t> projektidega</a:t>
            </a:r>
          </a:p>
        </p:txBody>
      </p:sp>
      <p:grpSp>
        <p:nvGrpSpPr>
          <p:cNvPr id="17" name="Rühm 16"/>
          <p:cNvGrpSpPr/>
          <p:nvPr/>
        </p:nvGrpSpPr>
        <p:grpSpPr>
          <a:xfrm>
            <a:off x="5253847" y="1274350"/>
            <a:ext cx="3606046" cy="4818946"/>
            <a:chOff x="1685243" y="1772816"/>
            <a:chExt cx="3076457" cy="3384376"/>
          </a:xfrm>
        </p:grpSpPr>
        <p:cxnSp>
          <p:nvCxnSpPr>
            <p:cNvPr id="18" name="Sirge noolkonnektor 17"/>
            <p:cNvCxnSpPr/>
            <p:nvPr/>
          </p:nvCxnSpPr>
          <p:spPr>
            <a:xfrm flipV="1">
              <a:off x="1877402" y="1995958"/>
              <a:ext cx="0" cy="3161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irgkonnektor 18"/>
            <p:cNvCxnSpPr/>
            <p:nvPr/>
          </p:nvCxnSpPr>
          <p:spPr>
            <a:xfrm>
              <a:off x="1781322" y="5013500"/>
              <a:ext cx="297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istkülik 19"/>
            <p:cNvSpPr/>
            <p:nvPr/>
          </p:nvSpPr>
          <p:spPr>
            <a:xfrm>
              <a:off x="1973482" y="3809821"/>
              <a:ext cx="1249030" cy="118462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Reisirongid</a:t>
              </a:r>
              <a:endParaRPr lang="en-GB" sz="1600" dirty="0" smtClean="0">
                <a:latin typeface="+mj-lt"/>
              </a:endParaRPr>
            </a:p>
            <a:p>
              <a:pPr algn="ctr"/>
              <a:r>
                <a:rPr lang="en-GB" sz="1600" b="1" dirty="0" smtClean="0">
                  <a:latin typeface="+mj-lt"/>
                </a:rPr>
                <a:t>340</a:t>
              </a:r>
              <a:r>
                <a:rPr lang="et-EE" sz="1600" b="1" dirty="0" smtClean="0">
                  <a:latin typeface="+mj-lt"/>
                </a:rPr>
                <a:t> mln</a:t>
              </a:r>
              <a:r>
                <a:rPr lang="en-GB" sz="1600" b="1" dirty="0" smtClean="0">
                  <a:latin typeface="+mj-lt"/>
                </a:rPr>
                <a:t> EUR</a:t>
              </a:r>
              <a:endParaRPr lang="en-GB" sz="1600" b="1" dirty="0">
                <a:latin typeface="+mj-lt"/>
              </a:endParaRPr>
            </a:p>
          </p:txBody>
        </p:sp>
        <p:sp>
          <p:nvSpPr>
            <p:cNvPr id="21" name="Ristkülik 20"/>
            <p:cNvSpPr/>
            <p:nvPr/>
          </p:nvSpPr>
          <p:spPr>
            <a:xfrm>
              <a:off x="3427492" y="2173194"/>
              <a:ext cx="1328116" cy="190003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Laenu tagasimaksed</a:t>
              </a:r>
            </a:p>
            <a:p>
              <a:pPr algn="ctr"/>
              <a:r>
                <a:rPr lang="et-EE" sz="1600" dirty="0" smtClean="0">
                  <a:latin typeface="+mj-lt"/>
                </a:rPr>
                <a:t>(intress + põhimakse)</a:t>
              </a:r>
            </a:p>
            <a:p>
              <a:pPr algn="ctr"/>
              <a:r>
                <a:rPr lang="et-EE" sz="1600" b="1" dirty="0" smtClean="0">
                  <a:latin typeface="+mj-lt"/>
                </a:rPr>
                <a:t>620 mln EUR</a:t>
              </a:r>
              <a:endParaRPr lang="et-EE" sz="2800" b="1" dirty="0">
                <a:latin typeface="+mj-lt"/>
              </a:endParaRPr>
            </a:p>
          </p:txBody>
        </p:sp>
        <p:sp>
          <p:nvSpPr>
            <p:cNvPr id="22" name="Ristkülik 21"/>
            <p:cNvSpPr/>
            <p:nvPr/>
          </p:nvSpPr>
          <p:spPr>
            <a:xfrm>
              <a:off x="3433584" y="4634084"/>
              <a:ext cx="1328116" cy="3565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Hooldus/Haldus</a:t>
              </a:r>
              <a:endParaRPr lang="en-GB" sz="1600" dirty="0" smtClean="0">
                <a:latin typeface="+mj-lt"/>
              </a:endParaRPr>
            </a:p>
            <a:p>
              <a:pPr algn="ctr"/>
              <a:r>
                <a:rPr lang="en-GB" sz="1600" b="1" dirty="0" smtClean="0">
                  <a:latin typeface="+mj-lt"/>
                </a:rPr>
                <a:t>70</a:t>
              </a:r>
              <a:r>
                <a:rPr lang="et-EE" sz="1600" b="1" dirty="0" smtClean="0">
                  <a:latin typeface="+mj-lt"/>
                </a:rPr>
                <a:t> mln</a:t>
              </a:r>
              <a:r>
                <a:rPr lang="en-GB" sz="1600" b="1" dirty="0" smtClean="0">
                  <a:latin typeface="+mj-lt"/>
                </a:rPr>
                <a:t> EUR</a:t>
              </a:r>
              <a:endParaRPr lang="en-GB" sz="2800" b="1" dirty="0">
                <a:latin typeface="+mj-lt"/>
              </a:endParaRPr>
            </a:p>
          </p:txBody>
        </p:sp>
        <p:sp>
          <p:nvSpPr>
            <p:cNvPr id="23" name="TextBox 22"/>
            <p:cNvSpPr txBox="1"/>
            <p:nvPr/>
          </p:nvSpPr>
          <p:spPr>
            <a:xfrm>
              <a:off x="1685243" y="1772816"/>
              <a:ext cx="198070" cy="202001"/>
            </a:xfrm>
            <a:prstGeom prst="rect">
              <a:avLst/>
            </a:prstGeom>
            <a:noFill/>
          </p:spPr>
          <p:txBody>
            <a:bodyPr wrap="none" rtlCol="0">
              <a:spAutoFit/>
            </a:bodyPr>
            <a:lstStyle/>
            <a:p>
              <a:r>
                <a:rPr lang="en-GB" sz="1400" b="1" dirty="0" smtClean="0">
                  <a:latin typeface="+mj-lt"/>
                </a:rPr>
                <a:t>€</a:t>
              </a:r>
              <a:endParaRPr lang="en-GB" sz="1400" b="1" dirty="0">
                <a:latin typeface="+mj-lt"/>
              </a:endParaRPr>
            </a:p>
          </p:txBody>
        </p:sp>
        <p:cxnSp>
          <p:nvCxnSpPr>
            <p:cNvPr id="24" name="Sirgkonnektor 23"/>
            <p:cNvCxnSpPr/>
            <p:nvPr/>
          </p:nvCxnSpPr>
          <p:spPr>
            <a:xfrm>
              <a:off x="1781322" y="2154431"/>
              <a:ext cx="2980378" cy="35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46047" y="1911013"/>
              <a:ext cx="1254878" cy="216154"/>
            </a:xfrm>
            <a:prstGeom prst="rect">
              <a:avLst/>
            </a:prstGeom>
            <a:noFill/>
          </p:spPr>
          <p:txBody>
            <a:bodyPr wrap="square" rtlCol="0">
              <a:spAutoFit/>
            </a:bodyPr>
            <a:lstStyle/>
            <a:p>
              <a:r>
                <a:rPr lang="et-EE" sz="1400" b="1" dirty="0" smtClean="0">
                  <a:latin typeface="+mj-lt"/>
                </a:rPr>
                <a:t>TULUD = 870</a:t>
              </a:r>
              <a:endParaRPr lang="et-EE" sz="1400" b="1" dirty="0">
                <a:latin typeface="+mj-lt"/>
              </a:endParaRPr>
            </a:p>
          </p:txBody>
        </p:sp>
        <p:sp>
          <p:nvSpPr>
            <p:cNvPr id="26" name="TextBox 25"/>
            <p:cNvSpPr txBox="1"/>
            <p:nvPr/>
          </p:nvSpPr>
          <p:spPr>
            <a:xfrm>
              <a:off x="3594594" y="1922541"/>
              <a:ext cx="975142" cy="216154"/>
            </a:xfrm>
            <a:prstGeom prst="rect">
              <a:avLst/>
            </a:prstGeom>
            <a:noFill/>
          </p:spPr>
          <p:txBody>
            <a:bodyPr wrap="none" rtlCol="0">
              <a:spAutoFit/>
            </a:bodyPr>
            <a:lstStyle/>
            <a:p>
              <a:r>
                <a:rPr lang="et-EE" sz="1400" b="1" dirty="0" smtClean="0">
                  <a:latin typeface="+mj-lt"/>
                </a:rPr>
                <a:t>KULUD = 870</a:t>
              </a:r>
              <a:endParaRPr lang="et-EE" sz="1400" b="1" dirty="0">
                <a:latin typeface="+mj-lt"/>
              </a:endParaRPr>
            </a:p>
          </p:txBody>
        </p:sp>
        <p:sp>
          <p:nvSpPr>
            <p:cNvPr id="27" name="Ristkülik 26"/>
            <p:cNvSpPr/>
            <p:nvPr/>
          </p:nvSpPr>
          <p:spPr>
            <a:xfrm>
              <a:off x="1973482" y="3420996"/>
              <a:ext cx="1249030" cy="34660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sõiduautod</a:t>
              </a:r>
              <a:endParaRPr lang="en-GB" sz="1600" dirty="0" smtClean="0">
                <a:latin typeface="+mj-lt"/>
              </a:endParaRPr>
            </a:p>
            <a:p>
              <a:pPr algn="ctr"/>
              <a:r>
                <a:rPr lang="en-GB" sz="1600" b="1" dirty="0" smtClean="0">
                  <a:latin typeface="+mj-lt"/>
                </a:rPr>
                <a:t>120</a:t>
              </a:r>
              <a:r>
                <a:rPr lang="et-EE" sz="1600" b="1" dirty="0" smtClean="0">
                  <a:latin typeface="+mj-lt"/>
                </a:rPr>
                <a:t> mln</a:t>
              </a:r>
              <a:r>
                <a:rPr lang="en-GB" sz="1600" b="1" dirty="0" smtClean="0">
                  <a:latin typeface="+mj-lt"/>
                </a:rPr>
                <a:t> EUR</a:t>
              </a:r>
              <a:endParaRPr lang="en-GB" sz="1600" b="1" dirty="0">
                <a:latin typeface="+mj-lt"/>
              </a:endParaRPr>
            </a:p>
          </p:txBody>
        </p:sp>
        <p:sp>
          <p:nvSpPr>
            <p:cNvPr id="28" name="Ristkülik 27"/>
            <p:cNvSpPr/>
            <p:nvPr/>
          </p:nvSpPr>
          <p:spPr>
            <a:xfrm>
              <a:off x="1968172" y="2550592"/>
              <a:ext cx="1249030" cy="82818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Kaubaautod</a:t>
              </a:r>
              <a:endParaRPr lang="en-GB" sz="1600" dirty="0" smtClean="0">
                <a:latin typeface="+mj-lt"/>
              </a:endParaRPr>
            </a:p>
            <a:p>
              <a:pPr algn="ctr"/>
              <a:r>
                <a:rPr lang="en-GB" sz="1600" b="1" dirty="0" smtClean="0">
                  <a:latin typeface="+mj-lt"/>
                </a:rPr>
                <a:t>290</a:t>
              </a:r>
              <a:r>
                <a:rPr lang="et-EE" sz="1600" b="1" dirty="0" smtClean="0">
                  <a:latin typeface="+mj-lt"/>
                </a:rPr>
                <a:t> mln</a:t>
              </a:r>
              <a:r>
                <a:rPr lang="en-GB" sz="1600" b="1" dirty="0" smtClean="0">
                  <a:latin typeface="+mj-lt"/>
                </a:rPr>
                <a:t> EUR</a:t>
              </a:r>
              <a:endParaRPr lang="en-GB" sz="1600" b="1" dirty="0">
                <a:latin typeface="+mj-lt"/>
              </a:endParaRPr>
            </a:p>
          </p:txBody>
        </p:sp>
        <p:sp>
          <p:nvSpPr>
            <p:cNvPr id="29" name="Ristkülik 28"/>
            <p:cNvSpPr/>
            <p:nvPr/>
          </p:nvSpPr>
          <p:spPr>
            <a:xfrm>
              <a:off x="1967657" y="2177038"/>
              <a:ext cx="1249030" cy="34285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Kaubarongid</a:t>
              </a:r>
              <a:endParaRPr lang="en-GB" sz="1600" dirty="0" smtClean="0">
                <a:latin typeface="+mj-lt"/>
              </a:endParaRPr>
            </a:p>
            <a:p>
              <a:pPr algn="ctr"/>
              <a:r>
                <a:rPr lang="en-GB" sz="1600" b="1" dirty="0" smtClean="0">
                  <a:latin typeface="+mj-lt"/>
                </a:rPr>
                <a:t>120 </a:t>
              </a:r>
              <a:r>
                <a:rPr lang="et-EE" sz="1600" b="1" dirty="0" smtClean="0">
                  <a:latin typeface="+mj-lt"/>
                </a:rPr>
                <a:t>mln </a:t>
              </a:r>
              <a:r>
                <a:rPr lang="en-GB" sz="1600" b="1" dirty="0" smtClean="0">
                  <a:latin typeface="+mj-lt"/>
                </a:rPr>
                <a:t>EUR</a:t>
              </a:r>
              <a:endParaRPr lang="en-GB" sz="1600" b="1" dirty="0">
                <a:latin typeface="+mj-lt"/>
              </a:endParaRPr>
            </a:p>
          </p:txBody>
        </p:sp>
        <p:sp>
          <p:nvSpPr>
            <p:cNvPr id="30" name="Ristkülik 29"/>
            <p:cNvSpPr/>
            <p:nvPr/>
          </p:nvSpPr>
          <p:spPr>
            <a:xfrm>
              <a:off x="3433584" y="4101410"/>
              <a:ext cx="1328116" cy="50449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latin typeface="+mj-lt"/>
                </a:rPr>
                <a:t>Rongiteenuse kulu</a:t>
              </a:r>
              <a:endParaRPr lang="en-GB" sz="1600" dirty="0" smtClean="0">
                <a:latin typeface="+mj-lt"/>
              </a:endParaRPr>
            </a:p>
            <a:p>
              <a:pPr algn="ctr"/>
              <a:r>
                <a:rPr lang="en-GB" sz="1600" b="1" dirty="0" smtClean="0">
                  <a:latin typeface="+mj-lt"/>
                </a:rPr>
                <a:t>180</a:t>
              </a:r>
              <a:r>
                <a:rPr lang="et-EE" sz="1600" b="1" dirty="0" smtClean="0">
                  <a:latin typeface="+mj-lt"/>
                </a:rPr>
                <a:t> mln</a:t>
              </a:r>
              <a:r>
                <a:rPr lang="en-GB" sz="1600" b="1" dirty="0" smtClean="0">
                  <a:latin typeface="+mj-lt"/>
                </a:rPr>
                <a:t> EUR</a:t>
              </a:r>
              <a:endParaRPr lang="en-GB" sz="2800" b="1" dirty="0">
                <a:latin typeface="+mj-lt"/>
              </a:endParaRPr>
            </a:p>
          </p:txBody>
        </p:sp>
      </p:grpSp>
      <p:sp>
        <p:nvSpPr>
          <p:cNvPr id="31" name="TextBox 1"/>
          <p:cNvSpPr txBox="1"/>
          <p:nvPr/>
        </p:nvSpPr>
        <p:spPr>
          <a:xfrm>
            <a:off x="5366465" y="1222765"/>
            <a:ext cx="3486286" cy="264775"/>
          </a:xfrm>
          <a:prstGeom prst="rect">
            <a:avLst/>
          </a:prstGeom>
          <a:solidFill>
            <a:schemeClr val="bg2">
              <a:lumMod val="10000"/>
            </a:schemeClr>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t-EE" sz="1600" b="1" dirty="0" smtClean="0">
                <a:solidFill>
                  <a:schemeClr val="bg1"/>
                </a:solidFill>
              </a:rPr>
              <a:t>Aasta </a:t>
            </a:r>
            <a:r>
              <a:rPr lang="et-EE" sz="1600" b="1" dirty="0">
                <a:solidFill>
                  <a:schemeClr val="bg1"/>
                </a:solidFill>
              </a:rPr>
              <a:t>10 </a:t>
            </a:r>
            <a:r>
              <a:rPr lang="et-EE" sz="1600" b="1" dirty="0" smtClean="0">
                <a:solidFill>
                  <a:schemeClr val="bg1"/>
                </a:solidFill>
              </a:rPr>
              <a:t>rahavood (NÄIDE)</a:t>
            </a:r>
            <a:endParaRPr lang="et-EE" sz="1600" b="1" dirty="0">
              <a:solidFill>
                <a:schemeClr val="bg1"/>
              </a:solidFill>
            </a:endParaRPr>
          </a:p>
        </p:txBody>
      </p:sp>
      <p:pic>
        <p:nvPicPr>
          <p:cNvPr id="32"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812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4379" r="7605" b="12007"/>
          <a:stretch/>
        </p:blipFill>
        <p:spPr bwMode="auto">
          <a:xfrm>
            <a:off x="6067586" y="884972"/>
            <a:ext cx="2963019" cy="4808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aidinumbri kohatäide 3"/>
          <p:cNvSpPr>
            <a:spLocks noGrp="1"/>
          </p:cNvSpPr>
          <p:nvPr>
            <p:ph type="sldNum" sz="quarter" idx="12"/>
          </p:nvPr>
        </p:nvSpPr>
        <p:spPr>
          <a:xfrm>
            <a:off x="8173175" y="6561348"/>
            <a:ext cx="720000" cy="224644"/>
          </a:xfrm>
        </p:spPr>
        <p:txBody>
          <a:bodyPr/>
          <a:lstStyle/>
          <a:p>
            <a:fld id="{B22B4646-3925-4A29-A86E-CE8796BC6684}" type="slidenum">
              <a:rPr lang="en-GB" smtClean="0"/>
              <a:pPr/>
              <a:t>38</a:t>
            </a:fld>
            <a:endParaRPr lang="en-GB"/>
          </a:p>
        </p:txBody>
      </p:sp>
      <p:pic>
        <p:nvPicPr>
          <p:cNvPr id="7" name="Sisu kohatäi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8" name="Pil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9" name="TextBox 8"/>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2" name="Pilt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5" name="Content Placeholder 2"/>
          <p:cNvSpPr txBox="1">
            <a:spLocks/>
          </p:cNvSpPr>
          <p:nvPr/>
        </p:nvSpPr>
        <p:spPr>
          <a:xfrm>
            <a:off x="576000" y="1631452"/>
            <a:ext cx="4572064" cy="3975447"/>
          </a:xfrm>
          <a:prstGeom prst="rect">
            <a:avLst/>
          </a:prstGeom>
        </p:spPr>
        <p:txBody>
          <a:bodyPr vert="horz" wrap="square" lIns="0" tIns="0" rIns="0" bIns="0" rtlCol="0">
            <a:spAutoFit/>
          </a:bodyPr>
          <a:lstStyle>
            <a:lvl1pPr marL="0" indent="0" algn="l" defTabSz="914400" rtl="0" eaLnBrk="1" latinLnBrk="0" hangingPunct="1">
              <a:lnSpc>
                <a:spcPts val="2600"/>
              </a:lnSpc>
              <a:spcBef>
                <a:spcPts val="0"/>
              </a:spcBef>
              <a:spcAft>
                <a:spcPts val="0"/>
              </a:spcAft>
              <a:buFont typeface="Arial" pitchFamily="34" charset="0"/>
              <a:buNone/>
              <a:defRPr sz="1800" kern="1200">
                <a:solidFill>
                  <a:schemeClr val="tx1"/>
                </a:solidFill>
                <a:latin typeface="Arial" pitchFamily="34" charset="0"/>
                <a:ea typeface="+mn-ea"/>
                <a:cs typeface="Arial" pitchFamily="34" charset="0"/>
              </a:defRPr>
            </a:lvl1pPr>
            <a:lvl2pPr marL="180975" indent="-180975"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2pPr>
            <a:lvl3pPr marL="361950" indent="-180975"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3pPr>
            <a:lvl4pPr marL="542925" indent="-180975"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4pPr>
            <a:lvl5pPr marL="714375" indent="-171450"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t-EE" dirty="0" smtClean="0">
                <a:latin typeface="+mn-lt"/>
              </a:rPr>
              <a:t>Reisiaeg Helsinki ja Tallinna vahel – </a:t>
            </a:r>
            <a:r>
              <a:rPr lang="et-EE" b="1" dirty="0" smtClean="0">
                <a:latin typeface="+mn-lt"/>
              </a:rPr>
              <a:t>eesmärk 30 min </a:t>
            </a:r>
            <a:r>
              <a:rPr lang="et-EE" dirty="0" smtClean="0">
                <a:latin typeface="+mn-lt"/>
              </a:rPr>
              <a:t>– hõlpsad ümberistumisvõimalused!</a:t>
            </a:r>
          </a:p>
          <a:p>
            <a:pPr>
              <a:spcBef>
                <a:spcPts val="600"/>
              </a:spcBef>
            </a:pPr>
            <a:endParaRPr lang="et-EE" b="1" u="sng" dirty="0" smtClean="0">
              <a:latin typeface="+mn-lt"/>
            </a:endParaRPr>
          </a:p>
          <a:p>
            <a:pPr>
              <a:spcBef>
                <a:spcPts val="600"/>
              </a:spcBef>
            </a:pPr>
            <a:r>
              <a:rPr lang="et-EE" b="1" u="sng" dirty="0" smtClean="0">
                <a:latin typeface="+mn-lt"/>
              </a:rPr>
              <a:t>Helsinki:</a:t>
            </a:r>
            <a:r>
              <a:rPr lang="et-EE" dirty="0" smtClean="0">
                <a:latin typeface="+mn-lt"/>
              </a:rPr>
              <a:t> otseühendus Helsinki </a:t>
            </a:r>
            <a:r>
              <a:rPr lang="et-EE" dirty="0" err="1" smtClean="0">
                <a:latin typeface="+mn-lt"/>
              </a:rPr>
              <a:t>lennujhaamaga</a:t>
            </a:r>
            <a:r>
              <a:rPr lang="et-EE" dirty="0" smtClean="0">
                <a:latin typeface="+mn-lt"/>
              </a:rPr>
              <a:t> kiirrongi ühendus (</a:t>
            </a:r>
            <a:r>
              <a:rPr lang="et-EE" dirty="0" err="1" smtClean="0">
                <a:latin typeface="+mn-lt"/>
              </a:rPr>
              <a:t>lentorata</a:t>
            </a:r>
            <a:r>
              <a:rPr lang="et-EE" dirty="0" smtClean="0">
                <a:latin typeface="+mn-lt"/>
              </a:rPr>
              <a:t>) ja riikliku raudteega </a:t>
            </a:r>
          </a:p>
          <a:p>
            <a:pPr marL="285750" indent="-285750">
              <a:buFont typeface="Arial" pitchFamily="34" charset="0"/>
              <a:buChar char="•"/>
            </a:pPr>
            <a:r>
              <a:rPr lang="et-EE" dirty="0" smtClean="0">
                <a:latin typeface="+mn-lt"/>
              </a:rPr>
              <a:t>Reisiterminalid Helsinki Keskus, </a:t>
            </a:r>
            <a:r>
              <a:rPr lang="et-EE" dirty="0" err="1" smtClean="0">
                <a:latin typeface="+mn-lt"/>
              </a:rPr>
              <a:t>Pasila</a:t>
            </a:r>
            <a:r>
              <a:rPr lang="et-EE" dirty="0" smtClean="0">
                <a:latin typeface="+mn-lt"/>
              </a:rPr>
              <a:t>, Lennujaam, Tampere</a:t>
            </a:r>
          </a:p>
          <a:p>
            <a:pPr marL="285750" indent="-285750">
              <a:buFont typeface="Arial" pitchFamily="34" charset="0"/>
              <a:buChar char="•"/>
            </a:pPr>
            <a:r>
              <a:rPr lang="et-EE" dirty="0" smtClean="0">
                <a:latin typeface="+mn-lt"/>
              </a:rPr>
              <a:t>Kaubaterminal </a:t>
            </a:r>
            <a:r>
              <a:rPr lang="et-EE" dirty="0" err="1" smtClean="0">
                <a:latin typeface="+mn-lt"/>
              </a:rPr>
              <a:t>Riihimäkis</a:t>
            </a:r>
            <a:r>
              <a:rPr lang="et-EE" dirty="0" smtClean="0">
                <a:latin typeface="+mn-lt"/>
              </a:rPr>
              <a:t> ja Tamperes</a:t>
            </a:r>
          </a:p>
          <a:p>
            <a:pPr>
              <a:spcBef>
                <a:spcPts val="600"/>
              </a:spcBef>
            </a:pPr>
            <a:endParaRPr lang="et-EE" b="1" u="sng" dirty="0" smtClean="0">
              <a:latin typeface="+mn-lt"/>
            </a:endParaRPr>
          </a:p>
          <a:p>
            <a:pPr>
              <a:spcBef>
                <a:spcPts val="600"/>
              </a:spcBef>
            </a:pPr>
            <a:r>
              <a:rPr lang="et-EE" b="1" u="sng" dirty="0" smtClean="0">
                <a:latin typeface="+mn-lt"/>
              </a:rPr>
              <a:t>Tallinn: </a:t>
            </a:r>
            <a:r>
              <a:rPr lang="et-EE" dirty="0" smtClean="0">
                <a:latin typeface="+mn-lt"/>
              </a:rPr>
              <a:t>Ülemiste reisiterminal, Kiire ühendus Rail Balticale. Kaubaterminal Muugal</a:t>
            </a:r>
            <a:endParaRPr lang="et-EE" dirty="0">
              <a:latin typeface="+mn-lt"/>
            </a:endParaRPr>
          </a:p>
        </p:txBody>
      </p:sp>
      <p:sp>
        <p:nvSpPr>
          <p:cNvPr id="17" name="Title 1"/>
          <p:cNvSpPr txBox="1">
            <a:spLocks/>
          </p:cNvSpPr>
          <p:nvPr/>
        </p:nvSpPr>
        <p:spPr>
          <a:xfrm>
            <a:off x="1835839" y="0"/>
            <a:ext cx="5400600" cy="1037565"/>
          </a:xfrm>
          <a:prstGeom prst="rect">
            <a:avLst/>
          </a:prstGeom>
        </p:spPr>
        <p:txBody>
          <a:bodyPr vert="horz" lIns="0" tIns="0" rIns="0" bIns="0" rtlCol="0" anchor="b" anchorCtr="0">
            <a:normAutofit/>
          </a:bodyPr>
          <a:lstStyle>
            <a:lvl1pPr algn="l" defTabSz="914400" rtl="0" eaLnBrk="1" latinLnBrk="0" hangingPunct="1">
              <a:spcBef>
                <a:spcPct val="0"/>
              </a:spcBef>
              <a:buNone/>
              <a:defRPr lang="sv-SE" sz="2800" b="1" kern="1200" dirty="0">
                <a:solidFill>
                  <a:srgbClr val="292929"/>
                </a:solidFill>
                <a:latin typeface="Arial" pitchFamily="34" charset="0"/>
                <a:ea typeface="+mj-ea"/>
                <a:cs typeface="Arial" pitchFamily="34" charset="0"/>
              </a:defRPr>
            </a:lvl1pPr>
          </a:lstStyle>
          <a:p>
            <a:pPr algn="ctr"/>
            <a:r>
              <a:rPr lang="et-EE" sz="3200" b="0" dirty="0" smtClean="0">
                <a:latin typeface="+mj-lt"/>
              </a:rPr>
              <a:t>Ühendamine olemasolevatesse transpordivõrgustikesse</a:t>
            </a:r>
            <a:endParaRPr lang="en-GB" sz="3200" b="0" dirty="0">
              <a:latin typeface="+mj-lt"/>
            </a:endParaRPr>
          </a:p>
        </p:txBody>
      </p:sp>
      <p:pic>
        <p:nvPicPr>
          <p:cNvPr id="18" name="Pilt 2" descr="Kirjeldus: 9_harju_3lovi_e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514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7"/>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artisticPaintBrush/>
                    </a14:imgEffect>
                    <a14:imgEffect>
                      <a14:saturation sat="200000"/>
                    </a14:imgEffect>
                  </a14:imgLayer>
                </a14:imgProps>
              </a:ext>
              <a:ext uri="{28A0092B-C50C-407E-A947-70E740481C1C}">
                <a14:useLocalDpi xmlns:a14="http://schemas.microsoft.com/office/drawing/2010/main" val="0"/>
              </a:ext>
            </a:extLst>
          </a:blip>
          <a:srcRect l="28328" t="31450" r="24452" b="27224"/>
          <a:stretch/>
        </p:blipFill>
        <p:spPr bwMode="auto">
          <a:xfrm>
            <a:off x="-540568" y="-1"/>
            <a:ext cx="5538042" cy="685800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920" y="189853"/>
            <a:ext cx="5157564" cy="6694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3"/>
          <p:cNvPicPr>
            <a:picLocks noChangeAspect="1" noChangeArrowheads="1"/>
          </p:cNvPicPr>
          <p:nvPr/>
        </p:nvPicPr>
        <p:blipFill rotWithShape="1">
          <a:blip r:embed="rId6" cstate="print">
            <a:clrChange>
              <a:clrFrom>
                <a:srgbClr val="E1F7FF"/>
              </a:clrFrom>
              <a:clrTo>
                <a:srgbClr val="E1F7FF">
                  <a:alpha val="0"/>
                </a:srgbClr>
              </a:clrTo>
            </a:clrChange>
            <a:extLst>
              <a:ext uri="{28A0092B-C50C-407E-A947-70E740481C1C}">
                <a14:useLocalDpi xmlns:a14="http://schemas.microsoft.com/office/drawing/2010/main" val="0"/>
              </a:ext>
            </a:extLst>
          </a:blip>
          <a:srcRect l="1978" t="2747" r="2248" b="27629"/>
          <a:stretch/>
        </p:blipFill>
        <p:spPr bwMode="auto">
          <a:xfrm>
            <a:off x="4798742" y="3030278"/>
            <a:ext cx="4531722" cy="232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7"/>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artisticPaintBrush/>
                    </a14:imgEffect>
                    <a14:imgEffect>
                      <a14:saturation sat="200000"/>
                    </a14:imgEffect>
                  </a14:imgLayer>
                </a14:imgProps>
              </a:ext>
              <a:ext uri="{28A0092B-C50C-407E-A947-70E740481C1C}">
                <a14:useLocalDpi xmlns:a14="http://schemas.microsoft.com/office/drawing/2010/main" val="0"/>
              </a:ext>
            </a:extLst>
          </a:blip>
          <a:srcRect l="28328" t="31450" r="24452" b="27224"/>
          <a:stretch/>
        </p:blipFill>
        <p:spPr bwMode="auto">
          <a:xfrm>
            <a:off x="4341920" y="26087"/>
            <a:ext cx="5538042" cy="685800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356993" y="570537"/>
            <a:ext cx="8880581" cy="5747093"/>
            <a:chOff x="356993" y="570537"/>
            <a:chExt cx="8880581" cy="5747093"/>
          </a:xfrm>
        </p:grpSpPr>
        <p:sp>
          <p:nvSpPr>
            <p:cNvPr id="41" name="Tekstiruutu 40"/>
            <p:cNvSpPr txBox="1"/>
            <p:nvPr/>
          </p:nvSpPr>
          <p:spPr>
            <a:xfrm>
              <a:off x="1447926" y="698792"/>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1:30</a:t>
              </a:r>
            </a:p>
          </p:txBody>
        </p:sp>
        <p:sp>
          <p:nvSpPr>
            <p:cNvPr id="56" name="Tekstiruutu 55"/>
            <p:cNvSpPr txBox="1"/>
            <p:nvPr/>
          </p:nvSpPr>
          <p:spPr>
            <a:xfrm>
              <a:off x="1932361" y="1300708"/>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1:00</a:t>
              </a:r>
              <a:endParaRPr lang="fi-FI" dirty="0">
                <a:solidFill>
                  <a:schemeClr val="tx1">
                    <a:lumMod val="50000"/>
                    <a:lumOff val="50000"/>
                  </a:schemeClr>
                </a:solidFill>
              </a:endParaRPr>
            </a:p>
          </p:txBody>
        </p:sp>
        <p:sp>
          <p:nvSpPr>
            <p:cNvPr id="57" name="Tekstiruutu 56"/>
            <p:cNvSpPr txBox="1"/>
            <p:nvPr/>
          </p:nvSpPr>
          <p:spPr>
            <a:xfrm>
              <a:off x="2038214" y="1632357"/>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0:30</a:t>
              </a:r>
              <a:endParaRPr lang="fi-FI" dirty="0">
                <a:solidFill>
                  <a:schemeClr val="tx1">
                    <a:lumMod val="50000"/>
                    <a:lumOff val="50000"/>
                  </a:schemeClr>
                </a:solidFill>
              </a:endParaRPr>
            </a:p>
          </p:txBody>
        </p:sp>
        <p:sp>
          <p:nvSpPr>
            <p:cNvPr id="58" name="Tekstiruutu 57"/>
            <p:cNvSpPr txBox="1"/>
            <p:nvPr/>
          </p:nvSpPr>
          <p:spPr>
            <a:xfrm>
              <a:off x="2534935" y="150818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0:45</a:t>
              </a:r>
              <a:endParaRPr lang="fi-FI" dirty="0">
                <a:solidFill>
                  <a:schemeClr val="tx1">
                    <a:lumMod val="50000"/>
                    <a:lumOff val="50000"/>
                  </a:schemeClr>
                </a:solidFill>
              </a:endParaRPr>
            </a:p>
          </p:txBody>
        </p:sp>
        <p:sp>
          <p:nvSpPr>
            <p:cNvPr id="59" name="Tekstiruutu 58"/>
            <p:cNvSpPr txBox="1"/>
            <p:nvPr/>
          </p:nvSpPr>
          <p:spPr>
            <a:xfrm>
              <a:off x="3077943" y="160226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1:20</a:t>
              </a:r>
              <a:endParaRPr lang="fi-FI" dirty="0">
                <a:solidFill>
                  <a:schemeClr val="tx1">
                    <a:lumMod val="50000"/>
                    <a:lumOff val="50000"/>
                  </a:schemeClr>
                </a:solidFill>
              </a:endParaRPr>
            </a:p>
          </p:txBody>
        </p:sp>
        <p:sp>
          <p:nvSpPr>
            <p:cNvPr id="60" name="Tekstiruutu 59"/>
            <p:cNvSpPr txBox="1"/>
            <p:nvPr/>
          </p:nvSpPr>
          <p:spPr>
            <a:xfrm>
              <a:off x="1671502" y="227220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0:30</a:t>
              </a:r>
              <a:endParaRPr lang="fi-FI" dirty="0">
                <a:solidFill>
                  <a:schemeClr val="tx1">
                    <a:lumMod val="50000"/>
                    <a:lumOff val="50000"/>
                  </a:schemeClr>
                </a:solidFill>
              </a:endParaRPr>
            </a:p>
          </p:txBody>
        </p:sp>
        <p:sp>
          <p:nvSpPr>
            <p:cNvPr id="61" name="Tekstiruutu 60"/>
            <p:cNvSpPr txBox="1"/>
            <p:nvPr/>
          </p:nvSpPr>
          <p:spPr>
            <a:xfrm>
              <a:off x="1216069" y="228038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1:00</a:t>
              </a:r>
              <a:endParaRPr lang="fi-FI" dirty="0">
                <a:solidFill>
                  <a:schemeClr val="tx1">
                    <a:lumMod val="50000"/>
                    <a:lumOff val="50000"/>
                  </a:schemeClr>
                </a:solidFill>
              </a:endParaRPr>
            </a:p>
          </p:txBody>
        </p:sp>
        <p:sp>
          <p:nvSpPr>
            <p:cNvPr id="62" name="Tekstiruutu 61"/>
            <p:cNvSpPr txBox="1"/>
            <p:nvPr/>
          </p:nvSpPr>
          <p:spPr>
            <a:xfrm>
              <a:off x="903425" y="2003332"/>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1:30</a:t>
              </a:r>
              <a:endParaRPr lang="fi-FI" dirty="0">
                <a:solidFill>
                  <a:schemeClr val="tx1">
                    <a:lumMod val="50000"/>
                    <a:lumOff val="50000"/>
                  </a:schemeClr>
                </a:solidFill>
              </a:endParaRPr>
            </a:p>
          </p:txBody>
        </p:sp>
        <p:sp>
          <p:nvSpPr>
            <p:cNvPr id="63" name="Tekstiruutu 62"/>
            <p:cNvSpPr txBox="1"/>
            <p:nvPr/>
          </p:nvSpPr>
          <p:spPr>
            <a:xfrm>
              <a:off x="356993" y="1869671"/>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2:00</a:t>
              </a:r>
              <a:endParaRPr lang="fi-FI" dirty="0">
                <a:solidFill>
                  <a:schemeClr val="tx1">
                    <a:lumMod val="50000"/>
                    <a:lumOff val="50000"/>
                  </a:schemeClr>
                </a:solidFill>
              </a:endParaRPr>
            </a:p>
          </p:txBody>
        </p:sp>
        <p:sp>
          <p:nvSpPr>
            <p:cNvPr id="87" name="Tekstiruutu 58"/>
            <p:cNvSpPr txBox="1"/>
            <p:nvPr/>
          </p:nvSpPr>
          <p:spPr>
            <a:xfrm>
              <a:off x="3348590" y="446875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2:10</a:t>
              </a:r>
              <a:endParaRPr lang="fi-FI" dirty="0">
                <a:solidFill>
                  <a:schemeClr val="tx1">
                    <a:lumMod val="50000"/>
                    <a:lumOff val="50000"/>
                  </a:schemeClr>
                </a:solidFill>
              </a:endParaRPr>
            </a:p>
          </p:txBody>
        </p:sp>
        <p:sp>
          <p:nvSpPr>
            <p:cNvPr id="129" name="Tekstiruutu 40"/>
            <p:cNvSpPr txBox="1"/>
            <p:nvPr/>
          </p:nvSpPr>
          <p:spPr>
            <a:xfrm>
              <a:off x="6330414" y="72488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1:15</a:t>
              </a:r>
              <a:endParaRPr lang="fi-FI" dirty="0">
                <a:solidFill>
                  <a:schemeClr val="tx1">
                    <a:lumMod val="50000"/>
                    <a:lumOff val="50000"/>
                  </a:schemeClr>
                </a:solidFill>
              </a:endParaRPr>
            </a:p>
          </p:txBody>
        </p:sp>
        <p:sp>
          <p:nvSpPr>
            <p:cNvPr id="130" name="Tekstiruutu 55"/>
            <p:cNvSpPr txBox="1"/>
            <p:nvPr/>
          </p:nvSpPr>
          <p:spPr>
            <a:xfrm>
              <a:off x="6814849" y="132679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0:40</a:t>
              </a:r>
              <a:endParaRPr lang="fi-FI" dirty="0">
                <a:solidFill>
                  <a:schemeClr val="tx1">
                    <a:lumMod val="50000"/>
                    <a:lumOff val="50000"/>
                  </a:schemeClr>
                </a:solidFill>
              </a:endParaRPr>
            </a:p>
          </p:txBody>
        </p:sp>
        <p:sp>
          <p:nvSpPr>
            <p:cNvPr id="132" name="Tekstiruutu 57"/>
            <p:cNvSpPr txBox="1"/>
            <p:nvPr/>
          </p:nvSpPr>
          <p:spPr>
            <a:xfrm>
              <a:off x="7417423" y="1534268"/>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0:40</a:t>
              </a:r>
              <a:endParaRPr lang="fi-FI" dirty="0">
                <a:solidFill>
                  <a:schemeClr val="tx1">
                    <a:lumMod val="50000"/>
                    <a:lumOff val="50000"/>
                  </a:schemeClr>
                </a:solidFill>
              </a:endParaRPr>
            </a:p>
          </p:txBody>
        </p:sp>
        <p:sp>
          <p:nvSpPr>
            <p:cNvPr id="137" name="Tekstiruutu 62"/>
            <p:cNvSpPr txBox="1"/>
            <p:nvPr/>
          </p:nvSpPr>
          <p:spPr>
            <a:xfrm>
              <a:off x="5239481" y="1895759"/>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1:15</a:t>
              </a:r>
              <a:endParaRPr lang="fi-FI" dirty="0">
                <a:solidFill>
                  <a:schemeClr val="tx1">
                    <a:lumMod val="50000"/>
                    <a:lumOff val="50000"/>
                  </a:schemeClr>
                </a:solidFill>
              </a:endParaRPr>
            </a:p>
          </p:txBody>
        </p:sp>
        <p:sp>
          <p:nvSpPr>
            <p:cNvPr id="146" name="Tekstiruutu 58"/>
            <p:cNvSpPr txBox="1"/>
            <p:nvPr/>
          </p:nvSpPr>
          <p:spPr>
            <a:xfrm>
              <a:off x="8231078" y="4494844"/>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1:45</a:t>
              </a:r>
              <a:endParaRPr lang="fi-FI" dirty="0">
                <a:solidFill>
                  <a:schemeClr val="tx1">
                    <a:lumMod val="50000"/>
                    <a:lumOff val="50000"/>
                  </a:schemeClr>
                </a:solidFill>
              </a:endParaRPr>
            </a:p>
          </p:txBody>
        </p:sp>
        <p:sp>
          <p:nvSpPr>
            <p:cNvPr id="151" name="Tekstiruutu 58"/>
            <p:cNvSpPr txBox="1"/>
            <p:nvPr/>
          </p:nvSpPr>
          <p:spPr>
            <a:xfrm>
              <a:off x="6681778" y="610218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smtClean="0">
                  <a:solidFill>
                    <a:schemeClr val="tx1">
                      <a:lumMod val="50000"/>
                      <a:lumOff val="50000"/>
                    </a:schemeClr>
                  </a:solidFill>
                </a:rPr>
                <a:t>1:55</a:t>
              </a:r>
              <a:endParaRPr lang="fi-FI" i="1" dirty="0">
                <a:solidFill>
                  <a:schemeClr val="tx1">
                    <a:lumMod val="50000"/>
                    <a:lumOff val="50000"/>
                  </a:schemeClr>
                </a:solidFill>
              </a:endParaRPr>
            </a:p>
          </p:txBody>
        </p:sp>
        <p:sp>
          <p:nvSpPr>
            <p:cNvPr id="153" name="Tekstiruutu 58"/>
            <p:cNvSpPr txBox="1"/>
            <p:nvPr/>
          </p:nvSpPr>
          <p:spPr>
            <a:xfrm>
              <a:off x="6914832" y="4533139"/>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smtClean="0">
                  <a:solidFill>
                    <a:schemeClr val="tx1">
                      <a:lumMod val="50000"/>
                      <a:lumOff val="50000"/>
                    </a:schemeClr>
                  </a:solidFill>
                </a:rPr>
                <a:t>0:50</a:t>
              </a:r>
              <a:endParaRPr lang="fi-FI" i="1" dirty="0">
                <a:solidFill>
                  <a:schemeClr val="tx1">
                    <a:lumMod val="50000"/>
                    <a:lumOff val="50000"/>
                  </a:schemeClr>
                </a:solidFill>
              </a:endParaRPr>
            </a:p>
          </p:txBody>
        </p:sp>
        <p:sp>
          <p:nvSpPr>
            <p:cNvPr id="165" name="Tekstiruutu 58"/>
            <p:cNvSpPr txBox="1"/>
            <p:nvPr/>
          </p:nvSpPr>
          <p:spPr>
            <a:xfrm>
              <a:off x="8306436" y="570537"/>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1:45</a:t>
              </a:r>
              <a:endParaRPr lang="fi-FI" dirty="0">
                <a:solidFill>
                  <a:schemeClr val="tx1">
                    <a:lumMod val="50000"/>
                    <a:lumOff val="50000"/>
                  </a:schemeClr>
                </a:solidFill>
              </a:endParaRPr>
            </a:p>
          </p:txBody>
        </p:sp>
        <p:sp>
          <p:nvSpPr>
            <p:cNvPr id="177" name="Tekstiruutu 58"/>
            <p:cNvSpPr txBox="1"/>
            <p:nvPr/>
          </p:nvSpPr>
          <p:spPr>
            <a:xfrm>
              <a:off x="2743486" y="3273399"/>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1:10</a:t>
              </a:r>
              <a:endParaRPr lang="fi-FI" dirty="0">
                <a:solidFill>
                  <a:schemeClr val="tx1">
                    <a:lumMod val="50000"/>
                    <a:lumOff val="50000"/>
                  </a:schemeClr>
                </a:solidFill>
              </a:endParaRPr>
            </a:p>
          </p:txBody>
        </p:sp>
        <p:sp>
          <p:nvSpPr>
            <p:cNvPr id="158" name="Tekstiruutu 58"/>
            <p:cNvSpPr txBox="1"/>
            <p:nvPr/>
          </p:nvSpPr>
          <p:spPr>
            <a:xfrm>
              <a:off x="7985141" y="1996585"/>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1:00</a:t>
              </a:r>
              <a:endParaRPr lang="fi-FI" dirty="0">
                <a:solidFill>
                  <a:schemeClr val="tx1">
                    <a:lumMod val="50000"/>
                    <a:lumOff val="50000"/>
                  </a:schemeClr>
                </a:solidFill>
              </a:endParaRPr>
            </a:p>
          </p:txBody>
        </p:sp>
        <p:sp>
          <p:nvSpPr>
            <p:cNvPr id="133" name="Tekstiruutu 58"/>
            <p:cNvSpPr txBox="1"/>
            <p:nvPr/>
          </p:nvSpPr>
          <p:spPr>
            <a:xfrm>
              <a:off x="7960431" y="1628354"/>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1:00</a:t>
              </a:r>
              <a:endParaRPr lang="fi-FI" dirty="0">
                <a:solidFill>
                  <a:schemeClr val="tx1">
                    <a:lumMod val="50000"/>
                    <a:lumOff val="50000"/>
                  </a:schemeClr>
                </a:solidFill>
              </a:endParaRPr>
            </a:p>
          </p:txBody>
        </p:sp>
        <p:sp>
          <p:nvSpPr>
            <p:cNvPr id="162" name="Tekstiruutu 58"/>
            <p:cNvSpPr txBox="1"/>
            <p:nvPr/>
          </p:nvSpPr>
          <p:spPr>
            <a:xfrm>
              <a:off x="8820472" y="142692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1:45</a:t>
              </a:r>
              <a:endParaRPr lang="fi-FI" dirty="0">
                <a:solidFill>
                  <a:schemeClr val="tx1">
                    <a:lumMod val="50000"/>
                    <a:lumOff val="50000"/>
                  </a:schemeClr>
                </a:solidFill>
              </a:endParaRPr>
            </a:p>
          </p:txBody>
        </p:sp>
        <p:sp>
          <p:nvSpPr>
            <p:cNvPr id="180" name="Tekstiruutu 58"/>
            <p:cNvSpPr txBox="1"/>
            <p:nvPr/>
          </p:nvSpPr>
          <p:spPr>
            <a:xfrm>
              <a:off x="1979712" y="450970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et-EE" dirty="0" smtClean="0">
                  <a:solidFill>
                    <a:schemeClr val="tx1">
                      <a:lumMod val="50000"/>
                      <a:lumOff val="50000"/>
                    </a:schemeClr>
                  </a:solidFill>
                </a:rPr>
                <a:t>1</a:t>
              </a:r>
              <a:r>
                <a:rPr lang="fi-FI" dirty="0" smtClean="0">
                  <a:solidFill>
                    <a:schemeClr val="tx1">
                      <a:lumMod val="50000"/>
                      <a:lumOff val="50000"/>
                    </a:schemeClr>
                  </a:solidFill>
                </a:rPr>
                <a:t>:</a:t>
              </a:r>
              <a:r>
                <a:rPr lang="et-EE" dirty="0" smtClean="0">
                  <a:solidFill>
                    <a:schemeClr val="tx1">
                      <a:lumMod val="50000"/>
                      <a:lumOff val="50000"/>
                    </a:schemeClr>
                  </a:solidFill>
                </a:rPr>
                <a:t>50</a:t>
              </a:r>
              <a:endParaRPr lang="fi-FI" dirty="0">
                <a:solidFill>
                  <a:schemeClr val="tx1">
                    <a:lumMod val="50000"/>
                    <a:lumOff val="50000"/>
                  </a:schemeClr>
                </a:solidFill>
              </a:endParaRPr>
            </a:p>
          </p:txBody>
        </p:sp>
        <p:sp>
          <p:nvSpPr>
            <p:cNvPr id="182" name="Tekstiruutu 58"/>
            <p:cNvSpPr txBox="1"/>
            <p:nvPr/>
          </p:nvSpPr>
          <p:spPr>
            <a:xfrm>
              <a:off x="2066666" y="414966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smtClean="0">
                  <a:solidFill>
                    <a:schemeClr val="tx1">
                      <a:lumMod val="50000"/>
                      <a:lumOff val="50000"/>
                    </a:schemeClr>
                  </a:solidFill>
                </a:rPr>
                <a:t>2:10</a:t>
              </a:r>
              <a:endParaRPr lang="fi-FI" dirty="0">
                <a:solidFill>
                  <a:schemeClr val="tx1">
                    <a:lumMod val="50000"/>
                    <a:lumOff val="50000"/>
                  </a:schemeClr>
                </a:solidFill>
              </a:endParaRPr>
            </a:p>
          </p:txBody>
        </p:sp>
        <p:sp>
          <p:nvSpPr>
            <p:cNvPr id="196" name="Tekstiruutu 58"/>
            <p:cNvSpPr txBox="1"/>
            <p:nvPr/>
          </p:nvSpPr>
          <p:spPr>
            <a:xfrm>
              <a:off x="6963210" y="4005064"/>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et-EE" dirty="0" smtClean="0">
                  <a:solidFill>
                    <a:schemeClr val="tx1">
                      <a:lumMod val="50000"/>
                      <a:lumOff val="50000"/>
                    </a:schemeClr>
                  </a:solidFill>
                </a:rPr>
                <a:t>0</a:t>
              </a:r>
              <a:r>
                <a:rPr lang="fi-FI" dirty="0" smtClean="0">
                  <a:solidFill>
                    <a:schemeClr val="tx1">
                      <a:lumMod val="50000"/>
                      <a:lumOff val="50000"/>
                    </a:schemeClr>
                  </a:solidFill>
                </a:rPr>
                <a:t>:</a:t>
              </a:r>
              <a:r>
                <a:rPr lang="et-EE" dirty="0" smtClean="0">
                  <a:solidFill>
                    <a:schemeClr val="tx1">
                      <a:lumMod val="50000"/>
                      <a:lumOff val="50000"/>
                    </a:schemeClr>
                  </a:solidFill>
                </a:rPr>
                <a:t>3</a:t>
              </a:r>
              <a:r>
                <a:rPr lang="fi-FI" dirty="0" smtClean="0">
                  <a:solidFill>
                    <a:schemeClr val="tx1">
                      <a:lumMod val="50000"/>
                      <a:lumOff val="50000"/>
                    </a:schemeClr>
                  </a:solidFill>
                </a:rPr>
                <a:t>0</a:t>
              </a:r>
              <a:endParaRPr lang="fi-FI" dirty="0">
                <a:solidFill>
                  <a:schemeClr val="tx1">
                    <a:lumMod val="50000"/>
                    <a:lumOff val="50000"/>
                  </a:schemeClr>
                </a:solidFill>
              </a:endParaRPr>
            </a:p>
          </p:txBody>
        </p:sp>
      </p:grpSp>
      <p:pic>
        <p:nvPicPr>
          <p:cNvPr id="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331" r="14696" b="12757"/>
          <a:stretch/>
        </p:blipFill>
        <p:spPr bwMode="auto">
          <a:xfrm>
            <a:off x="-1139217" y="73216"/>
            <a:ext cx="6142066" cy="6808101"/>
          </a:xfrm>
          <a:prstGeom prst="rect">
            <a:avLst/>
          </a:prstGeom>
          <a:ln w="9525">
            <a:solidFill>
              <a:schemeClr val="bg1"/>
            </a:solidFill>
            <a:miter lim="800000"/>
            <a:headEnd/>
            <a:tailEnd/>
          </a:ln>
          <a:extLst/>
        </p:spPr>
      </p:pic>
      <p:pic>
        <p:nvPicPr>
          <p:cNvPr id="20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13" t="20331" r="14696" b="12757"/>
          <a:stretch/>
        </p:blipFill>
        <p:spPr bwMode="auto">
          <a:xfrm>
            <a:off x="4275720" y="-23318"/>
            <a:ext cx="5260581" cy="6890227"/>
          </a:xfrm>
          <a:prstGeom prst="rect">
            <a:avLst/>
          </a:prstGeom>
          <a:solidFill>
            <a:schemeClr val="accent1"/>
          </a:solidFill>
          <a:ln>
            <a:noFill/>
          </a:ln>
          <a:extLst/>
        </p:spPr>
      </p:pic>
      <p:sp>
        <p:nvSpPr>
          <p:cNvPr id="189" name="Oval 188"/>
          <p:cNvSpPr/>
          <p:nvPr/>
        </p:nvSpPr>
        <p:spPr>
          <a:xfrm>
            <a:off x="4827099" y="211062"/>
            <a:ext cx="4503365" cy="6057608"/>
          </a:xfrm>
          <a:prstGeom prst="ellipse">
            <a:avLst/>
          </a:prstGeom>
          <a:noFill/>
          <a:ln w="53975" cap="rnd" cmpd="sng">
            <a:solidFill>
              <a:srgbClr val="92D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8" name="Oval 187"/>
          <p:cNvSpPr/>
          <p:nvPr/>
        </p:nvSpPr>
        <p:spPr>
          <a:xfrm>
            <a:off x="4598989" y="-531440"/>
            <a:ext cx="5013571" cy="6038937"/>
          </a:xfrm>
          <a:prstGeom prst="ellipse">
            <a:avLst/>
          </a:prstGeom>
          <a:noFill/>
          <a:ln w="53975" cap="rnd" cmpd="sng">
            <a:solidFill>
              <a:srgbClr val="FFC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6" name="Oval 185"/>
          <p:cNvSpPr/>
          <p:nvPr/>
        </p:nvSpPr>
        <p:spPr>
          <a:xfrm>
            <a:off x="5569260" y="930388"/>
            <a:ext cx="2693574" cy="2778750"/>
          </a:xfrm>
          <a:prstGeom prst="ellipse">
            <a:avLst/>
          </a:prstGeom>
          <a:noFill/>
          <a:ln w="66675" cap="rnd" cmpd="sng">
            <a:solidFill>
              <a:srgbClr val="F74209"/>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 name="Oval 16"/>
          <p:cNvSpPr/>
          <p:nvPr/>
        </p:nvSpPr>
        <p:spPr>
          <a:xfrm>
            <a:off x="1492459" y="1171442"/>
            <a:ext cx="1891768" cy="1612058"/>
          </a:xfrm>
          <a:prstGeom prst="ellipse">
            <a:avLst/>
          </a:prstGeom>
          <a:noFill/>
          <a:ln w="66675" cap="rnd" cmpd="sng">
            <a:solidFill>
              <a:srgbClr val="F74209"/>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4" name="Oval 183"/>
          <p:cNvSpPr/>
          <p:nvPr/>
        </p:nvSpPr>
        <p:spPr>
          <a:xfrm>
            <a:off x="481928" y="364951"/>
            <a:ext cx="3075213" cy="3021557"/>
          </a:xfrm>
          <a:prstGeom prst="ellipse">
            <a:avLst/>
          </a:prstGeom>
          <a:noFill/>
          <a:ln w="53975" cap="rnd" cmpd="sng">
            <a:solidFill>
              <a:srgbClr val="FFC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5" name="Oval 184"/>
          <p:cNvSpPr/>
          <p:nvPr/>
        </p:nvSpPr>
        <p:spPr>
          <a:xfrm>
            <a:off x="1412626" y="2379136"/>
            <a:ext cx="2342323" cy="2582528"/>
          </a:xfrm>
          <a:prstGeom prst="ellipse">
            <a:avLst/>
          </a:prstGeom>
          <a:noFill/>
          <a:ln w="53975" cap="rnd" cmpd="sng">
            <a:solidFill>
              <a:srgbClr val="92D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3" name="Oval 182"/>
          <p:cNvSpPr/>
          <p:nvPr/>
        </p:nvSpPr>
        <p:spPr>
          <a:xfrm>
            <a:off x="1548740" y="2853468"/>
            <a:ext cx="1326936" cy="1226639"/>
          </a:xfrm>
          <a:prstGeom prst="ellipse">
            <a:avLst/>
          </a:prstGeom>
          <a:noFill/>
          <a:ln w="66675" cap="rnd" cmpd="sng">
            <a:solidFill>
              <a:srgbClr val="00B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7" name="Oval 186"/>
          <p:cNvSpPr/>
          <p:nvPr/>
        </p:nvSpPr>
        <p:spPr>
          <a:xfrm>
            <a:off x="5826298" y="1723624"/>
            <a:ext cx="2557519" cy="3094133"/>
          </a:xfrm>
          <a:prstGeom prst="ellipse">
            <a:avLst/>
          </a:prstGeom>
          <a:noFill/>
          <a:ln w="66675" cap="rnd" cmpd="sng">
            <a:solidFill>
              <a:srgbClr val="00B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 name="Freeform 12"/>
          <p:cNvSpPr/>
          <p:nvPr/>
        </p:nvSpPr>
        <p:spPr>
          <a:xfrm>
            <a:off x="2136510" y="3560557"/>
            <a:ext cx="51520" cy="175565"/>
          </a:xfrm>
          <a:custGeom>
            <a:avLst/>
            <a:gdLst>
              <a:gd name="connsiteX0" fmla="*/ 51520 w 51520"/>
              <a:gd name="connsiteY0" fmla="*/ 0 h 175565"/>
              <a:gd name="connsiteX1" fmla="*/ 7629 w 51520"/>
              <a:gd name="connsiteY1" fmla="*/ 102413 h 175565"/>
              <a:gd name="connsiteX2" fmla="*/ 314 w 51520"/>
              <a:gd name="connsiteY2" fmla="*/ 175565 h 175565"/>
            </a:gdLst>
            <a:ahLst/>
            <a:cxnLst>
              <a:cxn ang="0">
                <a:pos x="connsiteX0" y="connsiteY0"/>
              </a:cxn>
              <a:cxn ang="0">
                <a:pos x="connsiteX1" y="connsiteY1"/>
              </a:cxn>
              <a:cxn ang="0">
                <a:pos x="connsiteX2" y="connsiteY2"/>
              </a:cxn>
            </a:cxnLst>
            <a:rect l="l" t="t" r="r" b="b"/>
            <a:pathLst>
              <a:path w="51520" h="175565">
                <a:moveTo>
                  <a:pt x="51520" y="0"/>
                </a:moveTo>
                <a:cubicBezTo>
                  <a:pt x="33841" y="36576"/>
                  <a:pt x="16163" y="73152"/>
                  <a:pt x="7629" y="102413"/>
                </a:cubicBezTo>
                <a:cubicBezTo>
                  <a:pt x="-905" y="131674"/>
                  <a:pt x="-296" y="153619"/>
                  <a:pt x="314" y="175565"/>
                </a:cubicBezTo>
              </a:path>
            </a:pathLst>
          </a:custGeom>
          <a:noFill/>
          <a:ln w="66675">
            <a:gradFill flip="none" rotWithShape="1">
              <a:gsLst>
                <a:gs pos="0">
                  <a:srgbClr val="FFF200"/>
                </a:gs>
                <a:gs pos="23000">
                  <a:srgbClr val="FF7A00"/>
                </a:gs>
                <a:gs pos="70000">
                  <a:srgbClr val="FF0300"/>
                </a:gs>
              </a:gsLst>
              <a:lin ang="16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84" name="Ryhmä 83" hidden="1"/>
          <p:cNvGrpSpPr/>
          <p:nvPr/>
        </p:nvGrpSpPr>
        <p:grpSpPr>
          <a:xfrm>
            <a:off x="3775285" y="1592232"/>
            <a:ext cx="1648936" cy="995912"/>
            <a:chOff x="3774960" y="1592232"/>
            <a:chExt cx="1648936" cy="995912"/>
          </a:xfrm>
        </p:grpSpPr>
        <p:sp>
          <p:nvSpPr>
            <p:cNvPr id="65" name="Ellipsi 64"/>
            <p:cNvSpPr/>
            <p:nvPr/>
          </p:nvSpPr>
          <p:spPr>
            <a:xfrm>
              <a:off x="4203396" y="2305996"/>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6" name="Ellipsi 65"/>
            <p:cNvSpPr/>
            <p:nvPr/>
          </p:nvSpPr>
          <p:spPr>
            <a:xfrm>
              <a:off x="3831344" y="2191528"/>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7" name="Ellipsi 66"/>
            <p:cNvSpPr/>
            <p:nvPr/>
          </p:nvSpPr>
          <p:spPr>
            <a:xfrm>
              <a:off x="3968719" y="2509024"/>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8" name="Ellipsi 67"/>
            <p:cNvSpPr/>
            <p:nvPr/>
          </p:nvSpPr>
          <p:spPr>
            <a:xfrm>
              <a:off x="3774960" y="2516144"/>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9" name="Ellipsi 68"/>
            <p:cNvSpPr/>
            <p:nvPr/>
          </p:nvSpPr>
          <p:spPr>
            <a:xfrm>
              <a:off x="4452376" y="2015512"/>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0" name="Ellipsi 69"/>
            <p:cNvSpPr/>
            <p:nvPr/>
          </p:nvSpPr>
          <p:spPr>
            <a:xfrm>
              <a:off x="4283968" y="2204872"/>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1" name="Ellipsi 70"/>
            <p:cNvSpPr/>
            <p:nvPr/>
          </p:nvSpPr>
          <p:spPr>
            <a:xfrm>
              <a:off x="4374264" y="1736248"/>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2" name="Ellipsi 71"/>
            <p:cNvSpPr/>
            <p:nvPr/>
          </p:nvSpPr>
          <p:spPr>
            <a:xfrm>
              <a:off x="4000888" y="1910744"/>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3" name="Ellipsi 72"/>
            <p:cNvSpPr/>
            <p:nvPr/>
          </p:nvSpPr>
          <p:spPr>
            <a:xfrm>
              <a:off x="4637912" y="2017040"/>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4" name="Ellipsi 73"/>
            <p:cNvSpPr/>
            <p:nvPr/>
          </p:nvSpPr>
          <p:spPr>
            <a:xfrm>
              <a:off x="4836800" y="1592232"/>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5" name="Ellipsi 74"/>
            <p:cNvSpPr/>
            <p:nvPr/>
          </p:nvSpPr>
          <p:spPr>
            <a:xfrm>
              <a:off x="4526664" y="1888648"/>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6" name="Ellipsi 75"/>
            <p:cNvSpPr/>
            <p:nvPr/>
          </p:nvSpPr>
          <p:spPr>
            <a:xfrm>
              <a:off x="4882136" y="2169440"/>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7" name="Ellipsi 76"/>
            <p:cNvSpPr/>
            <p:nvPr/>
          </p:nvSpPr>
          <p:spPr>
            <a:xfrm>
              <a:off x="4734304" y="2145056"/>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8" name="Ellipsi 77"/>
            <p:cNvSpPr/>
            <p:nvPr/>
          </p:nvSpPr>
          <p:spPr>
            <a:xfrm>
              <a:off x="5351896" y="2025416"/>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9" name="Ellipsi 78"/>
            <p:cNvSpPr/>
            <p:nvPr/>
          </p:nvSpPr>
          <p:spPr>
            <a:xfrm>
              <a:off x="5250560" y="1863112"/>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0" name="Ellipsi 79"/>
            <p:cNvSpPr/>
            <p:nvPr/>
          </p:nvSpPr>
          <p:spPr>
            <a:xfrm>
              <a:off x="4860032" y="1971696"/>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sp>
        <p:nvSpPr>
          <p:cNvPr id="20" name="Puolivapaa piirto 19"/>
          <p:cNvSpPr/>
          <p:nvPr/>
        </p:nvSpPr>
        <p:spPr>
          <a:xfrm>
            <a:off x="1742164" y="747413"/>
            <a:ext cx="815340" cy="1642110"/>
          </a:xfrm>
          <a:custGeom>
            <a:avLst/>
            <a:gdLst>
              <a:gd name="connsiteX0" fmla="*/ 0 w 815340"/>
              <a:gd name="connsiteY0" fmla="*/ 0 h 1642110"/>
              <a:gd name="connsiteX1" fmla="*/ 533400 w 815340"/>
              <a:gd name="connsiteY1" fmla="*/ 666750 h 1642110"/>
              <a:gd name="connsiteX2" fmla="*/ 815340 w 815340"/>
              <a:gd name="connsiteY2" fmla="*/ 1642110 h 1642110"/>
            </a:gdLst>
            <a:ahLst/>
            <a:cxnLst>
              <a:cxn ang="0">
                <a:pos x="connsiteX0" y="connsiteY0"/>
              </a:cxn>
              <a:cxn ang="0">
                <a:pos x="connsiteX1" y="connsiteY1"/>
              </a:cxn>
              <a:cxn ang="0">
                <a:pos x="connsiteX2" y="connsiteY2"/>
              </a:cxn>
            </a:cxnLst>
            <a:rect l="l" t="t" r="r" b="b"/>
            <a:pathLst>
              <a:path w="815340" h="1642110">
                <a:moveTo>
                  <a:pt x="0" y="0"/>
                </a:moveTo>
                <a:cubicBezTo>
                  <a:pt x="198755" y="196532"/>
                  <a:pt x="397510" y="393065"/>
                  <a:pt x="533400" y="666750"/>
                </a:cubicBezTo>
                <a:cubicBezTo>
                  <a:pt x="669290" y="940435"/>
                  <a:pt x="742315" y="1291272"/>
                  <a:pt x="815340" y="1642110"/>
                </a:cubicBezTo>
              </a:path>
            </a:pathLst>
          </a:custGeom>
          <a:noFill/>
          <a:ln w="66675">
            <a:gradFill>
              <a:gsLst>
                <a:gs pos="0">
                  <a:srgbClr val="FFF200"/>
                </a:gs>
                <a:gs pos="45000">
                  <a:srgbClr val="FF7A00"/>
                </a:gs>
                <a:gs pos="70000">
                  <a:srgbClr val="FF0300"/>
                </a:gs>
                <a:gs pos="100000">
                  <a:srgbClr val="4D0808"/>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Puolivapaa piirto 21"/>
          <p:cNvSpPr/>
          <p:nvPr/>
        </p:nvSpPr>
        <p:spPr>
          <a:xfrm>
            <a:off x="2633270" y="1444675"/>
            <a:ext cx="1162050" cy="949532"/>
          </a:xfrm>
          <a:custGeom>
            <a:avLst/>
            <a:gdLst>
              <a:gd name="connsiteX0" fmla="*/ 0 w 1325880"/>
              <a:gd name="connsiteY0" fmla="*/ 952249 h 952249"/>
              <a:gd name="connsiteX1" fmla="*/ 388620 w 1325880"/>
              <a:gd name="connsiteY1" fmla="*/ 68329 h 952249"/>
              <a:gd name="connsiteX2" fmla="*/ 1325880 w 1325880"/>
              <a:gd name="connsiteY2" fmla="*/ 125479 h 952249"/>
              <a:gd name="connsiteX0" fmla="*/ 0 w 1162050"/>
              <a:gd name="connsiteY0" fmla="*/ 949532 h 949532"/>
              <a:gd name="connsiteX1" fmla="*/ 388620 w 1162050"/>
              <a:gd name="connsiteY1" fmla="*/ 65612 h 949532"/>
              <a:gd name="connsiteX2" fmla="*/ 1162050 w 1162050"/>
              <a:gd name="connsiteY2" fmla="*/ 130382 h 949532"/>
            </a:gdLst>
            <a:ahLst/>
            <a:cxnLst>
              <a:cxn ang="0">
                <a:pos x="connsiteX0" y="connsiteY0"/>
              </a:cxn>
              <a:cxn ang="0">
                <a:pos x="connsiteX1" y="connsiteY1"/>
              </a:cxn>
              <a:cxn ang="0">
                <a:pos x="connsiteX2" y="connsiteY2"/>
              </a:cxn>
            </a:cxnLst>
            <a:rect l="l" t="t" r="r" b="b"/>
            <a:pathLst>
              <a:path w="1162050" h="949532">
                <a:moveTo>
                  <a:pt x="0" y="949532"/>
                </a:moveTo>
                <a:cubicBezTo>
                  <a:pt x="83820" y="576469"/>
                  <a:pt x="194945" y="202137"/>
                  <a:pt x="388620" y="65612"/>
                </a:cubicBezTo>
                <a:cubicBezTo>
                  <a:pt x="582295" y="-70913"/>
                  <a:pt x="803910" y="32909"/>
                  <a:pt x="1162050" y="130382"/>
                </a:cubicBezTo>
              </a:path>
            </a:pathLst>
          </a:custGeom>
          <a:noFill/>
          <a:ln w="66675">
            <a:gradFill flip="none" rotWithShape="1">
              <a:gsLst>
                <a:gs pos="0">
                  <a:srgbClr val="FFF200"/>
                </a:gs>
                <a:gs pos="45000">
                  <a:srgbClr val="FF7A00"/>
                </a:gs>
                <a:gs pos="70000">
                  <a:srgbClr val="FF0300"/>
                </a:gs>
                <a:gs pos="100000">
                  <a:srgbClr val="4D0808"/>
                </a:gs>
              </a:gsLst>
              <a:lin ang="81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4" name="Puolivapaa piirto 23"/>
          <p:cNvSpPr/>
          <p:nvPr/>
        </p:nvSpPr>
        <p:spPr>
          <a:xfrm>
            <a:off x="708635" y="2222866"/>
            <a:ext cx="1680210" cy="457983"/>
          </a:xfrm>
          <a:custGeom>
            <a:avLst/>
            <a:gdLst>
              <a:gd name="connsiteX0" fmla="*/ 0 w 1680210"/>
              <a:gd name="connsiteY0" fmla="*/ 0 h 458082"/>
              <a:gd name="connsiteX1" fmla="*/ 521970 w 1680210"/>
              <a:gd name="connsiteY1" fmla="*/ 76200 h 458082"/>
              <a:gd name="connsiteX2" fmla="*/ 963930 w 1680210"/>
              <a:gd name="connsiteY2" fmla="*/ 449580 h 458082"/>
              <a:gd name="connsiteX3" fmla="*/ 1680210 w 1680210"/>
              <a:gd name="connsiteY3" fmla="*/ 300990 h 458082"/>
              <a:gd name="connsiteX0" fmla="*/ 0 w 1680210"/>
              <a:gd name="connsiteY0" fmla="*/ 3873 h 463460"/>
              <a:gd name="connsiteX1" fmla="*/ 438150 w 1680210"/>
              <a:gd name="connsiteY1" fmla="*/ 53403 h 463460"/>
              <a:gd name="connsiteX2" fmla="*/ 963930 w 1680210"/>
              <a:gd name="connsiteY2" fmla="*/ 453453 h 463460"/>
              <a:gd name="connsiteX3" fmla="*/ 1680210 w 1680210"/>
              <a:gd name="connsiteY3" fmla="*/ 304863 h 463460"/>
              <a:gd name="connsiteX0" fmla="*/ 0 w 1680210"/>
              <a:gd name="connsiteY0" fmla="*/ 47832 h 507419"/>
              <a:gd name="connsiteX1" fmla="*/ 438150 w 1680210"/>
              <a:gd name="connsiteY1" fmla="*/ 97362 h 507419"/>
              <a:gd name="connsiteX2" fmla="*/ 963930 w 1680210"/>
              <a:gd name="connsiteY2" fmla="*/ 497412 h 507419"/>
              <a:gd name="connsiteX3" fmla="*/ 1680210 w 1680210"/>
              <a:gd name="connsiteY3" fmla="*/ 348822 h 507419"/>
              <a:gd name="connsiteX0" fmla="*/ 0 w 1680210"/>
              <a:gd name="connsiteY0" fmla="*/ 3495 h 457983"/>
              <a:gd name="connsiteX1" fmla="*/ 544830 w 1680210"/>
              <a:gd name="connsiteY1" fmla="*/ 148275 h 457983"/>
              <a:gd name="connsiteX2" fmla="*/ 963930 w 1680210"/>
              <a:gd name="connsiteY2" fmla="*/ 453075 h 457983"/>
              <a:gd name="connsiteX3" fmla="*/ 1680210 w 1680210"/>
              <a:gd name="connsiteY3" fmla="*/ 304485 h 457983"/>
            </a:gdLst>
            <a:ahLst/>
            <a:cxnLst>
              <a:cxn ang="0">
                <a:pos x="connsiteX0" y="connsiteY0"/>
              </a:cxn>
              <a:cxn ang="0">
                <a:pos x="connsiteX1" y="connsiteY1"/>
              </a:cxn>
              <a:cxn ang="0">
                <a:pos x="connsiteX2" y="connsiteY2"/>
              </a:cxn>
              <a:cxn ang="0">
                <a:pos x="connsiteX3" y="connsiteY3"/>
              </a:cxn>
            </a:cxnLst>
            <a:rect l="l" t="t" r="r" b="b"/>
            <a:pathLst>
              <a:path w="1680210" h="457983">
                <a:moveTo>
                  <a:pt x="0" y="3495"/>
                </a:moveTo>
                <a:cubicBezTo>
                  <a:pt x="180657" y="4130"/>
                  <a:pt x="353695" y="-37145"/>
                  <a:pt x="544830" y="148275"/>
                </a:cubicBezTo>
                <a:cubicBezTo>
                  <a:pt x="735965" y="333695"/>
                  <a:pt x="774700" y="427040"/>
                  <a:pt x="963930" y="453075"/>
                </a:cubicBezTo>
                <a:cubicBezTo>
                  <a:pt x="1153160" y="479110"/>
                  <a:pt x="1418590" y="397512"/>
                  <a:pt x="1680210" y="304485"/>
                </a:cubicBezTo>
              </a:path>
            </a:pathLst>
          </a:custGeom>
          <a:noFill/>
          <a:ln w="66675">
            <a:gradFill flip="none" rotWithShape="1">
              <a:gsLst>
                <a:gs pos="20655">
                  <a:srgbClr val="FFFF00"/>
                </a:gs>
                <a:gs pos="0">
                  <a:srgbClr val="FFF75B"/>
                </a:gs>
                <a:gs pos="45000">
                  <a:srgbClr val="FF7A00"/>
                </a:gs>
                <a:gs pos="70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3" name="Ellipsi 22"/>
          <p:cNvSpPr/>
          <p:nvPr/>
        </p:nvSpPr>
        <p:spPr>
          <a:xfrm>
            <a:off x="2350576" y="178243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6" name="Ellipsi 25"/>
          <p:cNvSpPr/>
          <p:nvPr/>
        </p:nvSpPr>
        <p:spPr>
          <a:xfrm>
            <a:off x="2138455" y="118816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7" name="Ellipsi 26"/>
          <p:cNvSpPr/>
          <p:nvPr/>
        </p:nvSpPr>
        <p:spPr>
          <a:xfrm>
            <a:off x="1396988" y="76278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Ellipsi 27"/>
          <p:cNvSpPr/>
          <p:nvPr/>
        </p:nvSpPr>
        <p:spPr>
          <a:xfrm>
            <a:off x="1830801" y="246487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9" name="Ellipsi 28"/>
          <p:cNvSpPr/>
          <p:nvPr/>
        </p:nvSpPr>
        <p:spPr>
          <a:xfrm>
            <a:off x="999622" y="218962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1" name="Ellipsi 30"/>
          <p:cNvSpPr/>
          <p:nvPr/>
        </p:nvSpPr>
        <p:spPr>
          <a:xfrm>
            <a:off x="672733" y="221053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2" name="Ellipsi 31"/>
          <p:cNvSpPr/>
          <p:nvPr/>
        </p:nvSpPr>
        <p:spPr>
          <a:xfrm>
            <a:off x="2655806" y="1431979"/>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3" name="Ellipsi 32"/>
          <p:cNvSpPr/>
          <p:nvPr/>
        </p:nvSpPr>
        <p:spPr>
          <a:xfrm>
            <a:off x="3231870" y="1522513"/>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0" name="Puolivapaa piirto 39"/>
          <p:cNvSpPr/>
          <p:nvPr/>
        </p:nvSpPr>
        <p:spPr>
          <a:xfrm>
            <a:off x="2608547" y="3415505"/>
            <a:ext cx="1048414" cy="1354451"/>
          </a:xfrm>
          <a:custGeom>
            <a:avLst/>
            <a:gdLst>
              <a:gd name="connsiteX0" fmla="*/ 0 w 1188720"/>
              <a:gd name="connsiteY0" fmla="*/ 0 h 1282700"/>
              <a:gd name="connsiteX1" fmla="*/ 739140 w 1188720"/>
              <a:gd name="connsiteY1" fmla="*/ 218440 h 1282700"/>
              <a:gd name="connsiteX2" fmla="*/ 1188720 w 1188720"/>
              <a:gd name="connsiteY2" fmla="*/ 1282700 h 1282700"/>
            </a:gdLst>
            <a:ahLst/>
            <a:cxnLst>
              <a:cxn ang="0">
                <a:pos x="connsiteX0" y="connsiteY0"/>
              </a:cxn>
              <a:cxn ang="0">
                <a:pos x="connsiteX1" y="connsiteY1"/>
              </a:cxn>
              <a:cxn ang="0">
                <a:pos x="connsiteX2" y="connsiteY2"/>
              </a:cxn>
            </a:cxnLst>
            <a:rect l="l" t="t" r="r" b="b"/>
            <a:pathLst>
              <a:path w="1188720" h="1282700">
                <a:moveTo>
                  <a:pt x="0" y="0"/>
                </a:moveTo>
                <a:cubicBezTo>
                  <a:pt x="270510" y="2328"/>
                  <a:pt x="541020" y="4657"/>
                  <a:pt x="739140" y="218440"/>
                </a:cubicBezTo>
                <a:cubicBezTo>
                  <a:pt x="937260" y="432223"/>
                  <a:pt x="1062990" y="857461"/>
                  <a:pt x="1188720" y="1282700"/>
                </a:cubicBezTo>
              </a:path>
            </a:pathLst>
          </a:custGeom>
          <a:noFill/>
          <a:ln w="66675">
            <a:gradFill flip="none" rotWithShape="1">
              <a:gsLst>
                <a:gs pos="0">
                  <a:srgbClr val="FFF200"/>
                </a:gs>
                <a:gs pos="45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3" name="Tekstiruutu 133"/>
          <p:cNvSpPr txBox="1"/>
          <p:nvPr/>
        </p:nvSpPr>
        <p:spPr>
          <a:xfrm>
            <a:off x="776940" y="693276"/>
            <a:ext cx="647934" cy="215444"/>
          </a:xfrm>
          <a:prstGeom prst="rect">
            <a:avLst/>
          </a:prstGeom>
          <a:noFill/>
        </p:spPr>
        <p:txBody>
          <a:bodyPr wrap="none" rtlCol="0">
            <a:spAutoFit/>
          </a:bodyPr>
          <a:lstStyle/>
          <a:p>
            <a:r>
              <a:rPr lang="fi-FI" sz="800" spc="100" dirty="0" smtClean="0">
                <a:effectLst>
                  <a:glow rad="101600">
                    <a:schemeClr val="bg1">
                      <a:alpha val="55000"/>
                    </a:schemeClr>
                  </a:glow>
                </a:effectLst>
              </a:rPr>
              <a:t>Tampere</a:t>
            </a:r>
            <a:endParaRPr lang="fi-FI" sz="800" spc="100" dirty="0">
              <a:effectLst>
                <a:glow rad="101600">
                  <a:schemeClr val="bg1">
                    <a:alpha val="55000"/>
                  </a:schemeClr>
                </a:glow>
              </a:effectLst>
            </a:endParaRPr>
          </a:p>
        </p:txBody>
      </p:sp>
      <p:sp>
        <p:nvSpPr>
          <p:cNvPr id="44" name="Tekstiruutu 133"/>
          <p:cNvSpPr txBox="1"/>
          <p:nvPr/>
        </p:nvSpPr>
        <p:spPr>
          <a:xfrm>
            <a:off x="999622" y="1288008"/>
            <a:ext cx="885179" cy="215444"/>
          </a:xfrm>
          <a:prstGeom prst="rect">
            <a:avLst/>
          </a:prstGeom>
          <a:noFill/>
        </p:spPr>
        <p:txBody>
          <a:bodyPr wrap="none" rtlCol="0">
            <a:spAutoFit/>
          </a:bodyPr>
          <a:lstStyle/>
          <a:p>
            <a:r>
              <a:rPr lang="fi-FI" sz="800" spc="100" dirty="0" smtClean="0">
                <a:effectLst>
                  <a:glow rad="101600">
                    <a:schemeClr val="bg1">
                      <a:alpha val="55000"/>
                    </a:schemeClr>
                  </a:glow>
                </a:effectLst>
              </a:rPr>
              <a:t>Hämeenlinna</a:t>
            </a:r>
            <a:endParaRPr lang="fi-FI" sz="800" spc="100" dirty="0">
              <a:effectLst>
                <a:glow rad="101600">
                  <a:schemeClr val="bg1">
                    <a:alpha val="55000"/>
                  </a:schemeClr>
                </a:glow>
              </a:effectLst>
            </a:endParaRPr>
          </a:p>
        </p:txBody>
      </p:sp>
      <p:sp>
        <p:nvSpPr>
          <p:cNvPr id="45" name="Tekstiruutu 133"/>
          <p:cNvSpPr txBox="1"/>
          <p:nvPr/>
        </p:nvSpPr>
        <p:spPr>
          <a:xfrm>
            <a:off x="1369822" y="1628696"/>
            <a:ext cx="684803" cy="215444"/>
          </a:xfrm>
          <a:prstGeom prst="rect">
            <a:avLst/>
          </a:prstGeom>
          <a:noFill/>
        </p:spPr>
        <p:txBody>
          <a:bodyPr wrap="none" rtlCol="0">
            <a:spAutoFit/>
          </a:bodyPr>
          <a:lstStyle/>
          <a:p>
            <a:r>
              <a:rPr lang="fi-FI" sz="800" spc="100" dirty="0" smtClean="0">
                <a:effectLst>
                  <a:glow rad="101600">
                    <a:schemeClr val="bg1">
                      <a:alpha val="55000"/>
                    </a:schemeClr>
                  </a:glow>
                </a:effectLst>
              </a:rPr>
              <a:t>Riihimäki</a:t>
            </a:r>
            <a:endParaRPr lang="fi-FI" sz="800" spc="100" dirty="0">
              <a:effectLst>
                <a:glow rad="101600">
                  <a:schemeClr val="bg1">
                    <a:alpha val="55000"/>
                  </a:schemeClr>
                </a:glow>
              </a:effectLst>
            </a:endParaRPr>
          </a:p>
        </p:txBody>
      </p:sp>
      <p:sp>
        <p:nvSpPr>
          <p:cNvPr id="46" name="Tekstiruutu 133"/>
          <p:cNvSpPr txBox="1"/>
          <p:nvPr/>
        </p:nvSpPr>
        <p:spPr>
          <a:xfrm>
            <a:off x="2473196" y="1223787"/>
            <a:ext cx="453970" cy="215444"/>
          </a:xfrm>
          <a:prstGeom prst="rect">
            <a:avLst/>
          </a:prstGeom>
          <a:noFill/>
        </p:spPr>
        <p:txBody>
          <a:bodyPr wrap="none" rtlCol="0">
            <a:spAutoFit/>
          </a:bodyPr>
          <a:lstStyle/>
          <a:p>
            <a:r>
              <a:rPr lang="fi-FI" sz="800" spc="100" dirty="0" smtClean="0">
                <a:effectLst>
                  <a:glow rad="101600">
                    <a:schemeClr val="bg1">
                      <a:alpha val="55000"/>
                    </a:schemeClr>
                  </a:glow>
                </a:effectLst>
              </a:rPr>
              <a:t>Lahti</a:t>
            </a:r>
            <a:endParaRPr lang="fi-FI" sz="800" spc="100" dirty="0">
              <a:effectLst>
                <a:glow rad="101600">
                  <a:schemeClr val="bg1">
                    <a:alpha val="55000"/>
                  </a:schemeClr>
                </a:glow>
              </a:effectLst>
            </a:endParaRPr>
          </a:p>
        </p:txBody>
      </p:sp>
      <p:sp>
        <p:nvSpPr>
          <p:cNvPr id="47" name="Tekstiruutu 133"/>
          <p:cNvSpPr txBox="1"/>
          <p:nvPr/>
        </p:nvSpPr>
        <p:spPr>
          <a:xfrm>
            <a:off x="2990567" y="1297816"/>
            <a:ext cx="659155" cy="215444"/>
          </a:xfrm>
          <a:prstGeom prst="rect">
            <a:avLst/>
          </a:prstGeom>
          <a:noFill/>
        </p:spPr>
        <p:txBody>
          <a:bodyPr wrap="none" rtlCol="0">
            <a:spAutoFit/>
          </a:bodyPr>
          <a:lstStyle/>
          <a:p>
            <a:r>
              <a:rPr lang="fi-FI" sz="800" spc="100" dirty="0" smtClean="0">
                <a:effectLst>
                  <a:glow rad="101600">
                    <a:schemeClr val="bg1">
                      <a:alpha val="55000"/>
                    </a:schemeClr>
                  </a:glow>
                </a:effectLst>
              </a:rPr>
              <a:t>Kouvola </a:t>
            </a:r>
            <a:endParaRPr lang="fi-FI" sz="800" spc="100" dirty="0">
              <a:effectLst>
                <a:glow rad="101600">
                  <a:schemeClr val="bg1">
                    <a:alpha val="55000"/>
                  </a:schemeClr>
                </a:glow>
              </a:effectLst>
            </a:endParaRPr>
          </a:p>
        </p:txBody>
      </p:sp>
      <p:sp>
        <p:nvSpPr>
          <p:cNvPr id="48" name="Tekstiruutu 133"/>
          <p:cNvSpPr txBox="1"/>
          <p:nvPr/>
        </p:nvSpPr>
        <p:spPr>
          <a:xfrm>
            <a:off x="2277169" y="2280386"/>
            <a:ext cx="502061" cy="215444"/>
          </a:xfrm>
          <a:prstGeom prst="rect">
            <a:avLst/>
          </a:prstGeom>
          <a:noFill/>
        </p:spPr>
        <p:txBody>
          <a:bodyPr wrap="none" rtlCol="0">
            <a:spAutoFit/>
          </a:bodyPr>
          <a:lstStyle/>
          <a:p>
            <a:r>
              <a:rPr lang="fi-FI" sz="800" spc="100" dirty="0" smtClean="0">
                <a:effectLst>
                  <a:glow rad="101600">
                    <a:schemeClr val="bg1">
                      <a:alpha val="55000"/>
                    </a:schemeClr>
                  </a:glow>
                </a:effectLst>
              </a:rPr>
              <a:t>Pasila</a:t>
            </a:r>
            <a:endParaRPr lang="fi-FI" sz="800" spc="100" dirty="0">
              <a:effectLst>
                <a:glow rad="101600">
                  <a:schemeClr val="bg1">
                    <a:alpha val="55000"/>
                  </a:schemeClr>
                </a:glow>
              </a:effectLst>
            </a:endParaRPr>
          </a:p>
        </p:txBody>
      </p:sp>
      <p:sp>
        <p:nvSpPr>
          <p:cNvPr id="49" name="Tekstiruutu 133"/>
          <p:cNvSpPr txBox="1"/>
          <p:nvPr/>
        </p:nvSpPr>
        <p:spPr>
          <a:xfrm>
            <a:off x="1570329" y="2558877"/>
            <a:ext cx="566181" cy="338554"/>
          </a:xfrm>
          <a:prstGeom prst="rect">
            <a:avLst/>
          </a:prstGeom>
          <a:noFill/>
        </p:spPr>
        <p:txBody>
          <a:bodyPr wrap="none" rtlCol="0">
            <a:spAutoFit/>
          </a:bodyPr>
          <a:lstStyle/>
          <a:p>
            <a:r>
              <a:rPr lang="fi-FI" sz="800" spc="100" dirty="0" smtClean="0">
                <a:effectLst>
                  <a:glow rad="101600">
                    <a:schemeClr val="bg1">
                      <a:alpha val="55000"/>
                    </a:schemeClr>
                  </a:glow>
                </a:effectLst>
              </a:rPr>
              <a:t>Kirkko-</a:t>
            </a:r>
          </a:p>
          <a:p>
            <a:r>
              <a:rPr lang="fi-FI" sz="800" spc="100" dirty="0" smtClean="0">
                <a:effectLst>
                  <a:glow rad="101600">
                    <a:schemeClr val="bg1">
                      <a:alpha val="55000"/>
                    </a:schemeClr>
                  </a:glow>
                </a:effectLst>
              </a:rPr>
              <a:t>nummi</a:t>
            </a:r>
            <a:endParaRPr lang="fi-FI" sz="800" spc="100" dirty="0">
              <a:effectLst>
                <a:glow rad="101600">
                  <a:schemeClr val="bg1">
                    <a:alpha val="55000"/>
                  </a:schemeClr>
                </a:glow>
              </a:effectLst>
            </a:endParaRPr>
          </a:p>
        </p:txBody>
      </p:sp>
      <p:sp>
        <p:nvSpPr>
          <p:cNvPr id="50" name="Tekstiruutu 133"/>
          <p:cNvSpPr txBox="1"/>
          <p:nvPr/>
        </p:nvSpPr>
        <p:spPr>
          <a:xfrm>
            <a:off x="122671" y="2117108"/>
            <a:ext cx="489236" cy="215444"/>
          </a:xfrm>
          <a:prstGeom prst="rect">
            <a:avLst/>
          </a:prstGeom>
          <a:noFill/>
        </p:spPr>
        <p:txBody>
          <a:bodyPr wrap="none" rtlCol="0">
            <a:spAutoFit/>
          </a:bodyPr>
          <a:lstStyle/>
          <a:p>
            <a:r>
              <a:rPr lang="fi-FI" sz="800" spc="100" dirty="0">
                <a:effectLst>
                  <a:glow rad="101600">
                    <a:schemeClr val="bg1">
                      <a:alpha val="55000"/>
                    </a:schemeClr>
                  </a:glow>
                </a:effectLst>
              </a:rPr>
              <a:t>T</a:t>
            </a:r>
            <a:r>
              <a:rPr lang="fi-FI" sz="800" spc="100" dirty="0" smtClean="0">
                <a:effectLst>
                  <a:glow rad="101600">
                    <a:schemeClr val="bg1">
                      <a:alpha val="55000"/>
                    </a:schemeClr>
                  </a:glow>
                </a:effectLst>
              </a:rPr>
              <a:t>urku</a:t>
            </a:r>
            <a:endParaRPr lang="fi-FI" sz="800" spc="100" dirty="0">
              <a:effectLst>
                <a:glow rad="101600">
                  <a:schemeClr val="bg1">
                    <a:alpha val="55000"/>
                  </a:schemeClr>
                </a:glow>
              </a:effectLst>
            </a:endParaRPr>
          </a:p>
        </p:txBody>
      </p:sp>
      <p:sp>
        <p:nvSpPr>
          <p:cNvPr id="51" name="Tekstiruutu 133"/>
          <p:cNvSpPr txBox="1"/>
          <p:nvPr/>
        </p:nvSpPr>
        <p:spPr>
          <a:xfrm>
            <a:off x="686772" y="2242502"/>
            <a:ext cx="410690" cy="215444"/>
          </a:xfrm>
          <a:prstGeom prst="rect">
            <a:avLst/>
          </a:prstGeom>
          <a:noFill/>
        </p:spPr>
        <p:txBody>
          <a:bodyPr wrap="none" rtlCol="0">
            <a:spAutoFit/>
          </a:bodyPr>
          <a:lstStyle/>
          <a:p>
            <a:r>
              <a:rPr lang="fi-FI" sz="800" spc="100" dirty="0" smtClean="0">
                <a:effectLst>
                  <a:glow rad="101600">
                    <a:schemeClr val="bg1">
                      <a:alpha val="55000"/>
                    </a:schemeClr>
                  </a:glow>
                </a:effectLst>
              </a:rPr>
              <a:t>Salo</a:t>
            </a:r>
            <a:endParaRPr lang="fi-FI" sz="800" spc="100" dirty="0">
              <a:effectLst>
                <a:glow rad="101600">
                  <a:schemeClr val="bg1">
                    <a:alpha val="55000"/>
                  </a:schemeClr>
                </a:glow>
              </a:effectLst>
            </a:endParaRPr>
          </a:p>
        </p:txBody>
      </p:sp>
      <p:sp>
        <p:nvSpPr>
          <p:cNvPr id="52" name="Ellipsi 51"/>
          <p:cNvSpPr/>
          <p:nvPr/>
        </p:nvSpPr>
        <p:spPr>
          <a:xfrm>
            <a:off x="1342988" y="246487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4" name="Tekstiruutu 133"/>
          <p:cNvSpPr txBox="1"/>
          <p:nvPr/>
        </p:nvSpPr>
        <p:spPr>
          <a:xfrm>
            <a:off x="881006" y="2471688"/>
            <a:ext cx="522900" cy="215444"/>
          </a:xfrm>
          <a:prstGeom prst="rect">
            <a:avLst/>
          </a:prstGeom>
          <a:noFill/>
        </p:spPr>
        <p:txBody>
          <a:bodyPr wrap="none" rtlCol="0">
            <a:spAutoFit/>
          </a:bodyPr>
          <a:lstStyle/>
          <a:p>
            <a:r>
              <a:rPr lang="fi-FI" sz="800" spc="100" dirty="0" smtClean="0">
                <a:effectLst>
                  <a:glow rad="101600">
                    <a:schemeClr val="bg1">
                      <a:alpha val="55000"/>
                    </a:schemeClr>
                  </a:glow>
                </a:effectLst>
              </a:rPr>
              <a:t>Karjaa</a:t>
            </a:r>
            <a:endParaRPr lang="fi-FI" sz="800" spc="100" dirty="0">
              <a:effectLst>
                <a:glow rad="101600">
                  <a:schemeClr val="bg1">
                    <a:alpha val="55000"/>
                  </a:schemeClr>
                </a:glow>
              </a:effectLst>
            </a:endParaRPr>
          </a:p>
        </p:txBody>
      </p:sp>
      <p:sp>
        <p:nvSpPr>
          <p:cNvPr id="25" name="Ellipsi 24"/>
          <p:cNvSpPr/>
          <p:nvPr/>
        </p:nvSpPr>
        <p:spPr>
          <a:xfrm>
            <a:off x="2490316" y="2415125"/>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2" name="Tekstiruutu 133"/>
          <p:cNvSpPr txBox="1"/>
          <p:nvPr/>
        </p:nvSpPr>
        <p:spPr>
          <a:xfrm>
            <a:off x="2818398" y="4452418"/>
            <a:ext cx="471604" cy="215444"/>
          </a:xfrm>
          <a:prstGeom prst="rect">
            <a:avLst/>
          </a:prstGeom>
          <a:noFill/>
        </p:spPr>
        <p:txBody>
          <a:bodyPr wrap="none" rtlCol="0">
            <a:spAutoFit/>
          </a:bodyPr>
          <a:lstStyle/>
          <a:p>
            <a:r>
              <a:rPr lang="fi-FI" sz="800" spc="100" dirty="0" smtClean="0">
                <a:effectLst>
                  <a:glow rad="101600">
                    <a:schemeClr val="bg1">
                      <a:alpha val="55000"/>
                    </a:schemeClr>
                  </a:glow>
                </a:effectLst>
              </a:rPr>
              <a:t>Tartu</a:t>
            </a:r>
            <a:endParaRPr lang="fi-FI" sz="800" spc="100" dirty="0">
              <a:effectLst>
                <a:glow rad="101600">
                  <a:schemeClr val="bg1">
                    <a:alpha val="55000"/>
                  </a:schemeClr>
                </a:glow>
              </a:effectLst>
            </a:endParaRPr>
          </a:p>
        </p:txBody>
      </p:sp>
      <p:sp>
        <p:nvSpPr>
          <p:cNvPr id="85" name="Ellipsi 32"/>
          <p:cNvSpPr/>
          <p:nvPr/>
        </p:nvSpPr>
        <p:spPr>
          <a:xfrm>
            <a:off x="3231870" y="455025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8" name="Puolivapaa piirto 39"/>
          <p:cNvSpPr/>
          <p:nvPr/>
        </p:nvSpPr>
        <p:spPr>
          <a:xfrm>
            <a:off x="53672" y="6528426"/>
            <a:ext cx="216024" cy="136099"/>
          </a:xfrm>
          <a:custGeom>
            <a:avLst/>
            <a:gdLst>
              <a:gd name="connsiteX0" fmla="*/ 0 w 1188720"/>
              <a:gd name="connsiteY0" fmla="*/ 0 h 1282700"/>
              <a:gd name="connsiteX1" fmla="*/ 739140 w 1188720"/>
              <a:gd name="connsiteY1" fmla="*/ 218440 h 1282700"/>
              <a:gd name="connsiteX2" fmla="*/ 1188720 w 1188720"/>
              <a:gd name="connsiteY2" fmla="*/ 1282700 h 1282700"/>
            </a:gdLst>
            <a:ahLst/>
            <a:cxnLst>
              <a:cxn ang="0">
                <a:pos x="connsiteX0" y="connsiteY0"/>
              </a:cxn>
              <a:cxn ang="0">
                <a:pos x="connsiteX1" y="connsiteY1"/>
              </a:cxn>
              <a:cxn ang="0">
                <a:pos x="connsiteX2" y="connsiteY2"/>
              </a:cxn>
            </a:cxnLst>
            <a:rect l="l" t="t" r="r" b="b"/>
            <a:pathLst>
              <a:path w="1188720" h="1282700">
                <a:moveTo>
                  <a:pt x="0" y="0"/>
                </a:moveTo>
                <a:cubicBezTo>
                  <a:pt x="270510" y="2328"/>
                  <a:pt x="541020" y="4657"/>
                  <a:pt x="739140" y="218440"/>
                </a:cubicBezTo>
                <a:cubicBezTo>
                  <a:pt x="937260" y="432223"/>
                  <a:pt x="1062990" y="857461"/>
                  <a:pt x="1188720" y="1282700"/>
                </a:cubicBezTo>
              </a:path>
            </a:pathLst>
          </a:custGeom>
          <a:noFill/>
          <a:ln w="66675">
            <a:gradFill flip="none" rotWithShape="1">
              <a:gsLst>
                <a:gs pos="0">
                  <a:srgbClr val="FFF200"/>
                </a:gs>
                <a:gs pos="45000">
                  <a:srgbClr val="FF7A00"/>
                </a:gs>
              </a:gsLst>
              <a:lin ang="16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extBox 1"/>
          <p:cNvSpPr txBox="1"/>
          <p:nvPr/>
        </p:nvSpPr>
        <p:spPr>
          <a:xfrm>
            <a:off x="321547" y="6510913"/>
            <a:ext cx="1980661" cy="246221"/>
          </a:xfrm>
          <a:prstGeom prst="rect">
            <a:avLst/>
          </a:prstGeom>
          <a:solidFill>
            <a:schemeClr val="accent4"/>
          </a:solidFill>
        </p:spPr>
        <p:txBody>
          <a:bodyPr wrap="square" rtlCol="0">
            <a:spAutoFit/>
          </a:bodyPr>
          <a:lstStyle/>
          <a:p>
            <a:r>
              <a:rPr lang="et-EE" sz="1000" i="1" dirty="0" smtClean="0"/>
              <a:t>Eeldatav aeg </a:t>
            </a:r>
            <a:r>
              <a:rPr lang="fi-FI" sz="1000" i="1" dirty="0" smtClean="0"/>
              <a:t>(</a:t>
            </a:r>
            <a:r>
              <a:rPr lang="et-EE" sz="1000" i="1" dirty="0" smtClean="0"/>
              <a:t>rong</a:t>
            </a:r>
            <a:r>
              <a:rPr lang="fi-FI" sz="1000" i="1" dirty="0" smtClean="0"/>
              <a:t>)</a:t>
            </a:r>
            <a:endParaRPr lang="fi-FI" sz="1000" i="1" dirty="0"/>
          </a:p>
        </p:txBody>
      </p:sp>
      <p:sp>
        <p:nvSpPr>
          <p:cNvPr id="92" name="Ellipsi 26"/>
          <p:cNvSpPr/>
          <p:nvPr/>
        </p:nvSpPr>
        <p:spPr>
          <a:xfrm>
            <a:off x="1647694" y="612931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3" name="Tekstiruutu 133"/>
          <p:cNvSpPr txBox="1"/>
          <p:nvPr/>
        </p:nvSpPr>
        <p:spPr>
          <a:xfrm>
            <a:off x="1233798" y="6041300"/>
            <a:ext cx="434734" cy="230832"/>
          </a:xfrm>
          <a:prstGeom prst="rect">
            <a:avLst/>
          </a:prstGeom>
          <a:noFill/>
        </p:spPr>
        <p:txBody>
          <a:bodyPr wrap="none" rtlCol="0">
            <a:spAutoFit/>
          </a:bodyPr>
          <a:lstStyle/>
          <a:p>
            <a:r>
              <a:rPr lang="fi-FI" sz="900" spc="100" dirty="0" smtClean="0">
                <a:effectLst>
                  <a:glow rad="101600">
                    <a:schemeClr val="bg1">
                      <a:alpha val="55000"/>
                    </a:schemeClr>
                  </a:glow>
                </a:effectLst>
              </a:rPr>
              <a:t>Riga</a:t>
            </a:r>
            <a:endParaRPr lang="fi-FI" sz="900" spc="100" dirty="0">
              <a:effectLst>
                <a:glow rad="101600">
                  <a:schemeClr val="bg1">
                    <a:alpha val="55000"/>
                  </a:schemeClr>
                </a:glow>
              </a:effectLst>
            </a:endParaRPr>
          </a:p>
        </p:txBody>
      </p:sp>
      <p:sp>
        <p:nvSpPr>
          <p:cNvPr id="96" name="Tekstiruutu 133"/>
          <p:cNvSpPr txBox="1"/>
          <p:nvPr/>
        </p:nvSpPr>
        <p:spPr>
          <a:xfrm>
            <a:off x="1402274" y="4509700"/>
            <a:ext cx="495649" cy="215444"/>
          </a:xfrm>
          <a:prstGeom prst="rect">
            <a:avLst/>
          </a:prstGeom>
          <a:noFill/>
        </p:spPr>
        <p:txBody>
          <a:bodyPr wrap="none" rtlCol="0">
            <a:spAutoFit/>
          </a:bodyPr>
          <a:lstStyle/>
          <a:p>
            <a:r>
              <a:rPr lang="fi-FI" sz="800" spc="100" dirty="0" smtClean="0">
                <a:effectLst>
                  <a:glow rad="101600">
                    <a:schemeClr val="bg1">
                      <a:alpha val="55000"/>
                    </a:schemeClr>
                  </a:glow>
                </a:effectLst>
              </a:rPr>
              <a:t>Pärnu</a:t>
            </a:r>
            <a:endParaRPr lang="fi-FI" sz="800" spc="100" dirty="0">
              <a:effectLst>
                <a:glow rad="101600">
                  <a:schemeClr val="bg1">
                    <a:alpha val="55000"/>
                  </a:schemeClr>
                </a:glow>
              </a:effectLst>
            </a:endParaRPr>
          </a:p>
        </p:txBody>
      </p:sp>
      <p:sp>
        <p:nvSpPr>
          <p:cNvPr id="98" name="Tekstiruutu 133"/>
          <p:cNvSpPr txBox="1"/>
          <p:nvPr/>
        </p:nvSpPr>
        <p:spPr>
          <a:xfrm>
            <a:off x="2183948" y="2484298"/>
            <a:ext cx="657552" cy="230832"/>
          </a:xfrm>
          <a:prstGeom prst="rect">
            <a:avLst/>
          </a:prstGeom>
          <a:noFill/>
        </p:spPr>
        <p:txBody>
          <a:bodyPr wrap="none" rtlCol="0">
            <a:spAutoFit/>
          </a:bodyPr>
          <a:lstStyle/>
          <a:p>
            <a:r>
              <a:rPr lang="fi-FI" sz="900" spc="100" dirty="0" smtClean="0">
                <a:effectLst>
                  <a:glow rad="101600">
                    <a:schemeClr val="bg1">
                      <a:alpha val="55000"/>
                    </a:schemeClr>
                  </a:glow>
                </a:effectLst>
              </a:rPr>
              <a:t>Helsinki</a:t>
            </a:r>
            <a:endParaRPr lang="fi-FI" sz="900" spc="100" dirty="0">
              <a:effectLst>
                <a:glow rad="101600">
                  <a:schemeClr val="bg1">
                    <a:alpha val="55000"/>
                  </a:schemeClr>
                </a:glow>
              </a:effectLst>
            </a:endParaRPr>
          </a:p>
        </p:txBody>
      </p:sp>
      <p:sp>
        <p:nvSpPr>
          <p:cNvPr id="105" name="Puolivapaa piirto 19"/>
          <p:cNvSpPr/>
          <p:nvPr/>
        </p:nvSpPr>
        <p:spPr>
          <a:xfrm>
            <a:off x="6279476" y="784278"/>
            <a:ext cx="815340" cy="1642110"/>
          </a:xfrm>
          <a:custGeom>
            <a:avLst/>
            <a:gdLst>
              <a:gd name="connsiteX0" fmla="*/ 0 w 815340"/>
              <a:gd name="connsiteY0" fmla="*/ 0 h 1642110"/>
              <a:gd name="connsiteX1" fmla="*/ 533400 w 815340"/>
              <a:gd name="connsiteY1" fmla="*/ 666750 h 1642110"/>
              <a:gd name="connsiteX2" fmla="*/ 815340 w 815340"/>
              <a:gd name="connsiteY2" fmla="*/ 1642110 h 1642110"/>
            </a:gdLst>
            <a:ahLst/>
            <a:cxnLst>
              <a:cxn ang="0">
                <a:pos x="connsiteX0" y="connsiteY0"/>
              </a:cxn>
              <a:cxn ang="0">
                <a:pos x="connsiteX1" y="connsiteY1"/>
              </a:cxn>
              <a:cxn ang="0">
                <a:pos x="connsiteX2" y="connsiteY2"/>
              </a:cxn>
            </a:cxnLst>
            <a:rect l="l" t="t" r="r" b="b"/>
            <a:pathLst>
              <a:path w="815340" h="1642110">
                <a:moveTo>
                  <a:pt x="0" y="0"/>
                </a:moveTo>
                <a:cubicBezTo>
                  <a:pt x="198755" y="196532"/>
                  <a:pt x="397510" y="393065"/>
                  <a:pt x="533400" y="666750"/>
                </a:cubicBezTo>
                <a:cubicBezTo>
                  <a:pt x="669290" y="940435"/>
                  <a:pt x="742315" y="1291272"/>
                  <a:pt x="815340" y="1642110"/>
                </a:cubicBezTo>
              </a:path>
            </a:pathLst>
          </a:custGeom>
          <a:noFill/>
          <a:ln w="66675">
            <a:gradFill flip="none" rotWithShape="1">
              <a:gsLst>
                <a:gs pos="0">
                  <a:srgbClr val="FFFF00"/>
                </a:gs>
                <a:gs pos="13000">
                  <a:srgbClr val="FF7A00"/>
                </a:gs>
                <a:gs pos="53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6" name="Puolivapaa piirto 21"/>
          <p:cNvSpPr/>
          <p:nvPr/>
        </p:nvSpPr>
        <p:spPr>
          <a:xfrm>
            <a:off x="7098626" y="1367297"/>
            <a:ext cx="2023287" cy="1074332"/>
          </a:xfrm>
          <a:custGeom>
            <a:avLst/>
            <a:gdLst>
              <a:gd name="connsiteX0" fmla="*/ 0 w 1325880"/>
              <a:gd name="connsiteY0" fmla="*/ 952249 h 952249"/>
              <a:gd name="connsiteX1" fmla="*/ 388620 w 1325880"/>
              <a:gd name="connsiteY1" fmla="*/ 68329 h 952249"/>
              <a:gd name="connsiteX2" fmla="*/ 1325880 w 1325880"/>
              <a:gd name="connsiteY2" fmla="*/ 125479 h 952249"/>
              <a:gd name="connsiteX0" fmla="*/ 0 w 1162050"/>
              <a:gd name="connsiteY0" fmla="*/ 949532 h 949532"/>
              <a:gd name="connsiteX1" fmla="*/ 388620 w 1162050"/>
              <a:gd name="connsiteY1" fmla="*/ 65612 h 949532"/>
              <a:gd name="connsiteX2" fmla="*/ 1162050 w 1162050"/>
              <a:gd name="connsiteY2" fmla="*/ 130382 h 949532"/>
              <a:gd name="connsiteX0" fmla="*/ 0 w 2108347"/>
              <a:gd name="connsiteY0" fmla="*/ 1086984 h 1086984"/>
              <a:gd name="connsiteX1" fmla="*/ 388620 w 2108347"/>
              <a:gd name="connsiteY1" fmla="*/ 203064 h 1086984"/>
              <a:gd name="connsiteX2" fmla="*/ 2108347 w 2108347"/>
              <a:gd name="connsiteY2" fmla="*/ 33917 h 1086984"/>
              <a:gd name="connsiteX0" fmla="*/ 0 w 2108347"/>
              <a:gd name="connsiteY0" fmla="*/ 1053067 h 1053067"/>
              <a:gd name="connsiteX1" fmla="*/ 388620 w 2108347"/>
              <a:gd name="connsiteY1" fmla="*/ 169147 h 1053067"/>
              <a:gd name="connsiteX2" fmla="*/ 2108347 w 2108347"/>
              <a:gd name="connsiteY2" fmla="*/ 0 h 1053067"/>
              <a:gd name="connsiteX0" fmla="*/ 0 w 2023287"/>
              <a:gd name="connsiteY0" fmla="*/ 1074332 h 1074332"/>
              <a:gd name="connsiteX1" fmla="*/ 388620 w 2023287"/>
              <a:gd name="connsiteY1" fmla="*/ 190412 h 1074332"/>
              <a:gd name="connsiteX2" fmla="*/ 2023287 w 2023287"/>
              <a:gd name="connsiteY2" fmla="*/ 0 h 1074332"/>
            </a:gdLst>
            <a:ahLst/>
            <a:cxnLst>
              <a:cxn ang="0">
                <a:pos x="connsiteX0" y="connsiteY0"/>
              </a:cxn>
              <a:cxn ang="0">
                <a:pos x="connsiteX1" y="connsiteY1"/>
              </a:cxn>
              <a:cxn ang="0">
                <a:pos x="connsiteX2" y="connsiteY2"/>
              </a:cxn>
            </a:cxnLst>
            <a:rect l="l" t="t" r="r" b="b"/>
            <a:pathLst>
              <a:path w="2023287" h="1074332">
                <a:moveTo>
                  <a:pt x="0" y="1074332"/>
                </a:moveTo>
                <a:cubicBezTo>
                  <a:pt x="83820" y="701269"/>
                  <a:pt x="194945" y="326937"/>
                  <a:pt x="388620" y="190412"/>
                </a:cubicBezTo>
                <a:cubicBezTo>
                  <a:pt x="582295" y="53887"/>
                  <a:pt x="814542" y="391625"/>
                  <a:pt x="2023287" y="0"/>
                </a:cubicBezTo>
              </a:path>
            </a:pathLst>
          </a:custGeom>
          <a:noFill/>
          <a:ln w="66675">
            <a:gradFill flip="none" rotWithShape="1">
              <a:gsLst>
                <a:gs pos="0">
                  <a:srgbClr val="FFFF00"/>
                </a:gs>
                <a:gs pos="13000">
                  <a:srgbClr val="FF7A00"/>
                </a:gs>
                <a:gs pos="53000">
                  <a:srgbClr val="FF0300"/>
                </a:gs>
                <a:gs pos="100000">
                  <a:srgbClr val="4D0808"/>
                </a:gs>
              </a:gsLst>
              <a:lin ang="81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7" name="Puolivapaa piirto 23"/>
          <p:cNvSpPr/>
          <p:nvPr/>
        </p:nvSpPr>
        <p:spPr>
          <a:xfrm>
            <a:off x="5418416" y="2137142"/>
            <a:ext cx="1680210" cy="457983"/>
          </a:xfrm>
          <a:custGeom>
            <a:avLst/>
            <a:gdLst>
              <a:gd name="connsiteX0" fmla="*/ 0 w 1680210"/>
              <a:gd name="connsiteY0" fmla="*/ 0 h 458082"/>
              <a:gd name="connsiteX1" fmla="*/ 521970 w 1680210"/>
              <a:gd name="connsiteY1" fmla="*/ 76200 h 458082"/>
              <a:gd name="connsiteX2" fmla="*/ 963930 w 1680210"/>
              <a:gd name="connsiteY2" fmla="*/ 449580 h 458082"/>
              <a:gd name="connsiteX3" fmla="*/ 1680210 w 1680210"/>
              <a:gd name="connsiteY3" fmla="*/ 300990 h 458082"/>
              <a:gd name="connsiteX0" fmla="*/ 0 w 1680210"/>
              <a:gd name="connsiteY0" fmla="*/ 3873 h 463460"/>
              <a:gd name="connsiteX1" fmla="*/ 438150 w 1680210"/>
              <a:gd name="connsiteY1" fmla="*/ 53403 h 463460"/>
              <a:gd name="connsiteX2" fmla="*/ 963930 w 1680210"/>
              <a:gd name="connsiteY2" fmla="*/ 453453 h 463460"/>
              <a:gd name="connsiteX3" fmla="*/ 1680210 w 1680210"/>
              <a:gd name="connsiteY3" fmla="*/ 304863 h 463460"/>
              <a:gd name="connsiteX0" fmla="*/ 0 w 1680210"/>
              <a:gd name="connsiteY0" fmla="*/ 47832 h 507419"/>
              <a:gd name="connsiteX1" fmla="*/ 438150 w 1680210"/>
              <a:gd name="connsiteY1" fmla="*/ 97362 h 507419"/>
              <a:gd name="connsiteX2" fmla="*/ 963930 w 1680210"/>
              <a:gd name="connsiteY2" fmla="*/ 497412 h 507419"/>
              <a:gd name="connsiteX3" fmla="*/ 1680210 w 1680210"/>
              <a:gd name="connsiteY3" fmla="*/ 348822 h 507419"/>
              <a:gd name="connsiteX0" fmla="*/ 0 w 1680210"/>
              <a:gd name="connsiteY0" fmla="*/ 3495 h 457983"/>
              <a:gd name="connsiteX1" fmla="*/ 544830 w 1680210"/>
              <a:gd name="connsiteY1" fmla="*/ 148275 h 457983"/>
              <a:gd name="connsiteX2" fmla="*/ 963930 w 1680210"/>
              <a:gd name="connsiteY2" fmla="*/ 453075 h 457983"/>
              <a:gd name="connsiteX3" fmla="*/ 1680210 w 1680210"/>
              <a:gd name="connsiteY3" fmla="*/ 304485 h 457983"/>
            </a:gdLst>
            <a:ahLst/>
            <a:cxnLst>
              <a:cxn ang="0">
                <a:pos x="connsiteX0" y="connsiteY0"/>
              </a:cxn>
              <a:cxn ang="0">
                <a:pos x="connsiteX1" y="connsiteY1"/>
              </a:cxn>
              <a:cxn ang="0">
                <a:pos x="connsiteX2" y="connsiteY2"/>
              </a:cxn>
              <a:cxn ang="0">
                <a:pos x="connsiteX3" y="connsiteY3"/>
              </a:cxn>
            </a:cxnLst>
            <a:rect l="l" t="t" r="r" b="b"/>
            <a:pathLst>
              <a:path w="1680210" h="457983">
                <a:moveTo>
                  <a:pt x="0" y="3495"/>
                </a:moveTo>
                <a:cubicBezTo>
                  <a:pt x="180657" y="4130"/>
                  <a:pt x="353695" y="-37145"/>
                  <a:pt x="544830" y="148275"/>
                </a:cubicBezTo>
                <a:cubicBezTo>
                  <a:pt x="735965" y="333695"/>
                  <a:pt x="774700" y="427040"/>
                  <a:pt x="963930" y="453075"/>
                </a:cubicBezTo>
                <a:cubicBezTo>
                  <a:pt x="1153160" y="479110"/>
                  <a:pt x="1418590" y="397512"/>
                  <a:pt x="1680210" y="304485"/>
                </a:cubicBezTo>
              </a:path>
            </a:pathLst>
          </a:custGeom>
          <a:noFill/>
          <a:ln w="66675">
            <a:gradFill flip="none" rotWithShape="1">
              <a:gsLst>
                <a:gs pos="0">
                  <a:srgbClr val="FFFF00"/>
                </a:gs>
                <a:gs pos="13000">
                  <a:srgbClr val="FF7A00"/>
                </a:gs>
                <a:gs pos="53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8" name="Ellipsi 22"/>
          <p:cNvSpPr/>
          <p:nvPr/>
        </p:nvSpPr>
        <p:spPr>
          <a:xfrm>
            <a:off x="6878036" y="1707846"/>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9" name="Ellipsi 25"/>
          <p:cNvSpPr/>
          <p:nvPr/>
        </p:nvSpPr>
        <p:spPr>
          <a:xfrm>
            <a:off x="6756366" y="1388513"/>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0" name="Ellipsi 26"/>
          <p:cNvSpPr/>
          <p:nvPr/>
        </p:nvSpPr>
        <p:spPr>
          <a:xfrm>
            <a:off x="6279476" y="78887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1" name="Ellipsi 27"/>
          <p:cNvSpPr/>
          <p:nvPr/>
        </p:nvSpPr>
        <p:spPr>
          <a:xfrm>
            <a:off x="6713289" y="249096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2" name="Ellipsi 28"/>
          <p:cNvSpPr/>
          <p:nvPr/>
        </p:nvSpPr>
        <p:spPr>
          <a:xfrm>
            <a:off x="5882110" y="221571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3" name="Ellipsi 30"/>
          <p:cNvSpPr/>
          <p:nvPr/>
        </p:nvSpPr>
        <p:spPr>
          <a:xfrm>
            <a:off x="5364416" y="208314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4" name="Ellipsi 31"/>
          <p:cNvSpPr/>
          <p:nvPr/>
        </p:nvSpPr>
        <p:spPr>
          <a:xfrm>
            <a:off x="7538294" y="1458067"/>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6" name="Puolivapaa piirto 36"/>
          <p:cNvSpPr/>
          <p:nvPr/>
        </p:nvSpPr>
        <p:spPr>
          <a:xfrm>
            <a:off x="6995300" y="2426388"/>
            <a:ext cx="93876" cy="960120"/>
          </a:xfrm>
          <a:custGeom>
            <a:avLst/>
            <a:gdLst>
              <a:gd name="connsiteX0" fmla="*/ 140208 w 140208"/>
              <a:gd name="connsiteY0" fmla="*/ 0 h 944880"/>
              <a:gd name="connsiteX1" fmla="*/ 0 w 140208"/>
              <a:gd name="connsiteY1" fmla="*/ 944880 h 944880"/>
            </a:gdLst>
            <a:ahLst/>
            <a:cxnLst>
              <a:cxn ang="0">
                <a:pos x="connsiteX0" y="connsiteY0"/>
              </a:cxn>
              <a:cxn ang="0">
                <a:pos x="connsiteX1" y="connsiteY1"/>
              </a:cxn>
            </a:cxnLst>
            <a:rect l="l" t="t" r="r" b="b"/>
            <a:pathLst>
              <a:path w="140208" h="944880">
                <a:moveTo>
                  <a:pt x="140208" y="0"/>
                </a:moveTo>
                <a:lnTo>
                  <a:pt x="0" y="944880"/>
                </a:lnTo>
              </a:path>
            </a:pathLst>
          </a:custGeom>
          <a:noFill/>
          <a:ln w="76200">
            <a:gradFill flip="none" rotWithShape="1">
              <a:gsLst>
                <a:gs pos="0">
                  <a:srgbClr val="FF7A00"/>
                </a:gs>
                <a:gs pos="46000">
                  <a:srgbClr val="FF0300"/>
                </a:gs>
                <a:gs pos="100000">
                  <a:srgbClr val="4D0808"/>
                </a:gs>
              </a:gsLst>
              <a:path path="rect">
                <a:fillToRect l="50000" t="50000" r="50000" b="50000"/>
              </a:path>
              <a:tileRect/>
            </a:gra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7" name="Puolivapaa piirto 39"/>
          <p:cNvSpPr/>
          <p:nvPr/>
        </p:nvSpPr>
        <p:spPr>
          <a:xfrm>
            <a:off x="7013912" y="3401642"/>
            <a:ext cx="1188720" cy="1282700"/>
          </a:xfrm>
          <a:custGeom>
            <a:avLst/>
            <a:gdLst>
              <a:gd name="connsiteX0" fmla="*/ 0 w 1188720"/>
              <a:gd name="connsiteY0" fmla="*/ 0 h 1282700"/>
              <a:gd name="connsiteX1" fmla="*/ 739140 w 1188720"/>
              <a:gd name="connsiteY1" fmla="*/ 218440 h 1282700"/>
              <a:gd name="connsiteX2" fmla="*/ 1188720 w 1188720"/>
              <a:gd name="connsiteY2" fmla="*/ 1282700 h 1282700"/>
            </a:gdLst>
            <a:ahLst/>
            <a:cxnLst>
              <a:cxn ang="0">
                <a:pos x="connsiteX0" y="connsiteY0"/>
              </a:cxn>
              <a:cxn ang="0">
                <a:pos x="connsiteX1" y="connsiteY1"/>
              </a:cxn>
              <a:cxn ang="0">
                <a:pos x="connsiteX2" y="connsiteY2"/>
              </a:cxn>
            </a:cxnLst>
            <a:rect l="l" t="t" r="r" b="b"/>
            <a:pathLst>
              <a:path w="1188720" h="1282700">
                <a:moveTo>
                  <a:pt x="0" y="0"/>
                </a:moveTo>
                <a:cubicBezTo>
                  <a:pt x="270510" y="2328"/>
                  <a:pt x="541020" y="4657"/>
                  <a:pt x="739140" y="218440"/>
                </a:cubicBezTo>
                <a:cubicBezTo>
                  <a:pt x="937260" y="432223"/>
                  <a:pt x="1062990" y="857461"/>
                  <a:pt x="1188720" y="1282700"/>
                </a:cubicBezTo>
              </a:path>
            </a:pathLst>
          </a:custGeom>
          <a:noFill/>
          <a:ln w="66675">
            <a:gradFill flip="none" rotWithShape="1">
              <a:gsLst>
                <a:gs pos="0">
                  <a:srgbClr val="FFF200"/>
                </a:gs>
                <a:gs pos="21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8" name="Tekstiruutu 133"/>
          <p:cNvSpPr txBox="1"/>
          <p:nvPr/>
        </p:nvSpPr>
        <p:spPr>
          <a:xfrm>
            <a:off x="5659428" y="719364"/>
            <a:ext cx="647934" cy="215444"/>
          </a:xfrm>
          <a:prstGeom prst="rect">
            <a:avLst/>
          </a:prstGeom>
          <a:noFill/>
        </p:spPr>
        <p:txBody>
          <a:bodyPr wrap="none" rtlCol="0">
            <a:spAutoFit/>
          </a:bodyPr>
          <a:lstStyle/>
          <a:p>
            <a:r>
              <a:rPr lang="fi-FI" sz="800" spc="100" dirty="0" smtClean="0">
                <a:effectLst>
                  <a:glow rad="101600">
                    <a:schemeClr val="bg1">
                      <a:alpha val="55000"/>
                    </a:schemeClr>
                  </a:glow>
                </a:effectLst>
              </a:rPr>
              <a:t>Tampere</a:t>
            </a:r>
            <a:endParaRPr lang="fi-FI" sz="800" spc="100" dirty="0">
              <a:effectLst>
                <a:glow rad="101600">
                  <a:schemeClr val="bg1">
                    <a:alpha val="55000"/>
                  </a:schemeClr>
                </a:glow>
              </a:effectLst>
            </a:endParaRPr>
          </a:p>
        </p:txBody>
      </p:sp>
      <p:sp>
        <p:nvSpPr>
          <p:cNvPr id="119" name="Tekstiruutu 133"/>
          <p:cNvSpPr txBox="1"/>
          <p:nvPr/>
        </p:nvSpPr>
        <p:spPr>
          <a:xfrm>
            <a:off x="5882110" y="1314096"/>
            <a:ext cx="885179" cy="215444"/>
          </a:xfrm>
          <a:prstGeom prst="rect">
            <a:avLst/>
          </a:prstGeom>
          <a:noFill/>
        </p:spPr>
        <p:txBody>
          <a:bodyPr wrap="none" rtlCol="0">
            <a:spAutoFit/>
          </a:bodyPr>
          <a:lstStyle/>
          <a:p>
            <a:r>
              <a:rPr lang="fi-FI" sz="800" spc="100" dirty="0" smtClean="0">
                <a:effectLst>
                  <a:glow rad="101600">
                    <a:schemeClr val="bg1">
                      <a:alpha val="55000"/>
                    </a:schemeClr>
                  </a:glow>
                </a:effectLst>
              </a:rPr>
              <a:t>Hämeenlinna</a:t>
            </a:r>
            <a:endParaRPr lang="fi-FI" sz="800" spc="100" dirty="0">
              <a:effectLst>
                <a:glow rad="101600">
                  <a:schemeClr val="bg1">
                    <a:alpha val="55000"/>
                  </a:schemeClr>
                </a:glow>
              </a:effectLst>
            </a:endParaRPr>
          </a:p>
        </p:txBody>
      </p:sp>
      <p:sp>
        <p:nvSpPr>
          <p:cNvPr id="120" name="Tekstiruutu 133"/>
          <p:cNvSpPr txBox="1"/>
          <p:nvPr/>
        </p:nvSpPr>
        <p:spPr>
          <a:xfrm>
            <a:off x="6252310" y="1654784"/>
            <a:ext cx="684803" cy="215444"/>
          </a:xfrm>
          <a:prstGeom prst="rect">
            <a:avLst/>
          </a:prstGeom>
          <a:noFill/>
        </p:spPr>
        <p:txBody>
          <a:bodyPr wrap="none" rtlCol="0">
            <a:spAutoFit/>
          </a:bodyPr>
          <a:lstStyle/>
          <a:p>
            <a:r>
              <a:rPr lang="fi-FI" sz="800" spc="100" dirty="0" smtClean="0">
                <a:effectLst>
                  <a:glow rad="101600">
                    <a:schemeClr val="bg1">
                      <a:alpha val="55000"/>
                    </a:schemeClr>
                  </a:glow>
                </a:effectLst>
              </a:rPr>
              <a:t>Riihimäki</a:t>
            </a:r>
            <a:endParaRPr lang="fi-FI" sz="800" spc="100" dirty="0">
              <a:effectLst>
                <a:glow rad="101600">
                  <a:schemeClr val="bg1">
                    <a:alpha val="55000"/>
                  </a:schemeClr>
                </a:glow>
              </a:effectLst>
            </a:endParaRPr>
          </a:p>
        </p:txBody>
      </p:sp>
      <p:sp>
        <p:nvSpPr>
          <p:cNvPr id="121" name="Tekstiruutu 133"/>
          <p:cNvSpPr txBox="1"/>
          <p:nvPr/>
        </p:nvSpPr>
        <p:spPr>
          <a:xfrm>
            <a:off x="7355684" y="1249875"/>
            <a:ext cx="453970" cy="215444"/>
          </a:xfrm>
          <a:prstGeom prst="rect">
            <a:avLst/>
          </a:prstGeom>
          <a:noFill/>
        </p:spPr>
        <p:txBody>
          <a:bodyPr wrap="none" rtlCol="0">
            <a:spAutoFit/>
          </a:bodyPr>
          <a:lstStyle/>
          <a:p>
            <a:r>
              <a:rPr lang="fi-FI" sz="800" spc="100" dirty="0" smtClean="0">
                <a:effectLst>
                  <a:glow rad="101600">
                    <a:schemeClr val="bg1">
                      <a:alpha val="55000"/>
                    </a:schemeClr>
                  </a:glow>
                </a:effectLst>
              </a:rPr>
              <a:t>Lahti</a:t>
            </a:r>
            <a:endParaRPr lang="fi-FI" sz="800" spc="100" dirty="0">
              <a:effectLst>
                <a:glow rad="101600">
                  <a:schemeClr val="bg1">
                    <a:alpha val="55000"/>
                  </a:schemeClr>
                </a:glow>
              </a:effectLst>
            </a:endParaRPr>
          </a:p>
        </p:txBody>
      </p:sp>
      <p:sp>
        <p:nvSpPr>
          <p:cNvPr id="124" name="Tekstiruutu 133"/>
          <p:cNvSpPr txBox="1"/>
          <p:nvPr/>
        </p:nvSpPr>
        <p:spPr>
          <a:xfrm>
            <a:off x="6452817" y="2584965"/>
            <a:ext cx="566181" cy="338554"/>
          </a:xfrm>
          <a:prstGeom prst="rect">
            <a:avLst/>
          </a:prstGeom>
          <a:noFill/>
        </p:spPr>
        <p:txBody>
          <a:bodyPr wrap="none" rtlCol="0">
            <a:spAutoFit/>
          </a:bodyPr>
          <a:lstStyle/>
          <a:p>
            <a:r>
              <a:rPr lang="fi-FI" sz="800" spc="100" dirty="0" smtClean="0">
                <a:effectLst>
                  <a:glow rad="101600">
                    <a:schemeClr val="bg1">
                      <a:alpha val="55000"/>
                    </a:schemeClr>
                  </a:glow>
                </a:effectLst>
              </a:rPr>
              <a:t>Kirkko-</a:t>
            </a:r>
          </a:p>
          <a:p>
            <a:r>
              <a:rPr lang="fi-FI" sz="800" spc="100" dirty="0" smtClean="0">
                <a:effectLst>
                  <a:glow rad="101600">
                    <a:schemeClr val="bg1">
                      <a:alpha val="55000"/>
                    </a:schemeClr>
                  </a:glow>
                </a:effectLst>
              </a:rPr>
              <a:t>nummi</a:t>
            </a:r>
            <a:endParaRPr lang="fi-FI" sz="800" spc="100" dirty="0">
              <a:effectLst>
                <a:glow rad="101600">
                  <a:schemeClr val="bg1">
                    <a:alpha val="55000"/>
                  </a:schemeClr>
                </a:glow>
              </a:effectLst>
            </a:endParaRPr>
          </a:p>
        </p:txBody>
      </p:sp>
      <p:sp>
        <p:nvSpPr>
          <p:cNvPr id="125" name="Tekstiruutu 133"/>
          <p:cNvSpPr txBox="1"/>
          <p:nvPr/>
        </p:nvSpPr>
        <p:spPr>
          <a:xfrm>
            <a:off x="5005159" y="2143196"/>
            <a:ext cx="489236" cy="215444"/>
          </a:xfrm>
          <a:prstGeom prst="rect">
            <a:avLst/>
          </a:prstGeom>
          <a:noFill/>
        </p:spPr>
        <p:txBody>
          <a:bodyPr wrap="none" rtlCol="0">
            <a:spAutoFit/>
          </a:bodyPr>
          <a:lstStyle/>
          <a:p>
            <a:r>
              <a:rPr lang="fi-FI" sz="800" spc="100" dirty="0">
                <a:effectLst>
                  <a:glow rad="101600">
                    <a:schemeClr val="bg1">
                      <a:alpha val="55000"/>
                    </a:schemeClr>
                  </a:glow>
                </a:effectLst>
              </a:rPr>
              <a:t>T</a:t>
            </a:r>
            <a:r>
              <a:rPr lang="fi-FI" sz="800" spc="100" dirty="0" smtClean="0">
                <a:effectLst>
                  <a:glow rad="101600">
                    <a:schemeClr val="bg1">
                      <a:alpha val="55000"/>
                    </a:schemeClr>
                  </a:glow>
                </a:effectLst>
              </a:rPr>
              <a:t>urku</a:t>
            </a:r>
            <a:endParaRPr lang="fi-FI" sz="800" spc="100" dirty="0">
              <a:effectLst>
                <a:glow rad="101600">
                  <a:schemeClr val="bg1">
                    <a:alpha val="55000"/>
                  </a:schemeClr>
                </a:glow>
              </a:effectLst>
            </a:endParaRPr>
          </a:p>
        </p:txBody>
      </p:sp>
      <p:sp>
        <p:nvSpPr>
          <p:cNvPr id="126" name="Tekstiruutu 133"/>
          <p:cNvSpPr txBox="1"/>
          <p:nvPr/>
        </p:nvSpPr>
        <p:spPr>
          <a:xfrm>
            <a:off x="5569260" y="2268590"/>
            <a:ext cx="410690" cy="215444"/>
          </a:xfrm>
          <a:prstGeom prst="rect">
            <a:avLst/>
          </a:prstGeom>
          <a:noFill/>
        </p:spPr>
        <p:txBody>
          <a:bodyPr wrap="none" rtlCol="0">
            <a:spAutoFit/>
          </a:bodyPr>
          <a:lstStyle/>
          <a:p>
            <a:r>
              <a:rPr lang="fi-FI" sz="800" spc="100" dirty="0" smtClean="0">
                <a:effectLst>
                  <a:glow rad="101600">
                    <a:schemeClr val="bg1">
                      <a:alpha val="55000"/>
                    </a:schemeClr>
                  </a:glow>
                </a:effectLst>
              </a:rPr>
              <a:t>Salo</a:t>
            </a:r>
            <a:endParaRPr lang="fi-FI" sz="800" spc="100" dirty="0">
              <a:effectLst>
                <a:glow rad="101600">
                  <a:schemeClr val="bg1">
                    <a:alpha val="55000"/>
                  </a:schemeClr>
                </a:glow>
              </a:effectLst>
            </a:endParaRPr>
          </a:p>
        </p:txBody>
      </p:sp>
      <p:sp>
        <p:nvSpPr>
          <p:cNvPr id="127" name="Ellipsi 51"/>
          <p:cNvSpPr/>
          <p:nvPr/>
        </p:nvSpPr>
        <p:spPr>
          <a:xfrm>
            <a:off x="6225476" y="249096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8" name="Tekstiruutu 133"/>
          <p:cNvSpPr txBox="1"/>
          <p:nvPr/>
        </p:nvSpPr>
        <p:spPr>
          <a:xfrm>
            <a:off x="5763494" y="2497776"/>
            <a:ext cx="522900" cy="215444"/>
          </a:xfrm>
          <a:prstGeom prst="rect">
            <a:avLst/>
          </a:prstGeom>
          <a:noFill/>
        </p:spPr>
        <p:txBody>
          <a:bodyPr wrap="none" rtlCol="0">
            <a:spAutoFit/>
          </a:bodyPr>
          <a:lstStyle/>
          <a:p>
            <a:r>
              <a:rPr lang="fi-FI" sz="800" spc="100" dirty="0" smtClean="0">
                <a:effectLst>
                  <a:glow rad="101600">
                    <a:schemeClr val="bg1">
                      <a:alpha val="55000"/>
                    </a:schemeClr>
                  </a:glow>
                </a:effectLst>
              </a:rPr>
              <a:t>Karjaa</a:t>
            </a:r>
            <a:endParaRPr lang="fi-FI" sz="800" spc="100" dirty="0">
              <a:effectLst>
                <a:glow rad="101600">
                  <a:schemeClr val="bg1">
                    <a:alpha val="55000"/>
                  </a:schemeClr>
                </a:glow>
              </a:effectLst>
            </a:endParaRPr>
          </a:p>
        </p:txBody>
      </p:sp>
      <p:sp>
        <p:nvSpPr>
          <p:cNvPr id="140" name="Tekstiruutu 133"/>
          <p:cNvSpPr txBox="1"/>
          <p:nvPr/>
        </p:nvSpPr>
        <p:spPr>
          <a:xfrm>
            <a:off x="7700886" y="4478506"/>
            <a:ext cx="471604" cy="215444"/>
          </a:xfrm>
          <a:prstGeom prst="rect">
            <a:avLst/>
          </a:prstGeom>
          <a:noFill/>
        </p:spPr>
        <p:txBody>
          <a:bodyPr wrap="none" rtlCol="0">
            <a:spAutoFit/>
          </a:bodyPr>
          <a:lstStyle/>
          <a:p>
            <a:r>
              <a:rPr lang="fi-FI" sz="800" spc="100" dirty="0" smtClean="0">
                <a:effectLst>
                  <a:glow rad="101600">
                    <a:schemeClr val="bg1">
                      <a:alpha val="55000"/>
                    </a:schemeClr>
                  </a:glow>
                </a:effectLst>
              </a:rPr>
              <a:t>Tartu</a:t>
            </a:r>
            <a:endParaRPr lang="fi-FI" sz="800" spc="100" dirty="0">
              <a:effectLst>
                <a:glow rad="101600">
                  <a:schemeClr val="bg1">
                    <a:alpha val="55000"/>
                  </a:schemeClr>
                </a:glow>
              </a:effectLst>
            </a:endParaRPr>
          </a:p>
        </p:txBody>
      </p:sp>
      <p:sp>
        <p:nvSpPr>
          <p:cNvPr id="141" name="Ellipsi 32"/>
          <p:cNvSpPr/>
          <p:nvPr/>
        </p:nvSpPr>
        <p:spPr>
          <a:xfrm>
            <a:off x="8114358" y="457634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7" name="Freeform 146"/>
          <p:cNvSpPr/>
          <p:nvPr/>
        </p:nvSpPr>
        <p:spPr>
          <a:xfrm>
            <a:off x="6355620" y="3424381"/>
            <a:ext cx="641444" cy="3630305"/>
          </a:xfrm>
          <a:custGeom>
            <a:avLst/>
            <a:gdLst>
              <a:gd name="connsiteX0" fmla="*/ 450376 w 450376"/>
              <a:gd name="connsiteY0" fmla="*/ 0 h 3521122"/>
              <a:gd name="connsiteX1" fmla="*/ 300251 w 450376"/>
              <a:gd name="connsiteY1" fmla="*/ 1487606 h 3521122"/>
              <a:gd name="connsiteX2" fmla="*/ 177421 w 450376"/>
              <a:gd name="connsiteY2" fmla="*/ 2688608 h 3521122"/>
              <a:gd name="connsiteX3" fmla="*/ 0 w 450376"/>
              <a:gd name="connsiteY3" fmla="*/ 3521122 h 3521122"/>
              <a:gd name="connsiteX0" fmla="*/ 450376 w 450376"/>
              <a:gd name="connsiteY0" fmla="*/ 0 h 3316406"/>
              <a:gd name="connsiteX1" fmla="*/ 300251 w 450376"/>
              <a:gd name="connsiteY1" fmla="*/ 1487606 h 3316406"/>
              <a:gd name="connsiteX2" fmla="*/ 177421 w 450376"/>
              <a:gd name="connsiteY2" fmla="*/ 2688608 h 3316406"/>
              <a:gd name="connsiteX3" fmla="*/ 0 w 450376"/>
              <a:gd name="connsiteY3" fmla="*/ 3316406 h 3316406"/>
              <a:gd name="connsiteX0" fmla="*/ 450376 w 450376"/>
              <a:gd name="connsiteY0" fmla="*/ 0 h 3316406"/>
              <a:gd name="connsiteX1" fmla="*/ 300251 w 450376"/>
              <a:gd name="connsiteY1" fmla="*/ 1487606 h 3316406"/>
              <a:gd name="connsiteX2" fmla="*/ 177421 w 450376"/>
              <a:gd name="connsiteY2" fmla="*/ 2688608 h 3316406"/>
              <a:gd name="connsiteX3" fmla="*/ 81886 w 450376"/>
              <a:gd name="connsiteY3" fmla="*/ 2825086 h 3316406"/>
              <a:gd name="connsiteX4" fmla="*/ 0 w 450376"/>
              <a:gd name="connsiteY4" fmla="*/ 3316406 h 3316406"/>
              <a:gd name="connsiteX0" fmla="*/ 641444 w 641444"/>
              <a:gd name="connsiteY0" fmla="*/ 0 h 3630305"/>
              <a:gd name="connsiteX1" fmla="*/ 491319 w 641444"/>
              <a:gd name="connsiteY1" fmla="*/ 1487606 h 3630305"/>
              <a:gd name="connsiteX2" fmla="*/ 368489 w 641444"/>
              <a:gd name="connsiteY2" fmla="*/ 2688608 h 3630305"/>
              <a:gd name="connsiteX3" fmla="*/ 272954 w 641444"/>
              <a:gd name="connsiteY3" fmla="*/ 2825086 h 3630305"/>
              <a:gd name="connsiteX4" fmla="*/ 0 w 641444"/>
              <a:gd name="connsiteY4" fmla="*/ 3630305 h 3630305"/>
              <a:gd name="connsiteX0" fmla="*/ 641444 w 641444"/>
              <a:gd name="connsiteY0" fmla="*/ 0 h 3630305"/>
              <a:gd name="connsiteX1" fmla="*/ 491319 w 641444"/>
              <a:gd name="connsiteY1" fmla="*/ 1487606 h 3630305"/>
              <a:gd name="connsiteX2" fmla="*/ 272954 w 641444"/>
              <a:gd name="connsiteY2" fmla="*/ 2825086 h 3630305"/>
              <a:gd name="connsiteX3" fmla="*/ 0 w 641444"/>
              <a:gd name="connsiteY3" fmla="*/ 3630305 h 3630305"/>
            </a:gdLst>
            <a:ahLst/>
            <a:cxnLst>
              <a:cxn ang="0">
                <a:pos x="connsiteX0" y="connsiteY0"/>
              </a:cxn>
              <a:cxn ang="0">
                <a:pos x="connsiteX1" y="connsiteY1"/>
              </a:cxn>
              <a:cxn ang="0">
                <a:pos x="connsiteX2" y="connsiteY2"/>
              </a:cxn>
              <a:cxn ang="0">
                <a:pos x="connsiteX3" y="connsiteY3"/>
              </a:cxn>
            </a:cxnLst>
            <a:rect l="l" t="t" r="r" b="b"/>
            <a:pathLst>
              <a:path w="641444" h="3630305">
                <a:moveTo>
                  <a:pt x="641444" y="0"/>
                </a:moveTo>
                <a:cubicBezTo>
                  <a:pt x="589127" y="519752"/>
                  <a:pt x="552734" y="1016758"/>
                  <a:pt x="491319" y="1487606"/>
                </a:cubicBezTo>
                <a:cubicBezTo>
                  <a:pt x="429904" y="1958454"/>
                  <a:pt x="354840" y="2467970"/>
                  <a:pt x="272954" y="2825086"/>
                </a:cubicBezTo>
                <a:cubicBezTo>
                  <a:pt x="243384" y="2929719"/>
                  <a:pt x="25021" y="3532496"/>
                  <a:pt x="0" y="3630305"/>
                </a:cubicBezTo>
              </a:path>
            </a:pathLst>
          </a:custGeom>
          <a:noFill/>
          <a:ln w="66675">
            <a:gradFill flip="none" rotWithShape="1">
              <a:gsLst>
                <a:gs pos="0">
                  <a:srgbClr val="FFF200"/>
                </a:gs>
                <a:gs pos="56000">
                  <a:srgbClr val="FF7A00"/>
                </a:gs>
                <a:gs pos="80000">
                  <a:srgbClr val="FF0300"/>
                </a:gs>
                <a:gs pos="100000">
                  <a:srgbClr val="4D0808"/>
                </a:gs>
              </a:gsLst>
              <a:lin ang="16200000" scaled="1"/>
              <a:tileRect/>
            </a:gra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9" name="Ellipsi 26"/>
          <p:cNvSpPr/>
          <p:nvPr/>
        </p:nvSpPr>
        <p:spPr>
          <a:xfrm>
            <a:off x="6567457" y="6150319"/>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0" name="Tekstiruutu 133"/>
          <p:cNvSpPr txBox="1"/>
          <p:nvPr/>
        </p:nvSpPr>
        <p:spPr>
          <a:xfrm>
            <a:off x="6141686" y="6067896"/>
            <a:ext cx="434734" cy="230832"/>
          </a:xfrm>
          <a:prstGeom prst="rect">
            <a:avLst/>
          </a:prstGeom>
          <a:noFill/>
        </p:spPr>
        <p:txBody>
          <a:bodyPr wrap="none" rtlCol="0">
            <a:spAutoFit/>
          </a:bodyPr>
          <a:lstStyle/>
          <a:p>
            <a:r>
              <a:rPr lang="fi-FI" sz="900" spc="100" dirty="0" smtClean="0">
                <a:effectLst>
                  <a:glow rad="101600">
                    <a:schemeClr val="bg1">
                      <a:alpha val="55000"/>
                    </a:schemeClr>
                  </a:glow>
                </a:effectLst>
              </a:rPr>
              <a:t>Riga</a:t>
            </a:r>
            <a:endParaRPr lang="fi-FI" sz="900" spc="100" dirty="0">
              <a:effectLst>
                <a:glow rad="101600">
                  <a:schemeClr val="bg1">
                    <a:alpha val="55000"/>
                  </a:schemeClr>
                </a:glow>
              </a:effectLst>
            </a:endParaRPr>
          </a:p>
        </p:txBody>
      </p:sp>
      <p:sp>
        <p:nvSpPr>
          <p:cNvPr id="154" name="Tekstiruutu 133"/>
          <p:cNvSpPr txBox="1"/>
          <p:nvPr/>
        </p:nvSpPr>
        <p:spPr>
          <a:xfrm>
            <a:off x="6367887" y="4517457"/>
            <a:ext cx="495649" cy="215444"/>
          </a:xfrm>
          <a:prstGeom prst="rect">
            <a:avLst/>
          </a:prstGeom>
          <a:noFill/>
        </p:spPr>
        <p:txBody>
          <a:bodyPr wrap="none" rtlCol="0">
            <a:spAutoFit/>
          </a:bodyPr>
          <a:lstStyle/>
          <a:p>
            <a:r>
              <a:rPr lang="fi-FI" sz="800" spc="100" dirty="0" smtClean="0">
                <a:effectLst>
                  <a:glow rad="101600">
                    <a:schemeClr val="bg1">
                      <a:alpha val="55000"/>
                    </a:schemeClr>
                  </a:glow>
                </a:effectLst>
              </a:rPr>
              <a:t>Pärnu</a:t>
            </a:r>
            <a:endParaRPr lang="fi-FI" sz="800" spc="100" dirty="0">
              <a:effectLst>
                <a:glow rad="101600">
                  <a:schemeClr val="bg1">
                    <a:alpha val="55000"/>
                  </a:schemeClr>
                </a:glow>
              </a:effectLst>
            </a:endParaRPr>
          </a:p>
        </p:txBody>
      </p:sp>
      <p:sp>
        <p:nvSpPr>
          <p:cNvPr id="156" name="Tekstiruutu 133"/>
          <p:cNvSpPr txBox="1"/>
          <p:nvPr/>
        </p:nvSpPr>
        <p:spPr>
          <a:xfrm>
            <a:off x="7066436" y="2461315"/>
            <a:ext cx="657552" cy="230832"/>
          </a:xfrm>
          <a:prstGeom prst="rect">
            <a:avLst/>
          </a:prstGeom>
          <a:noFill/>
        </p:spPr>
        <p:txBody>
          <a:bodyPr wrap="none" rtlCol="0">
            <a:spAutoFit/>
          </a:bodyPr>
          <a:lstStyle/>
          <a:p>
            <a:r>
              <a:rPr lang="fi-FI" sz="900" spc="100" dirty="0" smtClean="0">
                <a:effectLst>
                  <a:glow rad="101600">
                    <a:schemeClr val="bg1">
                      <a:alpha val="55000"/>
                    </a:schemeClr>
                  </a:glow>
                </a:effectLst>
              </a:rPr>
              <a:t>Helsinki</a:t>
            </a:r>
            <a:endParaRPr lang="fi-FI" sz="900" spc="100" dirty="0">
              <a:effectLst>
                <a:glow rad="101600">
                  <a:schemeClr val="bg1">
                    <a:alpha val="55000"/>
                  </a:schemeClr>
                </a:glow>
              </a:effectLst>
            </a:endParaRPr>
          </a:p>
        </p:txBody>
      </p:sp>
      <p:sp>
        <p:nvSpPr>
          <p:cNvPr id="4" name="Freeform 3"/>
          <p:cNvSpPr/>
          <p:nvPr/>
        </p:nvSpPr>
        <p:spPr>
          <a:xfrm>
            <a:off x="7167550" y="1954924"/>
            <a:ext cx="1100219" cy="441435"/>
          </a:xfrm>
          <a:custGeom>
            <a:avLst/>
            <a:gdLst>
              <a:gd name="connsiteX0" fmla="*/ 3149 w 1705825"/>
              <a:gd name="connsiteY0" fmla="*/ 460179 h 460179"/>
              <a:gd name="connsiteX1" fmla="*/ 97742 w 1705825"/>
              <a:gd name="connsiteY1" fmla="*/ 381351 h 460179"/>
              <a:gd name="connsiteX2" fmla="*/ 649535 w 1705825"/>
              <a:gd name="connsiteY2" fmla="*/ 144868 h 460179"/>
              <a:gd name="connsiteX3" fmla="*/ 1075204 w 1705825"/>
              <a:gd name="connsiteY3" fmla="*/ 18744 h 460179"/>
              <a:gd name="connsiteX4" fmla="*/ 1705825 w 1705825"/>
              <a:gd name="connsiteY4" fmla="*/ 2979 h 460179"/>
              <a:gd name="connsiteX0" fmla="*/ 3149 w 1075204"/>
              <a:gd name="connsiteY0" fmla="*/ 441435 h 441435"/>
              <a:gd name="connsiteX1" fmla="*/ 97742 w 1075204"/>
              <a:gd name="connsiteY1" fmla="*/ 362607 h 441435"/>
              <a:gd name="connsiteX2" fmla="*/ 649535 w 1075204"/>
              <a:gd name="connsiteY2" fmla="*/ 126124 h 441435"/>
              <a:gd name="connsiteX3" fmla="*/ 1075204 w 1075204"/>
              <a:gd name="connsiteY3" fmla="*/ 0 h 441435"/>
              <a:gd name="connsiteX0" fmla="*/ 775 w 1072830"/>
              <a:gd name="connsiteY0" fmla="*/ 441435 h 441435"/>
              <a:gd name="connsiteX1" fmla="*/ 136311 w 1072830"/>
              <a:gd name="connsiteY1" fmla="*/ 239777 h 441435"/>
              <a:gd name="connsiteX2" fmla="*/ 647161 w 1072830"/>
              <a:gd name="connsiteY2" fmla="*/ 126124 h 441435"/>
              <a:gd name="connsiteX3" fmla="*/ 1072830 w 1072830"/>
              <a:gd name="connsiteY3" fmla="*/ 0 h 441435"/>
              <a:gd name="connsiteX0" fmla="*/ 775 w 1072830"/>
              <a:gd name="connsiteY0" fmla="*/ 441435 h 441435"/>
              <a:gd name="connsiteX1" fmla="*/ 136311 w 1072830"/>
              <a:gd name="connsiteY1" fmla="*/ 239777 h 441435"/>
              <a:gd name="connsiteX2" fmla="*/ 647161 w 1072830"/>
              <a:gd name="connsiteY2" fmla="*/ 71533 h 441435"/>
              <a:gd name="connsiteX3" fmla="*/ 1072830 w 1072830"/>
              <a:gd name="connsiteY3" fmla="*/ 0 h 441435"/>
              <a:gd name="connsiteX0" fmla="*/ 7493 w 1079548"/>
              <a:gd name="connsiteY0" fmla="*/ 441435 h 441435"/>
              <a:gd name="connsiteX1" fmla="*/ 143029 w 1079548"/>
              <a:gd name="connsiteY1" fmla="*/ 239777 h 441435"/>
              <a:gd name="connsiteX2" fmla="*/ 1079548 w 1079548"/>
              <a:gd name="connsiteY2" fmla="*/ 0 h 441435"/>
              <a:gd name="connsiteX0" fmla="*/ 788 w 1072843"/>
              <a:gd name="connsiteY0" fmla="*/ 441435 h 441435"/>
              <a:gd name="connsiteX1" fmla="*/ 204563 w 1072843"/>
              <a:gd name="connsiteY1" fmla="*/ 212482 h 441435"/>
              <a:gd name="connsiteX2" fmla="*/ 1072843 w 1072843"/>
              <a:gd name="connsiteY2" fmla="*/ 0 h 441435"/>
              <a:gd name="connsiteX0" fmla="*/ 869 w 1100219"/>
              <a:gd name="connsiteY0" fmla="*/ 441435 h 441435"/>
              <a:gd name="connsiteX1" fmla="*/ 204644 w 1100219"/>
              <a:gd name="connsiteY1" fmla="*/ 212482 h 441435"/>
              <a:gd name="connsiteX2" fmla="*/ 1100219 w 1100219"/>
              <a:gd name="connsiteY2" fmla="*/ 0 h 441435"/>
              <a:gd name="connsiteX0" fmla="*/ 869 w 1100219"/>
              <a:gd name="connsiteY0" fmla="*/ 441435 h 441435"/>
              <a:gd name="connsiteX1" fmla="*/ 204644 w 1100219"/>
              <a:gd name="connsiteY1" fmla="*/ 157891 h 441435"/>
              <a:gd name="connsiteX2" fmla="*/ 1100219 w 1100219"/>
              <a:gd name="connsiteY2" fmla="*/ 0 h 441435"/>
            </a:gdLst>
            <a:ahLst/>
            <a:cxnLst>
              <a:cxn ang="0">
                <a:pos x="connsiteX0" y="connsiteY0"/>
              </a:cxn>
              <a:cxn ang="0">
                <a:pos x="connsiteX1" y="connsiteY1"/>
              </a:cxn>
              <a:cxn ang="0">
                <a:pos x="connsiteX2" y="connsiteY2"/>
              </a:cxn>
            </a:cxnLst>
            <a:rect l="l" t="t" r="r" b="b"/>
            <a:pathLst>
              <a:path w="1100219" h="441435">
                <a:moveTo>
                  <a:pt x="869" y="441435"/>
                </a:moveTo>
                <a:cubicBezTo>
                  <a:pt x="-5700" y="428297"/>
                  <a:pt x="21419" y="231463"/>
                  <a:pt x="204644" y="157891"/>
                </a:cubicBezTo>
                <a:cubicBezTo>
                  <a:pt x="387869" y="84319"/>
                  <a:pt x="905111" y="49954"/>
                  <a:pt x="1100219" y="0"/>
                </a:cubicBezTo>
              </a:path>
            </a:pathLst>
          </a:custGeom>
          <a:noFill/>
          <a:ln w="66675">
            <a:gradFill flip="none" rotWithShape="1">
              <a:gsLst>
                <a:gs pos="18000">
                  <a:srgbClr val="FF7A00"/>
                </a:gs>
                <a:gs pos="49000">
                  <a:srgbClr val="FF0300"/>
                </a:gs>
                <a:gs pos="100000">
                  <a:srgbClr val="4D0808"/>
                </a:gs>
              </a:gsLst>
              <a:lin ang="8100000" scaled="1"/>
              <a:tileRect/>
            </a:gra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3" name="Tekstiruutu 133"/>
          <p:cNvSpPr txBox="1"/>
          <p:nvPr/>
        </p:nvSpPr>
        <p:spPr>
          <a:xfrm>
            <a:off x="7159657" y="2306474"/>
            <a:ext cx="502061" cy="215444"/>
          </a:xfrm>
          <a:prstGeom prst="rect">
            <a:avLst/>
          </a:prstGeom>
          <a:noFill/>
        </p:spPr>
        <p:txBody>
          <a:bodyPr wrap="none" rtlCol="0">
            <a:spAutoFit/>
          </a:bodyPr>
          <a:lstStyle/>
          <a:p>
            <a:r>
              <a:rPr lang="fi-FI" sz="800" spc="100" dirty="0" smtClean="0">
                <a:effectLst>
                  <a:glow rad="101600">
                    <a:schemeClr val="bg1">
                      <a:alpha val="55000"/>
                    </a:schemeClr>
                  </a:glow>
                </a:effectLst>
              </a:rPr>
              <a:t>Pasila</a:t>
            </a:r>
            <a:endParaRPr lang="fi-FI" sz="800" spc="100" dirty="0">
              <a:effectLst>
                <a:glow rad="101600">
                  <a:schemeClr val="bg1">
                    <a:alpha val="55000"/>
                  </a:schemeClr>
                </a:glow>
              </a:effectLst>
            </a:endParaRPr>
          </a:p>
        </p:txBody>
      </p:sp>
      <p:sp>
        <p:nvSpPr>
          <p:cNvPr id="138" name="Ellipsi 24"/>
          <p:cNvSpPr/>
          <p:nvPr/>
        </p:nvSpPr>
        <p:spPr>
          <a:xfrm>
            <a:off x="7004696" y="2319048"/>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 name="Freeform 4"/>
          <p:cNvSpPr/>
          <p:nvPr/>
        </p:nvSpPr>
        <p:spPr>
          <a:xfrm>
            <a:off x="8205258" y="498764"/>
            <a:ext cx="356259" cy="1056904"/>
          </a:xfrm>
          <a:custGeom>
            <a:avLst/>
            <a:gdLst>
              <a:gd name="connsiteX0" fmla="*/ 0 w 356259"/>
              <a:gd name="connsiteY0" fmla="*/ 1056904 h 1056904"/>
              <a:gd name="connsiteX1" fmla="*/ 201880 w 356259"/>
              <a:gd name="connsiteY1" fmla="*/ 486888 h 1056904"/>
              <a:gd name="connsiteX2" fmla="*/ 356259 w 356259"/>
              <a:gd name="connsiteY2" fmla="*/ 0 h 1056904"/>
            </a:gdLst>
            <a:ahLst/>
            <a:cxnLst>
              <a:cxn ang="0">
                <a:pos x="connsiteX0" y="connsiteY0"/>
              </a:cxn>
              <a:cxn ang="0">
                <a:pos x="connsiteX1" y="connsiteY1"/>
              </a:cxn>
              <a:cxn ang="0">
                <a:pos x="connsiteX2" y="connsiteY2"/>
              </a:cxn>
            </a:cxnLst>
            <a:rect l="l" t="t" r="r" b="b"/>
            <a:pathLst>
              <a:path w="356259" h="1056904">
                <a:moveTo>
                  <a:pt x="0" y="1056904"/>
                </a:moveTo>
                <a:cubicBezTo>
                  <a:pt x="71252" y="859971"/>
                  <a:pt x="142504" y="663039"/>
                  <a:pt x="201880" y="486888"/>
                </a:cubicBezTo>
                <a:cubicBezTo>
                  <a:pt x="261257" y="310737"/>
                  <a:pt x="308758" y="155368"/>
                  <a:pt x="356259" y="0"/>
                </a:cubicBezTo>
              </a:path>
            </a:pathLst>
          </a:custGeom>
          <a:noFill/>
          <a:ln w="66675">
            <a:gradFill>
              <a:gsLst>
                <a:gs pos="0">
                  <a:srgbClr val="FFF200"/>
                </a:gs>
                <a:gs pos="81000">
                  <a:srgbClr val="FF7A00"/>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1" name="Tekstiruutu 133"/>
          <p:cNvSpPr txBox="1"/>
          <p:nvPr/>
        </p:nvSpPr>
        <p:spPr>
          <a:xfrm>
            <a:off x="8592737" y="1023871"/>
            <a:ext cx="678391" cy="338554"/>
          </a:xfrm>
          <a:prstGeom prst="rect">
            <a:avLst/>
          </a:prstGeom>
          <a:noFill/>
        </p:spPr>
        <p:txBody>
          <a:bodyPr wrap="none" rtlCol="0">
            <a:spAutoFit/>
          </a:bodyPr>
          <a:lstStyle/>
          <a:p>
            <a:r>
              <a:rPr lang="fi-FI" sz="800" spc="100" dirty="0" smtClean="0">
                <a:effectLst>
                  <a:glow rad="101600">
                    <a:schemeClr val="bg1">
                      <a:alpha val="55000"/>
                    </a:schemeClr>
                  </a:glow>
                </a:effectLst>
              </a:rPr>
              <a:t>Lappeen-</a:t>
            </a:r>
          </a:p>
          <a:p>
            <a:r>
              <a:rPr lang="fi-FI" sz="800" spc="100" dirty="0" smtClean="0">
                <a:effectLst>
                  <a:glow rad="101600">
                    <a:schemeClr val="bg1">
                      <a:alpha val="55000"/>
                    </a:schemeClr>
                  </a:glow>
                </a:effectLst>
              </a:rPr>
              <a:t>ranta</a:t>
            </a:r>
            <a:endParaRPr lang="fi-FI" sz="800" spc="100" dirty="0">
              <a:effectLst>
                <a:glow rad="101600">
                  <a:schemeClr val="bg1">
                    <a:alpha val="55000"/>
                  </a:schemeClr>
                </a:glow>
              </a:effectLst>
            </a:endParaRPr>
          </a:p>
        </p:txBody>
      </p:sp>
      <p:sp>
        <p:nvSpPr>
          <p:cNvPr id="163" name="Ellipsi 32"/>
          <p:cNvSpPr/>
          <p:nvPr/>
        </p:nvSpPr>
        <p:spPr>
          <a:xfrm>
            <a:off x="8484737" y="47667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4" name="Tekstiruutu 133"/>
          <p:cNvSpPr txBox="1"/>
          <p:nvPr/>
        </p:nvSpPr>
        <p:spPr>
          <a:xfrm>
            <a:off x="8270824" y="304595"/>
            <a:ext cx="579005" cy="215444"/>
          </a:xfrm>
          <a:prstGeom prst="rect">
            <a:avLst/>
          </a:prstGeom>
          <a:noFill/>
        </p:spPr>
        <p:txBody>
          <a:bodyPr wrap="none" rtlCol="0">
            <a:spAutoFit/>
          </a:bodyPr>
          <a:lstStyle/>
          <a:p>
            <a:r>
              <a:rPr lang="fi-FI" sz="800" spc="100" dirty="0" smtClean="0">
                <a:effectLst>
                  <a:glow rad="101600">
                    <a:schemeClr val="bg1">
                      <a:alpha val="55000"/>
                    </a:schemeClr>
                  </a:glow>
                </a:effectLst>
              </a:rPr>
              <a:t>Mikkeli</a:t>
            </a:r>
            <a:endParaRPr lang="fi-FI" sz="800" spc="100" dirty="0">
              <a:effectLst>
                <a:glow rad="101600">
                  <a:schemeClr val="bg1">
                    <a:alpha val="55000"/>
                  </a:schemeClr>
                </a:glow>
              </a:effectLst>
            </a:endParaRPr>
          </a:p>
        </p:txBody>
      </p:sp>
      <p:sp>
        <p:nvSpPr>
          <p:cNvPr id="167" name="Freeform 166"/>
          <p:cNvSpPr/>
          <p:nvPr/>
        </p:nvSpPr>
        <p:spPr>
          <a:xfrm>
            <a:off x="7050424" y="3370614"/>
            <a:ext cx="1567638" cy="158855"/>
          </a:xfrm>
          <a:custGeom>
            <a:avLst/>
            <a:gdLst>
              <a:gd name="connsiteX0" fmla="*/ 0 w 1472540"/>
              <a:gd name="connsiteY0" fmla="*/ 0 h 166254"/>
              <a:gd name="connsiteX1" fmla="*/ 961901 w 1472540"/>
              <a:gd name="connsiteY1" fmla="*/ 71252 h 166254"/>
              <a:gd name="connsiteX2" fmla="*/ 1472540 w 1472540"/>
              <a:gd name="connsiteY2" fmla="*/ 166254 h 166254"/>
              <a:gd name="connsiteX0" fmla="*/ 0 w 1472540"/>
              <a:gd name="connsiteY0" fmla="*/ 0 h 166254"/>
              <a:gd name="connsiteX1" fmla="*/ 713185 w 1472540"/>
              <a:gd name="connsiteY1" fmla="*/ 151720 h 166254"/>
              <a:gd name="connsiteX2" fmla="*/ 1472540 w 1472540"/>
              <a:gd name="connsiteY2" fmla="*/ 166254 h 166254"/>
              <a:gd name="connsiteX0" fmla="*/ 0 w 1567638"/>
              <a:gd name="connsiteY0" fmla="*/ 0 h 155598"/>
              <a:gd name="connsiteX1" fmla="*/ 713185 w 1567638"/>
              <a:gd name="connsiteY1" fmla="*/ 151720 h 155598"/>
              <a:gd name="connsiteX2" fmla="*/ 1567638 w 1567638"/>
              <a:gd name="connsiteY2" fmla="*/ 129678 h 155598"/>
              <a:gd name="connsiteX0" fmla="*/ 0 w 1567638"/>
              <a:gd name="connsiteY0" fmla="*/ 0 h 158855"/>
              <a:gd name="connsiteX1" fmla="*/ 713185 w 1567638"/>
              <a:gd name="connsiteY1" fmla="*/ 151720 h 158855"/>
              <a:gd name="connsiteX2" fmla="*/ 1567638 w 1567638"/>
              <a:gd name="connsiteY2" fmla="*/ 129678 h 158855"/>
            </a:gdLst>
            <a:ahLst/>
            <a:cxnLst>
              <a:cxn ang="0">
                <a:pos x="connsiteX0" y="connsiteY0"/>
              </a:cxn>
              <a:cxn ang="0">
                <a:pos x="connsiteX1" y="connsiteY1"/>
              </a:cxn>
              <a:cxn ang="0">
                <a:pos x="connsiteX2" y="connsiteY2"/>
              </a:cxn>
            </a:cxnLst>
            <a:rect l="l" t="t" r="r" b="b"/>
            <a:pathLst>
              <a:path w="1567638" h="158855">
                <a:moveTo>
                  <a:pt x="0" y="0"/>
                </a:moveTo>
                <a:cubicBezTo>
                  <a:pt x="358239" y="21771"/>
                  <a:pt x="451912" y="130107"/>
                  <a:pt x="713185" y="151720"/>
                </a:cubicBezTo>
                <a:cubicBezTo>
                  <a:pt x="974458" y="173333"/>
                  <a:pt x="1317986" y="139922"/>
                  <a:pt x="1567638" y="129678"/>
                </a:cubicBezTo>
              </a:path>
            </a:pathLst>
          </a:custGeom>
          <a:noFill/>
          <a:ln w="66675">
            <a:gradFill flip="none" rotWithShape="1">
              <a:gsLst>
                <a:gs pos="0">
                  <a:srgbClr val="FFF200"/>
                </a:gs>
                <a:gs pos="45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Freeform 9"/>
          <p:cNvSpPr/>
          <p:nvPr/>
        </p:nvSpPr>
        <p:spPr>
          <a:xfrm rot="16425369">
            <a:off x="6931246" y="4147629"/>
            <a:ext cx="439598" cy="488334"/>
          </a:xfrm>
          <a:custGeom>
            <a:avLst/>
            <a:gdLst>
              <a:gd name="connsiteX0" fmla="*/ 0 w 403761"/>
              <a:gd name="connsiteY0" fmla="*/ 0 h 653143"/>
              <a:gd name="connsiteX1" fmla="*/ 320634 w 403761"/>
              <a:gd name="connsiteY1" fmla="*/ 178130 h 653143"/>
              <a:gd name="connsiteX2" fmla="*/ 403761 w 403761"/>
              <a:gd name="connsiteY2" fmla="*/ 653143 h 653143"/>
            </a:gdLst>
            <a:ahLst/>
            <a:cxnLst>
              <a:cxn ang="0">
                <a:pos x="connsiteX0" y="connsiteY0"/>
              </a:cxn>
              <a:cxn ang="0">
                <a:pos x="connsiteX1" y="connsiteY1"/>
              </a:cxn>
              <a:cxn ang="0">
                <a:pos x="connsiteX2" y="connsiteY2"/>
              </a:cxn>
            </a:cxnLst>
            <a:rect l="l" t="t" r="r" b="b"/>
            <a:pathLst>
              <a:path w="403761" h="653143">
                <a:moveTo>
                  <a:pt x="0" y="0"/>
                </a:moveTo>
                <a:cubicBezTo>
                  <a:pt x="126670" y="34636"/>
                  <a:pt x="253341" y="69273"/>
                  <a:pt x="320634" y="178130"/>
                </a:cubicBezTo>
                <a:cubicBezTo>
                  <a:pt x="387927" y="286987"/>
                  <a:pt x="395844" y="470065"/>
                  <a:pt x="403761" y="653143"/>
                </a:cubicBezTo>
              </a:path>
            </a:pathLst>
          </a:custGeom>
          <a:noFill/>
          <a:ln w="66675">
            <a:gradFill flip="none" rotWithShape="1">
              <a:gsLst>
                <a:gs pos="0">
                  <a:srgbClr val="FFF200"/>
                </a:gs>
                <a:gs pos="73000">
                  <a:srgbClr val="FF7A00"/>
                </a:gs>
                <a:gs pos="92000">
                  <a:srgbClr val="FF0300"/>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8" name="Freeform 167"/>
          <p:cNvSpPr/>
          <p:nvPr/>
        </p:nvSpPr>
        <p:spPr>
          <a:xfrm>
            <a:off x="2409503" y="3397725"/>
            <a:ext cx="184910" cy="1163782"/>
          </a:xfrm>
          <a:custGeom>
            <a:avLst/>
            <a:gdLst>
              <a:gd name="connsiteX0" fmla="*/ 130629 w 184910"/>
              <a:gd name="connsiteY0" fmla="*/ 0 h 1163782"/>
              <a:gd name="connsiteX1" fmla="*/ 178130 w 184910"/>
              <a:gd name="connsiteY1" fmla="*/ 593766 h 1163782"/>
              <a:gd name="connsiteX2" fmla="*/ 0 w 184910"/>
              <a:gd name="connsiteY2" fmla="*/ 1163782 h 1163782"/>
            </a:gdLst>
            <a:ahLst/>
            <a:cxnLst>
              <a:cxn ang="0">
                <a:pos x="connsiteX0" y="connsiteY0"/>
              </a:cxn>
              <a:cxn ang="0">
                <a:pos x="connsiteX1" y="connsiteY1"/>
              </a:cxn>
              <a:cxn ang="0">
                <a:pos x="connsiteX2" y="connsiteY2"/>
              </a:cxn>
            </a:cxnLst>
            <a:rect l="l" t="t" r="r" b="b"/>
            <a:pathLst>
              <a:path w="184910" h="1163782">
                <a:moveTo>
                  <a:pt x="130629" y="0"/>
                </a:moveTo>
                <a:cubicBezTo>
                  <a:pt x="165265" y="199901"/>
                  <a:pt x="199901" y="399802"/>
                  <a:pt x="178130" y="593766"/>
                </a:cubicBezTo>
                <a:cubicBezTo>
                  <a:pt x="156359" y="787730"/>
                  <a:pt x="78179" y="975756"/>
                  <a:pt x="0" y="1163782"/>
                </a:cubicBezTo>
              </a:path>
            </a:pathLst>
          </a:custGeom>
          <a:noFill/>
          <a:ln w="66675">
            <a:gradFill flip="none" rotWithShape="1">
              <a:gsLst>
                <a:gs pos="0">
                  <a:srgbClr val="FFF200"/>
                </a:gs>
                <a:gs pos="45000">
                  <a:srgbClr val="FF7A00"/>
                </a:gs>
                <a:gs pos="70000">
                  <a:srgbClr val="FF0300"/>
                </a:gs>
                <a:gs pos="100000">
                  <a:srgbClr val="4D0808"/>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9" name="Freeform 168"/>
          <p:cNvSpPr/>
          <p:nvPr/>
        </p:nvSpPr>
        <p:spPr>
          <a:xfrm>
            <a:off x="2519232" y="3368936"/>
            <a:ext cx="131539" cy="862953"/>
          </a:xfrm>
          <a:custGeom>
            <a:avLst/>
            <a:gdLst>
              <a:gd name="connsiteX0" fmla="*/ 0 w 403761"/>
              <a:gd name="connsiteY0" fmla="*/ 0 h 653143"/>
              <a:gd name="connsiteX1" fmla="*/ 320634 w 403761"/>
              <a:gd name="connsiteY1" fmla="*/ 178130 h 653143"/>
              <a:gd name="connsiteX2" fmla="*/ 403761 w 403761"/>
              <a:gd name="connsiteY2" fmla="*/ 653143 h 653143"/>
            </a:gdLst>
            <a:ahLst/>
            <a:cxnLst>
              <a:cxn ang="0">
                <a:pos x="connsiteX0" y="connsiteY0"/>
              </a:cxn>
              <a:cxn ang="0">
                <a:pos x="connsiteX1" y="connsiteY1"/>
              </a:cxn>
              <a:cxn ang="0">
                <a:pos x="connsiteX2" y="connsiteY2"/>
              </a:cxn>
            </a:cxnLst>
            <a:rect l="l" t="t" r="r" b="b"/>
            <a:pathLst>
              <a:path w="403761" h="653143">
                <a:moveTo>
                  <a:pt x="0" y="0"/>
                </a:moveTo>
                <a:cubicBezTo>
                  <a:pt x="126670" y="34636"/>
                  <a:pt x="253341" y="69273"/>
                  <a:pt x="320634" y="178130"/>
                </a:cubicBezTo>
                <a:cubicBezTo>
                  <a:pt x="387927" y="286987"/>
                  <a:pt x="395844" y="470065"/>
                  <a:pt x="403761" y="653143"/>
                </a:cubicBezTo>
              </a:path>
            </a:pathLst>
          </a:custGeom>
          <a:noFill/>
          <a:ln w="66675">
            <a:gradFill flip="none" rotWithShape="1">
              <a:gsLst>
                <a:gs pos="0">
                  <a:srgbClr val="FFF200"/>
                </a:gs>
                <a:gs pos="73000">
                  <a:srgbClr val="FF7A00"/>
                </a:gs>
                <a:gs pos="92000">
                  <a:srgbClr val="FF0300"/>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Freeform 11"/>
          <p:cNvSpPr/>
          <p:nvPr/>
        </p:nvSpPr>
        <p:spPr>
          <a:xfrm>
            <a:off x="2062790" y="3367384"/>
            <a:ext cx="438912" cy="161316"/>
          </a:xfrm>
          <a:custGeom>
            <a:avLst/>
            <a:gdLst>
              <a:gd name="connsiteX0" fmla="*/ 438912 w 438912"/>
              <a:gd name="connsiteY0" fmla="*/ 0 h 161316"/>
              <a:gd name="connsiteX1" fmla="*/ 175565 w 438912"/>
              <a:gd name="connsiteY1" fmla="*/ 153619 h 161316"/>
              <a:gd name="connsiteX2" fmla="*/ 0 w 438912"/>
              <a:gd name="connsiteY2" fmla="*/ 124358 h 161316"/>
            </a:gdLst>
            <a:ahLst/>
            <a:cxnLst>
              <a:cxn ang="0">
                <a:pos x="connsiteX0" y="connsiteY0"/>
              </a:cxn>
              <a:cxn ang="0">
                <a:pos x="connsiteX1" y="connsiteY1"/>
              </a:cxn>
              <a:cxn ang="0">
                <a:pos x="connsiteX2" y="connsiteY2"/>
              </a:cxn>
            </a:cxnLst>
            <a:rect l="l" t="t" r="r" b="b"/>
            <a:pathLst>
              <a:path w="438912" h="161316">
                <a:moveTo>
                  <a:pt x="438912" y="0"/>
                </a:moveTo>
                <a:cubicBezTo>
                  <a:pt x="343814" y="66446"/>
                  <a:pt x="248717" y="132893"/>
                  <a:pt x="175565" y="153619"/>
                </a:cubicBezTo>
                <a:cubicBezTo>
                  <a:pt x="102413" y="174345"/>
                  <a:pt x="51206" y="149351"/>
                  <a:pt x="0" y="124358"/>
                </a:cubicBezTo>
              </a:path>
            </a:pathLst>
          </a:custGeom>
          <a:noFill/>
          <a:ln w="66675">
            <a:gradFill flip="none" rotWithShape="1">
              <a:gsLst>
                <a:gs pos="0">
                  <a:srgbClr val="FFF200"/>
                </a:gs>
                <a:gs pos="15000">
                  <a:srgbClr val="FF7A00"/>
                </a:gs>
                <a:gs pos="47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1" name="Tekstiruutu 133"/>
          <p:cNvSpPr txBox="1"/>
          <p:nvPr/>
        </p:nvSpPr>
        <p:spPr>
          <a:xfrm>
            <a:off x="18937" y="3318460"/>
            <a:ext cx="588623" cy="230832"/>
          </a:xfrm>
          <a:prstGeom prst="rect">
            <a:avLst/>
          </a:prstGeom>
          <a:noFill/>
        </p:spPr>
        <p:txBody>
          <a:bodyPr wrap="none" rtlCol="0">
            <a:spAutoFit/>
          </a:bodyPr>
          <a:lstStyle/>
          <a:p>
            <a:r>
              <a:rPr lang="fi-FI" sz="900" spc="100" dirty="0" smtClean="0">
                <a:effectLst>
                  <a:glow rad="101600">
                    <a:schemeClr val="bg1">
                      <a:alpha val="55000"/>
                    </a:schemeClr>
                  </a:glow>
                </a:effectLst>
              </a:rPr>
              <a:t>Tallinn</a:t>
            </a:r>
            <a:endParaRPr lang="fi-FI" sz="900" spc="100" dirty="0">
              <a:effectLst>
                <a:glow rad="101600">
                  <a:schemeClr val="bg1">
                    <a:alpha val="55000"/>
                  </a:schemeClr>
                </a:glow>
              </a:effectLst>
            </a:endParaRPr>
          </a:p>
        </p:txBody>
      </p:sp>
      <p:sp>
        <p:nvSpPr>
          <p:cNvPr id="53" name="Ellipsi 52"/>
          <p:cNvSpPr/>
          <p:nvPr/>
        </p:nvSpPr>
        <p:spPr>
          <a:xfrm>
            <a:off x="2481762" y="3250322"/>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0" name="Freeform 169"/>
          <p:cNvSpPr/>
          <p:nvPr/>
        </p:nvSpPr>
        <p:spPr>
          <a:xfrm>
            <a:off x="6673346" y="3531548"/>
            <a:ext cx="51520" cy="175565"/>
          </a:xfrm>
          <a:custGeom>
            <a:avLst/>
            <a:gdLst>
              <a:gd name="connsiteX0" fmla="*/ 51520 w 51520"/>
              <a:gd name="connsiteY0" fmla="*/ 0 h 175565"/>
              <a:gd name="connsiteX1" fmla="*/ 7629 w 51520"/>
              <a:gd name="connsiteY1" fmla="*/ 102413 h 175565"/>
              <a:gd name="connsiteX2" fmla="*/ 314 w 51520"/>
              <a:gd name="connsiteY2" fmla="*/ 175565 h 175565"/>
            </a:gdLst>
            <a:ahLst/>
            <a:cxnLst>
              <a:cxn ang="0">
                <a:pos x="connsiteX0" y="connsiteY0"/>
              </a:cxn>
              <a:cxn ang="0">
                <a:pos x="connsiteX1" y="connsiteY1"/>
              </a:cxn>
              <a:cxn ang="0">
                <a:pos x="connsiteX2" y="connsiteY2"/>
              </a:cxn>
            </a:cxnLst>
            <a:rect l="l" t="t" r="r" b="b"/>
            <a:pathLst>
              <a:path w="51520" h="175565">
                <a:moveTo>
                  <a:pt x="51520" y="0"/>
                </a:moveTo>
                <a:cubicBezTo>
                  <a:pt x="33841" y="36576"/>
                  <a:pt x="16163" y="73152"/>
                  <a:pt x="7629" y="102413"/>
                </a:cubicBezTo>
                <a:cubicBezTo>
                  <a:pt x="-905" y="131674"/>
                  <a:pt x="-296" y="153619"/>
                  <a:pt x="314" y="175565"/>
                </a:cubicBezTo>
              </a:path>
            </a:pathLst>
          </a:custGeom>
          <a:noFill/>
          <a:ln w="66675">
            <a:gradFill flip="none" rotWithShape="1">
              <a:gsLst>
                <a:gs pos="0">
                  <a:srgbClr val="FFF200"/>
                </a:gs>
                <a:gs pos="23000">
                  <a:srgbClr val="FF7A00"/>
                </a:gs>
                <a:gs pos="70000">
                  <a:srgbClr val="FF0300"/>
                </a:gs>
              </a:gsLst>
              <a:lin ang="16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1" name="Freeform 170"/>
          <p:cNvSpPr/>
          <p:nvPr/>
        </p:nvSpPr>
        <p:spPr>
          <a:xfrm>
            <a:off x="6549301" y="3370614"/>
            <a:ext cx="438912" cy="161316"/>
          </a:xfrm>
          <a:custGeom>
            <a:avLst/>
            <a:gdLst>
              <a:gd name="connsiteX0" fmla="*/ 438912 w 438912"/>
              <a:gd name="connsiteY0" fmla="*/ 0 h 161316"/>
              <a:gd name="connsiteX1" fmla="*/ 175565 w 438912"/>
              <a:gd name="connsiteY1" fmla="*/ 153619 h 161316"/>
              <a:gd name="connsiteX2" fmla="*/ 0 w 438912"/>
              <a:gd name="connsiteY2" fmla="*/ 124358 h 161316"/>
            </a:gdLst>
            <a:ahLst/>
            <a:cxnLst>
              <a:cxn ang="0">
                <a:pos x="connsiteX0" y="connsiteY0"/>
              </a:cxn>
              <a:cxn ang="0">
                <a:pos x="connsiteX1" y="connsiteY1"/>
              </a:cxn>
              <a:cxn ang="0">
                <a:pos x="connsiteX2" y="connsiteY2"/>
              </a:cxn>
            </a:cxnLst>
            <a:rect l="l" t="t" r="r" b="b"/>
            <a:pathLst>
              <a:path w="438912" h="161316">
                <a:moveTo>
                  <a:pt x="438912" y="0"/>
                </a:moveTo>
                <a:cubicBezTo>
                  <a:pt x="343814" y="66446"/>
                  <a:pt x="248717" y="132893"/>
                  <a:pt x="175565" y="153619"/>
                </a:cubicBezTo>
                <a:cubicBezTo>
                  <a:pt x="102413" y="174345"/>
                  <a:pt x="51206" y="149351"/>
                  <a:pt x="0" y="124358"/>
                </a:cubicBezTo>
              </a:path>
            </a:pathLst>
          </a:custGeom>
          <a:noFill/>
          <a:ln w="66675">
            <a:gradFill flip="none" rotWithShape="1">
              <a:gsLst>
                <a:gs pos="0">
                  <a:srgbClr val="FFF200"/>
                </a:gs>
                <a:gs pos="15000">
                  <a:srgbClr val="FF7A00"/>
                </a:gs>
                <a:gs pos="47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9" name="Tekstiruutu 133"/>
          <p:cNvSpPr txBox="1"/>
          <p:nvPr/>
        </p:nvSpPr>
        <p:spPr>
          <a:xfrm>
            <a:off x="6356605" y="3204352"/>
            <a:ext cx="588623" cy="230832"/>
          </a:xfrm>
          <a:prstGeom prst="rect">
            <a:avLst/>
          </a:prstGeom>
          <a:noFill/>
        </p:spPr>
        <p:txBody>
          <a:bodyPr wrap="none" rtlCol="0">
            <a:spAutoFit/>
          </a:bodyPr>
          <a:lstStyle/>
          <a:p>
            <a:r>
              <a:rPr lang="fi-FI" sz="900" spc="100" dirty="0" smtClean="0">
                <a:effectLst>
                  <a:glow rad="101600">
                    <a:schemeClr val="bg1">
                      <a:alpha val="55000"/>
                    </a:schemeClr>
                  </a:glow>
                </a:effectLst>
              </a:rPr>
              <a:t>Tallinn</a:t>
            </a:r>
            <a:endParaRPr lang="fi-FI" sz="900" spc="100" dirty="0">
              <a:effectLst>
                <a:glow rad="101600">
                  <a:schemeClr val="bg1">
                    <a:alpha val="55000"/>
                  </a:schemeClr>
                </a:glow>
              </a:effectLst>
            </a:endParaRPr>
          </a:p>
        </p:txBody>
      </p:sp>
      <p:sp>
        <p:nvSpPr>
          <p:cNvPr id="148" name="Ellipsi 52"/>
          <p:cNvSpPr/>
          <p:nvPr/>
        </p:nvSpPr>
        <p:spPr>
          <a:xfrm>
            <a:off x="6896696" y="3286788"/>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2" name="Freeform 171"/>
          <p:cNvSpPr/>
          <p:nvPr/>
        </p:nvSpPr>
        <p:spPr>
          <a:xfrm>
            <a:off x="2215592" y="3376675"/>
            <a:ext cx="1608278" cy="144646"/>
          </a:xfrm>
          <a:custGeom>
            <a:avLst/>
            <a:gdLst>
              <a:gd name="connsiteX0" fmla="*/ 0 w 1472540"/>
              <a:gd name="connsiteY0" fmla="*/ 0 h 166254"/>
              <a:gd name="connsiteX1" fmla="*/ 961901 w 1472540"/>
              <a:gd name="connsiteY1" fmla="*/ 71252 h 166254"/>
              <a:gd name="connsiteX2" fmla="*/ 1472540 w 1472540"/>
              <a:gd name="connsiteY2" fmla="*/ 166254 h 166254"/>
              <a:gd name="connsiteX0" fmla="*/ 0 w 1472540"/>
              <a:gd name="connsiteY0" fmla="*/ 0 h 166254"/>
              <a:gd name="connsiteX1" fmla="*/ 713185 w 1472540"/>
              <a:gd name="connsiteY1" fmla="*/ 151720 h 166254"/>
              <a:gd name="connsiteX2" fmla="*/ 1472540 w 1472540"/>
              <a:gd name="connsiteY2" fmla="*/ 166254 h 166254"/>
              <a:gd name="connsiteX0" fmla="*/ 0 w 1567638"/>
              <a:gd name="connsiteY0" fmla="*/ 0 h 155598"/>
              <a:gd name="connsiteX1" fmla="*/ 713185 w 1567638"/>
              <a:gd name="connsiteY1" fmla="*/ 151720 h 155598"/>
              <a:gd name="connsiteX2" fmla="*/ 1567638 w 1567638"/>
              <a:gd name="connsiteY2" fmla="*/ 129678 h 155598"/>
              <a:gd name="connsiteX0" fmla="*/ 0 w 1567638"/>
              <a:gd name="connsiteY0" fmla="*/ 0 h 158855"/>
              <a:gd name="connsiteX1" fmla="*/ 713185 w 1567638"/>
              <a:gd name="connsiteY1" fmla="*/ 151720 h 158855"/>
              <a:gd name="connsiteX2" fmla="*/ 1567638 w 1567638"/>
              <a:gd name="connsiteY2" fmla="*/ 129678 h 158855"/>
              <a:gd name="connsiteX0" fmla="*/ 0 w 1608278"/>
              <a:gd name="connsiteY0" fmla="*/ 0 h 143615"/>
              <a:gd name="connsiteX1" fmla="*/ 753825 w 1608278"/>
              <a:gd name="connsiteY1" fmla="*/ 136480 h 143615"/>
              <a:gd name="connsiteX2" fmla="*/ 1608278 w 1608278"/>
              <a:gd name="connsiteY2" fmla="*/ 114438 h 143615"/>
              <a:gd name="connsiteX0" fmla="*/ 0 w 1608278"/>
              <a:gd name="connsiteY0" fmla="*/ 1031 h 144646"/>
              <a:gd name="connsiteX1" fmla="*/ 753825 w 1608278"/>
              <a:gd name="connsiteY1" fmla="*/ 137511 h 144646"/>
              <a:gd name="connsiteX2" fmla="*/ 1608278 w 1608278"/>
              <a:gd name="connsiteY2" fmla="*/ 115469 h 144646"/>
            </a:gdLst>
            <a:ahLst/>
            <a:cxnLst>
              <a:cxn ang="0">
                <a:pos x="connsiteX0" y="connsiteY0"/>
              </a:cxn>
              <a:cxn ang="0">
                <a:pos x="connsiteX1" y="connsiteY1"/>
              </a:cxn>
              <a:cxn ang="0">
                <a:pos x="connsiteX2" y="connsiteY2"/>
              </a:cxn>
            </a:cxnLst>
            <a:rect l="l" t="t" r="r" b="b"/>
            <a:pathLst>
              <a:path w="1608278" h="144646">
                <a:moveTo>
                  <a:pt x="0" y="1031"/>
                </a:moveTo>
                <a:cubicBezTo>
                  <a:pt x="403959" y="-12758"/>
                  <a:pt x="492552" y="115898"/>
                  <a:pt x="753825" y="137511"/>
                </a:cubicBezTo>
                <a:cubicBezTo>
                  <a:pt x="1015098" y="159124"/>
                  <a:pt x="1358626" y="125713"/>
                  <a:pt x="1608278" y="115469"/>
                </a:cubicBezTo>
              </a:path>
            </a:pathLst>
          </a:custGeom>
          <a:noFill/>
          <a:ln w="66675">
            <a:gradFill flip="none" rotWithShape="1">
              <a:gsLst>
                <a:gs pos="0">
                  <a:srgbClr val="FFF200"/>
                </a:gs>
                <a:gs pos="45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3" name="Tekstiruutu 133"/>
          <p:cNvSpPr txBox="1"/>
          <p:nvPr/>
        </p:nvSpPr>
        <p:spPr>
          <a:xfrm>
            <a:off x="7283812" y="3493693"/>
            <a:ext cx="439544" cy="215444"/>
          </a:xfrm>
          <a:prstGeom prst="rect">
            <a:avLst/>
          </a:prstGeom>
          <a:noFill/>
        </p:spPr>
        <p:txBody>
          <a:bodyPr wrap="none" rtlCol="0">
            <a:spAutoFit/>
          </a:bodyPr>
          <a:lstStyle/>
          <a:p>
            <a:r>
              <a:rPr lang="fi-FI" sz="800" spc="100" dirty="0" smtClean="0">
                <a:effectLst>
                  <a:glow rad="101600">
                    <a:schemeClr val="bg1">
                      <a:alpha val="55000"/>
                    </a:schemeClr>
                  </a:glow>
                </a:effectLst>
              </a:rPr>
              <a:t>Tapa</a:t>
            </a:r>
            <a:endParaRPr lang="fi-FI" sz="800" spc="100" dirty="0">
              <a:effectLst>
                <a:glow rad="101600">
                  <a:schemeClr val="bg1">
                    <a:alpha val="55000"/>
                  </a:schemeClr>
                </a:glow>
              </a:effectLst>
            </a:endParaRPr>
          </a:p>
        </p:txBody>
      </p:sp>
      <p:sp>
        <p:nvSpPr>
          <p:cNvPr id="174" name="Ellipsi 32"/>
          <p:cNvSpPr/>
          <p:nvPr/>
        </p:nvSpPr>
        <p:spPr>
          <a:xfrm>
            <a:off x="7656633" y="3486378"/>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5" name="Tekstiruutu 133"/>
          <p:cNvSpPr txBox="1"/>
          <p:nvPr/>
        </p:nvSpPr>
        <p:spPr>
          <a:xfrm>
            <a:off x="2468219" y="3590504"/>
            <a:ext cx="439544" cy="215444"/>
          </a:xfrm>
          <a:prstGeom prst="rect">
            <a:avLst/>
          </a:prstGeom>
          <a:noFill/>
        </p:spPr>
        <p:txBody>
          <a:bodyPr wrap="none" rtlCol="0">
            <a:spAutoFit/>
          </a:bodyPr>
          <a:lstStyle/>
          <a:p>
            <a:r>
              <a:rPr lang="fi-FI" sz="800" spc="100" dirty="0" smtClean="0">
                <a:effectLst>
                  <a:glow rad="101600">
                    <a:schemeClr val="bg1">
                      <a:alpha val="55000"/>
                    </a:schemeClr>
                  </a:glow>
                </a:effectLst>
              </a:rPr>
              <a:t>Tapa</a:t>
            </a:r>
            <a:endParaRPr lang="fi-FI" sz="800" spc="100" dirty="0">
              <a:effectLst>
                <a:glow rad="101600">
                  <a:schemeClr val="bg1">
                    <a:alpha val="55000"/>
                  </a:schemeClr>
                </a:glow>
              </a:effectLst>
            </a:endParaRPr>
          </a:p>
        </p:txBody>
      </p:sp>
      <p:sp>
        <p:nvSpPr>
          <p:cNvPr id="176" name="Ellipsi 32"/>
          <p:cNvSpPr/>
          <p:nvPr/>
        </p:nvSpPr>
        <p:spPr>
          <a:xfrm>
            <a:off x="2931410" y="3512540"/>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6" name="Ellipsi 32"/>
          <p:cNvSpPr/>
          <p:nvPr/>
        </p:nvSpPr>
        <p:spPr>
          <a:xfrm>
            <a:off x="2334827" y="456774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Freeform 15"/>
          <p:cNvSpPr/>
          <p:nvPr/>
        </p:nvSpPr>
        <p:spPr>
          <a:xfrm>
            <a:off x="8169632" y="1603169"/>
            <a:ext cx="52071" cy="380010"/>
          </a:xfrm>
          <a:custGeom>
            <a:avLst/>
            <a:gdLst>
              <a:gd name="connsiteX0" fmla="*/ 0 w 52071"/>
              <a:gd name="connsiteY0" fmla="*/ 0 h 380010"/>
              <a:gd name="connsiteX1" fmla="*/ 47501 w 52071"/>
              <a:gd name="connsiteY1" fmla="*/ 225631 h 380010"/>
              <a:gd name="connsiteX2" fmla="*/ 47501 w 52071"/>
              <a:gd name="connsiteY2" fmla="*/ 380010 h 380010"/>
            </a:gdLst>
            <a:ahLst/>
            <a:cxnLst>
              <a:cxn ang="0">
                <a:pos x="connsiteX0" y="connsiteY0"/>
              </a:cxn>
              <a:cxn ang="0">
                <a:pos x="connsiteX1" y="connsiteY1"/>
              </a:cxn>
              <a:cxn ang="0">
                <a:pos x="connsiteX2" y="connsiteY2"/>
              </a:cxn>
            </a:cxnLst>
            <a:rect l="l" t="t" r="r" b="b"/>
            <a:pathLst>
              <a:path w="52071" h="380010">
                <a:moveTo>
                  <a:pt x="0" y="0"/>
                </a:moveTo>
                <a:cubicBezTo>
                  <a:pt x="19792" y="81148"/>
                  <a:pt x="39584" y="162296"/>
                  <a:pt x="47501" y="225631"/>
                </a:cubicBezTo>
                <a:cubicBezTo>
                  <a:pt x="55418" y="288966"/>
                  <a:pt x="51459" y="334488"/>
                  <a:pt x="47501" y="380010"/>
                </a:cubicBezTo>
              </a:path>
            </a:pathLst>
          </a:custGeom>
          <a:noFill/>
          <a:ln w="66675">
            <a:gradFill flip="none" rotWithShape="1">
              <a:gsLst>
                <a:gs pos="0">
                  <a:srgbClr val="FFF200"/>
                </a:gs>
                <a:gs pos="81000">
                  <a:srgbClr val="FF7A00"/>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7" name="Ellipsi 32"/>
          <p:cNvSpPr/>
          <p:nvPr/>
        </p:nvSpPr>
        <p:spPr>
          <a:xfrm>
            <a:off x="8154834" y="191683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9" name="Tekstiruutu 133"/>
          <p:cNvSpPr txBox="1"/>
          <p:nvPr/>
        </p:nvSpPr>
        <p:spPr>
          <a:xfrm>
            <a:off x="7985141" y="2129085"/>
            <a:ext cx="486030" cy="215444"/>
          </a:xfrm>
          <a:prstGeom prst="rect">
            <a:avLst/>
          </a:prstGeom>
          <a:noFill/>
        </p:spPr>
        <p:txBody>
          <a:bodyPr wrap="none" rtlCol="0">
            <a:spAutoFit/>
          </a:bodyPr>
          <a:lstStyle/>
          <a:p>
            <a:r>
              <a:rPr lang="fi-FI" sz="800" spc="100" dirty="0" smtClean="0">
                <a:effectLst>
                  <a:glow rad="101600">
                    <a:schemeClr val="bg1">
                      <a:alpha val="55000"/>
                    </a:schemeClr>
                  </a:glow>
                </a:effectLst>
              </a:rPr>
              <a:t>Kotka</a:t>
            </a:r>
            <a:endParaRPr lang="fi-FI" sz="800" spc="100" dirty="0">
              <a:effectLst>
                <a:glow rad="101600">
                  <a:schemeClr val="bg1">
                    <a:alpha val="55000"/>
                  </a:schemeClr>
                </a:glow>
              </a:effectLst>
            </a:endParaRPr>
          </a:p>
        </p:txBody>
      </p:sp>
      <p:sp>
        <p:nvSpPr>
          <p:cNvPr id="115" name="Ellipsi 32"/>
          <p:cNvSpPr/>
          <p:nvPr/>
        </p:nvSpPr>
        <p:spPr>
          <a:xfrm>
            <a:off x="8114358" y="1527335"/>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2" name="Tekstiruutu 133"/>
          <p:cNvSpPr txBox="1"/>
          <p:nvPr/>
        </p:nvSpPr>
        <p:spPr>
          <a:xfrm>
            <a:off x="7873055" y="1323904"/>
            <a:ext cx="659155" cy="215444"/>
          </a:xfrm>
          <a:prstGeom prst="rect">
            <a:avLst/>
          </a:prstGeom>
          <a:noFill/>
        </p:spPr>
        <p:txBody>
          <a:bodyPr wrap="none" rtlCol="0">
            <a:spAutoFit/>
          </a:bodyPr>
          <a:lstStyle/>
          <a:p>
            <a:r>
              <a:rPr lang="fi-FI" sz="800" spc="100" dirty="0" smtClean="0">
                <a:effectLst>
                  <a:glow rad="101600">
                    <a:schemeClr val="bg1">
                      <a:alpha val="55000"/>
                    </a:schemeClr>
                  </a:glow>
                </a:effectLst>
              </a:rPr>
              <a:t>Kouvola </a:t>
            </a:r>
            <a:endParaRPr lang="fi-FI" sz="800" spc="100" dirty="0">
              <a:effectLst>
                <a:glow rad="101600">
                  <a:schemeClr val="bg1">
                    <a:alpha val="55000"/>
                  </a:schemeClr>
                </a:glow>
              </a:effectLst>
            </a:endParaRPr>
          </a:p>
        </p:txBody>
      </p:sp>
      <p:sp>
        <p:nvSpPr>
          <p:cNvPr id="160" name="Ellipsi 32"/>
          <p:cNvSpPr/>
          <p:nvPr/>
        </p:nvSpPr>
        <p:spPr>
          <a:xfrm>
            <a:off x="8988793" y="1336675"/>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7" name="TextBox 96"/>
          <p:cNvSpPr txBox="1"/>
          <p:nvPr/>
        </p:nvSpPr>
        <p:spPr>
          <a:xfrm>
            <a:off x="207404" y="-36378"/>
            <a:ext cx="3354940" cy="492443"/>
          </a:xfrm>
          <a:prstGeom prst="rect">
            <a:avLst/>
          </a:prstGeom>
          <a:solidFill>
            <a:schemeClr val="accent4">
              <a:lumMod val="20000"/>
              <a:lumOff val="80000"/>
              <a:alpha val="54000"/>
            </a:schemeClr>
          </a:solidFill>
          <a:ln w="0">
            <a:noFill/>
          </a:ln>
        </p:spPr>
        <p:txBody>
          <a:bodyPr wrap="square" rtlCol="0">
            <a:spAutoFit/>
          </a:bodyPr>
          <a:lstStyle/>
          <a:p>
            <a:r>
              <a:rPr lang="et-EE" sz="1400" b="1" dirty="0" smtClean="0"/>
              <a:t>Hetkeolukord- reisiaja tsoonid</a:t>
            </a:r>
            <a:r>
              <a:rPr lang="en-US" sz="1400" b="1" dirty="0" smtClean="0"/>
              <a:t>:</a:t>
            </a:r>
            <a:r>
              <a:rPr lang="et-EE" sz="1400" b="1" dirty="0" smtClean="0"/>
              <a:t> </a:t>
            </a:r>
            <a:r>
              <a:rPr lang="et-EE" sz="1200" i="1" dirty="0" smtClean="0"/>
              <a:t>Reisiaeg </a:t>
            </a:r>
            <a:r>
              <a:rPr lang="fi-FI" sz="1200" i="1" dirty="0" smtClean="0"/>
              <a:t>Helsinki (Pasila) </a:t>
            </a:r>
            <a:r>
              <a:rPr lang="et-EE" sz="1200" i="1" dirty="0" smtClean="0"/>
              <a:t>ja</a:t>
            </a:r>
            <a:r>
              <a:rPr lang="fi-FI" sz="1200" i="1" dirty="0" smtClean="0"/>
              <a:t> Tallinn)</a:t>
            </a:r>
            <a:r>
              <a:rPr lang="et-EE" sz="1200" i="1" dirty="0" smtClean="0"/>
              <a:t> </a:t>
            </a:r>
            <a:r>
              <a:rPr lang="fi-FI" sz="1200" b="1" i="1" dirty="0" smtClean="0"/>
              <a:t>2014 </a:t>
            </a:r>
            <a:r>
              <a:rPr lang="fi-FI" sz="1200" i="1" dirty="0"/>
              <a:t>(0-2 </a:t>
            </a:r>
            <a:r>
              <a:rPr lang="et-EE" sz="1200" i="1" dirty="0" smtClean="0"/>
              <a:t>tundi)</a:t>
            </a:r>
            <a:endParaRPr lang="fi-FI" sz="1200" i="1" dirty="0"/>
          </a:p>
        </p:txBody>
      </p:sp>
      <p:sp>
        <p:nvSpPr>
          <p:cNvPr id="166" name="TextBox 165"/>
          <p:cNvSpPr txBox="1"/>
          <p:nvPr/>
        </p:nvSpPr>
        <p:spPr>
          <a:xfrm>
            <a:off x="5036798" y="57174"/>
            <a:ext cx="2541127" cy="523220"/>
          </a:xfrm>
          <a:prstGeom prst="rect">
            <a:avLst/>
          </a:prstGeom>
          <a:solidFill>
            <a:schemeClr val="accent4">
              <a:lumMod val="20000"/>
              <a:lumOff val="80000"/>
              <a:alpha val="64000"/>
            </a:schemeClr>
          </a:solidFill>
        </p:spPr>
        <p:txBody>
          <a:bodyPr wrap="square" rtlCol="0">
            <a:spAutoFit/>
          </a:bodyPr>
          <a:lstStyle/>
          <a:p>
            <a:r>
              <a:rPr lang="et-EE" sz="1400" b="1" dirty="0" smtClean="0"/>
              <a:t>Tulevikuvisioon – reisiaja tsoonid</a:t>
            </a:r>
            <a:endParaRPr lang="et-EE" sz="1400" i="1" dirty="0"/>
          </a:p>
        </p:txBody>
      </p:sp>
      <p:sp useBgFill="1">
        <p:nvSpPr>
          <p:cNvPr id="6" name="Rectangle 5"/>
          <p:cNvSpPr/>
          <p:nvPr/>
        </p:nvSpPr>
        <p:spPr>
          <a:xfrm>
            <a:off x="7708110" y="6286659"/>
            <a:ext cx="2142206" cy="584775"/>
          </a:xfrm>
          <a:prstGeom prst="rect">
            <a:avLst/>
          </a:prstGeom>
        </p:spPr>
        <p:txBody>
          <a:bodyPr wrap="square">
            <a:spAutoFit/>
          </a:bodyPr>
          <a:lstStyle/>
          <a:p>
            <a:r>
              <a:rPr lang="et-EE" sz="800" b="1" dirty="0" smtClean="0"/>
              <a:t>Põhineb</a:t>
            </a:r>
            <a:r>
              <a:rPr lang="fi-FI" sz="800" b="1" dirty="0" smtClean="0"/>
              <a:t>: Ratahallintokeskus </a:t>
            </a:r>
            <a:r>
              <a:rPr lang="fi-FI" sz="800" dirty="0"/>
              <a:t>Strategioita ja selvityksiä 1/2009 Tulevaisuuden </a:t>
            </a:r>
            <a:r>
              <a:rPr lang="fi-FI" sz="800" dirty="0" smtClean="0"/>
              <a:t>henkilöliikenneselvitys</a:t>
            </a:r>
          </a:p>
          <a:p>
            <a:r>
              <a:rPr lang="fi-FI" sz="800" dirty="0" err="1" smtClean="0"/>
              <a:t>Rail</a:t>
            </a:r>
            <a:r>
              <a:rPr lang="fi-FI" sz="800" dirty="0" smtClean="0"/>
              <a:t> </a:t>
            </a:r>
            <a:r>
              <a:rPr lang="fi-FI" sz="800" dirty="0" err="1" smtClean="0"/>
              <a:t>Baltica</a:t>
            </a:r>
            <a:endParaRPr lang="fi-FI" sz="800" dirty="0"/>
          </a:p>
        </p:txBody>
      </p:sp>
      <p:sp useBgFill="1">
        <p:nvSpPr>
          <p:cNvPr id="191" name="Tekstiruutu 2"/>
          <p:cNvSpPr txBox="1"/>
          <p:nvPr/>
        </p:nvSpPr>
        <p:spPr>
          <a:xfrm>
            <a:off x="3059952" y="6117880"/>
            <a:ext cx="1080000" cy="266896"/>
          </a:xfrm>
          <a:prstGeom prst="rect">
            <a:avLst/>
          </a:prstGeom>
          <a:ln w="53975" cap="rnd" cmpd="dbl">
            <a:solidFill>
              <a:srgbClr val="00B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200" dirty="0">
                <a:solidFill>
                  <a:schemeClr val="tx1"/>
                </a:solidFill>
              </a:rPr>
              <a:t>1 h </a:t>
            </a:r>
            <a:r>
              <a:rPr lang="et-EE" sz="1200" dirty="0" smtClean="0">
                <a:solidFill>
                  <a:schemeClr val="tx1"/>
                </a:solidFill>
              </a:rPr>
              <a:t>T</a:t>
            </a:r>
            <a:r>
              <a:rPr lang="fi-FI" sz="1200" dirty="0" smtClean="0">
                <a:solidFill>
                  <a:schemeClr val="tx1"/>
                </a:solidFill>
              </a:rPr>
              <a:t>allin</a:t>
            </a:r>
            <a:r>
              <a:rPr lang="et-EE" sz="1200" dirty="0" err="1" smtClean="0">
                <a:solidFill>
                  <a:schemeClr val="tx1"/>
                </a:solidFill>
              </a:rPr>
              <a:t>nast</a:t>
            </a:r>
            <a:endParaRPr lang="fi-FI" sz="1200" dirty="0">
              <a:solidFill>
                <a:schemeClr val="tx1"/>
              </a:solidFill>
            </a:endParaRPr>
          </a:p>
        </p:txBody>
      </p:sp>
      <p:sp useBgFill="1">
        <p:nvSpPr>
          <p:cNvPr id="193" name="Tekstiruutu 2"/>
          <p:cNvSpPr txBox="1"/>
          <p:nvPr/>
        </p:nvSpPr>
        <p:spPr>
          <a:xfrm>
            <a:off x="3058970" y="6503338"/>
            <a:ext cx="1080000" cy="266896"/>
          </a:xfrm>
          <a:prstGeom prst="rect">
            <a:avLst/>
          </a:prstGeom>
          <a:ln w="53975" cap="rnd" cmpd="dbl">
            <a:solidFill>
              <a:srgbClr val="92D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lstStyle>
          <a:p>
            <a:r>
              <a:rPr lang="fi-FI" sz="1100" b="1" dirty="0" smtClean="0">
                <a:solidFill>
                  <a:schemeClr val="tx1"/>
                </a:solidFill>
              </a:rPr>
              <a:t>2 Tallin</a:t>
            </a:r>
            <a:r>
              <a:rPr lang="et-EE" sz="1100" b="1" dirty="0" err="1" smtClean="0">
                <a:solidFill>
                  <a:schemeClr val="tx1"/>
                </a:solidFill>
              </a:rPr>
              <a:t>nast</a:t>
            </a:r>
            <a:endParaRPr lang="fi-FI" sz="1100" b="1" dirty="0">
              <a:solidFill>
                <a:schemeClr val="tx1"/>
              </a:solidFill>
            </a:endParaRPr>
          </a:p>
        </p:txBody>
      </p:sp>
      <p:sp useBgFill="1">
        <p:nvSpPr>
          <p:cNvPr id="194" name="Tekstiruutu 2"/>
          <p:cNvSpPr txBox="1"/>
          <p:nvPr/>
        </p:nvSpPr>
        <p:spPr>
          <a:xfrm>
            <a:off x="3058970" y="5374049"/>
            <a:ext cx="1080000" cy="266896"/>
          </a:xfrm>
          <a:prstGeom prst="rect">
            <a:avLst/>
          </a:prstGeom>
          <a:ln w="53975" cap="rnd" cmpd="dbl">
            <a:solidFill>
              <a:srgbClr val="F74209"/>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200" dirty="0">
                <a:solidFill>
                  <a:schemeClr val="tx1"/>
                </a:solidFill>
              </a:rPr>
              <a:t>1 h </a:t>
            </a:r>
            <a:r>
              <a:rPr lang="et-EE" sz="1200" dirty="0" smtClean="0">
                <a:solidFill>
                  <a:schemeClr val="tx1"/>
                </a:solidFill>
              </a:rPr>
              <a:t>Helsinkist</a:t>
            </a:r>
            <a:endParaRPr lang="fi-FI" sz="1200" dirty="0">
              <a:solidFill>
                <a:schemeClr val="tx1"/>
              </a:solidFill>
            </a:endParaRPr>
          </a:p>
        </p:txBody>
      </p:sp>
      <p:sp useBgFill="1">
        <p:nvSpPr>
          <p:cNvPr id="195" name="Tekstiruutu 2"/>
          <p:cNvSpPr txBox="1"/>
          <p:nvPr/>
        </p:nvSpPr>
        <p:spPr>
          <a:xfrm>
            <a:off x="3057988" y="5759507"/>
            <a:ext cx="1080000" cy="266896"/>
          </a:xfrm>
          <a:prstGeom prst="rect">
            <a:avLst/>
          </a:prstGeom>
          <a:ln w="53975" cap="rnd" cmpd="dbl">
            <a:solidFill>
              <a:srgbClr val="FFC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lstStyle>
          <a:p>
            <a:r>
              <a:rPr lang="fi-FI" sz="1200" dirty="0" smtClean="0">
                <a:solidFill>
                  <a:schemeClr val="tx1"/>
                </a:solidFill>
              </a:rPr>
              <a:t>2 </a:t>
            </a:r>
            <a:r>
              <a:rPr lang="fi-FI" sz="1200" dirty="0">
                <a:solidFill>
                  <a:schemeClr val="tx1"/>
                </a:solidFill>
              </a:rPr>
              <a:t>h </a:t>
            </a:r>
            <a:r>
              <a:rPr lang="et-EE" sz="1200" dirty="0">
                <a:solidFill>
                  <a:schemeClr val="tx1"/>
                </a:solidFill>
              </a:rPr>
              <a:t>Helsinkist</a:t>
            </a:r>
            <a:endParaRPr lang="fi-FI" sz="1200" dirty="0">
              <a:solidFill>
                <a:schemeClr val="tx1"/>
              </a:solidFill>
            </a:endParaRPr>
          </a:p>
        </p:txBody>
      </p:sp>
      <p:sp>
        <p:nvSpPr>
          <p:cNvPr id="14" name="Rectangle 13"/>
          <p:cNvSpPr/>
          <p:nvPr/>
        </p:nvSpPr>
        <p:spPr>
          <a:xfrm>
            <a:off x="4254369" y="-24952"/>
            <a:ext cx="742501" cy="69834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1" name="Tekstiruutu 58"/>
          <p:cNvSpPr txBox="1"/>
          <p:nvPr/>
        </p:nvSpPr>
        <p:spPr>
          <a:xfrm rot="16536923">
            <a:off x="6881487" y="2789709"/>
            <a:ext cx="54534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smtClean="0"/>
              <a:t>30 min</a:t>
            </a:r>
            <a:endParaRPr lang="fi-FI" i="1" dirty="0"/>
          </a:p>
        </p:txBody>
      </p:sp>
      <p:sp>
        <p:nvSpPr>
          <p:cNvPr id="178" name="Tekstiruutu 133"/>
          <p:cNvSpPr txBox="1"/>
          <p:nvPr/>
        </p:nvSpPr>
        <p:spPr>
          <a:xfrm>
            <a:off x="2554035" y="4372014"/>
            <a:ext cx="599844" cy="215444"/>
          </a:xfrm>
          <a:prstGeom prst="rect">
            <a:avLst/>
          </a:prstGeom>
          <a:noFill/>
        </p:spPr>
        <p:txBody>
          <a:bodyPr wrap="none" rtlCol="0">
            <a:spAutoFit/>
          </a:bodyPr>
          <a:lstStyle/>
          <a:p>
            <a:r>
              <a:rPr lang="et-EE" sz="800" spc="100" dirty="0" smtClean="0">
                <a:effectLst>
                  <a:glow rad="101600">
                    <a:schemeClr val="bg1">
                      <a:alpha val="55000"/>
                    </a:schemeClr>
                  </a:glow>
                </a:effectLst>
              </a:rPr>
              <a:t>Viljandi</a:t>
            </a:r>
            <a:endParaRPr lang="fi-FI" sz="800" spc="100" dirty="0">
              <a:effectLst>
                <a:glow rad="101600">
                  <a:schemeClr val="bg1">
                    <a:alpha val="55000"/>
                  </a:schemeClr>
                </a:glow>
              </a:effectLst>
            </a:endParaRPr>
          </a:p>
        </p:txBody>
      </p:sp>
      <p:sp>
        <p:nvSpPr>
          <p:cNvPr id="179" name="Ellipsi 32"/>
          <p:cNvSpPr/>
          <p:nvPr/>
        </p:nvSpPr>
        <p:spPr>
          <a:xfrm>
            <a:off x="2604234" y="4251539"/>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0" name="Tekstiruutu 133"/>
          <p:cNvSpPr txBox="1"/>
          <p:nvPr/>
        </p:nvSpPr>
        <p:spPr>
          <a:xfrm>
            <a:off x="7385297" y="4077652"/>
            <a:ext cx="599844" cy="215444"/>
          </a:xfrm>
          <a:prstGeom prst="rect">
            <a:avLst/>
          </a:prstGeom>
          <a:noFill/>
        </p:spPr>
        <p:txBody>
          <a:bodyPr wrap="none" rtlCol="0">
            <a:spAutoFit/>
          </a:bodyPr>
          <a:lstStyle/>
          <a:p>
            <a:r>
              <a:rPr lang="et-EE" sz="800" spc="100" dirty="0" smtClean="0">
                <a:effectLst>
                  <a:glow rad="101600">
                    <a:schemeClr val="bg1">
                      <a:alpha val="55000"/>
                    </a:schemeClr>
                  </a:glow>
                </a:effectLst>
              </a:rPr>
              <a:t>Viljandi</a:t>
            </a:r>
            <a:endParaRPr lang="fi-FI" sz="800" spc="100" dirty="0">
              <a:effectLst>
                <a:glow rad="101600">
                  <a:schemeClr val="bg1">
                    <a:alpha val="55000"/>
                  </a:schemeClr>
                </a:glow>
              </a:effectLst>
            </a:endParaRPr>
          </a:p>
        </p:txBody>
      </p:sp>
      <p:sp>
        <p:nvSpPr>
          <p:cNvPr id="192" name="Ellipsi 32"/>
          <p:cNvSpPr/>
          <p:nvPr/>
        </p:nvSpPr>
        <p:spPr>
          <a:xfrm>
            <a:off x="7333478" y="4149080"/>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2" name="Ellipsi 32"/>
          <p:cNvSpPr/>
          <p:nvPr/>
        </p:nvSpPr>
        <p:spPr>
          <a:xfrm>
            <a:off x="6804338" y="457634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2"/>
          <p:cNvSpPr txBox="1"/>
          <p:nvPr/>
        </p:nvSpPr>
        <p:spPr>
          <a:xfrm>
            <a:off x="1139981" y="3697287"/>
            <a:ext cx="963567" cy="307777"/>
          </a:xfrm>
          <a:prstGeom prst="rect">
            <a:avLst/>
          </a:prstGeom>
          <a:noFill/>
        </p:spPr>
        <p:txBody>
          <a:bodyPr wrap="square" rtlCol="0">
            <a:spAutoFit/>
          </a:bodyPr>
          <a:lstStyle/>
          <a:p>
            <a:r>
              <a:rPr lang="fi-FI" sz="1400" b="1" dirty="0" smtClean="0">
                <a:solidFill>
                  <a:srgbClr val="00B050"/>
                </a:solidFill>
                <a:effectLst>
                  <a:glow rad="101600">
                    <a:schemeClr val="bg1">
                      <a:alpha val="60000"/>
                    </a:schemeClr>
                  </a:glow>
                </a:effectLst>
              </a:rPr>
              <a:t>0,5 milj. </a:t>
            </a:r>
            <a:endParaRPr lang="fi-FI" sz="1400" b="1" dirty="0">
              <a:solidFill>
                <a:srgbClr val="00B050"/>
              </a:solidFill>
              <a:effectLst>
                <a:glow rad="101600">
                  <a:schemeClr val="bg1">
                    <a:alpha val="60000"/>
                  </a:schemeClr>
                </a:glow>
              </a:effectLst>
            </a:endParaRPr>
          </a:p>
        </p:txBody>
      </p:sp>
      <p:sp>
        <p:nvSpPr>
          <p:cNvPr id="198" name="TextBox 197"/>
          <p:cNvSpPr txBox="1"/>
          <p:nvPr/>
        </p:nvSpPr>
        <p:spPr>
          <a:xfrm>
            <a:off x="872129" y="4103493"/>
            <a:ext cx="963567" cy="307777"/>
          </a:xfrm>
          <a:prstGeom prst="rect">
            <a:avLst/>
          </a:prstGeom>
          <a:noFill/>
        </p:spPr>
        <p:txBody>
          <a:bodyPr wrap="square" rtlCol="0">
            <a:spAutoFit/>
          </a:bodyPr>
          <a:lstStyle/>
          <a:p>
            <a:r>
              <a:rPr lang="fi-FI" sz="1400" b="1" dirty="0" smtClean="0">
                <a:solidFill>
                  <a:srgbClr val="92D050"/>
                </a:solidFill>
                <a:effectLst>
                  <a:glow rad="101600">
                    <a:schemeClr val="bg1">
                      <a:alpha val="60000"/>
                    </a:schemeClr>
                  </a:glow>
                </a:effectLst>
              </a:rPr>
              <a:t>0,9 milj. </a:t>
            </a:r>
            <a:endParaRPr lang="fi-FI" sz="1400" b="1" dirty="0">
              <a:solidFill>
                <a:srgbClr val="92D050"/>
              </a:solidFill>
              <a:effectLst>
                <a:glow rad="101600">
                  <a:schemeClr val="bg1">
                    <a:alpha val="60000"/>
                  </a:schemeClr>
                </a:glow>
              </a:effectLst>
            </a:endParaRPr>
          </a:p>
        </p:txBody>
      </p:sp>
      <p:sp>
        <p:nvSpPr>
          <p:cNvPr id="199" name="TextBox 198"/>
          <p:cNvSpPr txBox="1"/>
          <p:nvPr/>
        </p:nvSpPr>
        <p:spPr>
          <a:xfrm>
            <a:off x="80041" y="1401415"/>
            <a:ext cx="963567" cy="307777"/>
          </a:xfrm>
          <a:prstGeom prst="rect">
            <a:avLst/>
          </a:prstGeom>
          <a:noFill/>
        </p:spPr>
        <p:txBody>
          <a:bodyPr wrap="square" rtlCol="0">
            <a:spAutoFit/>
          </a:bodyPr>
          <a:lstStyle/>
          <a:p>
            <a:r>
              <a:rPr lang="fi-FI" sz="1400" b="1" dirty="0" smtClean="0">
                <a:solidFill>
                  <a:schemeClr val="accent6"/>
                </a:solidFill>
                <a:effectLst>
                  <a:glow rad="101600">
                    <a:schemeClr val="bg1">
                      <a:alpha val="60000"/>
                    </a:schemeClr>
                  </a:glow>
                </a:effectLst>
              </a:rPr>
              <a:t>2,9 milj. </a:t>
            </a:r>
            <a:endParaRPr lang="fi-FI" sz="1400" b="1" dirty="0">
              <a:solidFill>
                <a:schemeClr val="accent6"/>
              </a:solidFill>
              <a:effectLst>
                <a:glow rad="101600">
                  <a:schemeClr val="bg1">
                    <a:alpha val="60000"/>
                  </a:schemeClr>
                </a:glow>
              </a:effectLst>
            </a:endParaRPr>
          </a:p>
        </p:txBody>
      </p:sp>
      <p:sp>
        <p:nvSpPr>
          <p:cNvPr id="200" name="TextBox 199"/>
          <p:cNvSpPr txBox="1"/>
          <p:nvPr/>
        </p:nvSpPr>
        <p:spPr>
          <a:xfrm>
            <a:off x="800121" y="1677209"/>
            <a:ext cx="963567" cy="307777"/>
          </a:xfrm>
          <a:prstGeom prst="rect">
            <a:avLst/>
          </a:prstGeom>
          <a:noFill/>
        </p:spPr>
        <p:txBody>
          <a:bodyPr wrap="square" rtlCol="0">
            <a:spAutoFit/>
          </a:bodyPr>
          <a:lstStyle/>
          <a:p>
            <a:r>
              <a:rPr lang="fi-FI" sz="1400" b="1" dirty="0" smtClean="0">
                <a:solidFill>
                  <a:schemeClr val="accent2"/>
                </a:solidFill>
                <a:effectLst>
                  <a:glow rad="101600">
                    <a:schemeClr val="bg1">
                      <a:alpha val="60000"/>
                    </a:schemeClr>
                  </a:glow>
                </a:effectLst>
              </a:rPr>
              <a:t>1,7 milj. </a:t>
            </a:r>
            <a:endParaRPr lang="fi-FI" sz="1400" b="1" dirty="0">
              <a:solidFill>
                <a:schemeClr val="accent2"/>
              </a:solidFill>
              <a:effectLst>
                <a:glow rad="101600">
                  <a:schemeClr val="bg1">
                    <a:alpha val="60000"/>
                  </a:schemeClr>
                </a:glow>
              </a:effectLst>
            </a:endParaRPr>
          </a:p>
        </p:txBody>
      </p:sp>
      <p:sp>
        <p:nvSpPr>
          <p:cNvPr id="201" name="TextBox 200"/>
          <p:cNvSpPr txBox="1"/>
          <p:nvPr/>
        </p:nvSpPr>
        <p:spPr>
          <a:xfrm>
            <a:off x="5568329" y="3979706"/>
            <a:ext cx="963567" cy="307777"/>
          </a:xfrm>
          <a:prstGeom prst="rect">
            <a:avLst/>
          </a:prstGeom>
          <a:noFill/>
        </p:spPr>
        <p:txBody>
          <a:bodyPr wrap="square" rtlCol="0">
            <a:spAutoFit/>
          </a:bodyPr>
          <a:lstStyle/>
          <a:p>
            <a:r>
              <a:rPr lang="fi-FI" sz="1400" b="1" dirty="0" smtClean="0">
                <a:solidFill>
                  <a:srgbClr val="00B050"/>
                </a:solidFill>
                <a:effectLst>
                  <a:glow rad="101600">
                    <a:schemeClr val="bg1">
                      <a:alpha val="60000"/>
                    </a:schemeClr>
                  </a:glow>
                </a:effectLst>
              </a:rPr>
              <a:t>2,3 milj. </a:t>
            </a:r>
            <a:endParaRPr lang="fi-FI" sz="1400" b="1" dirty="0">
              <a:solidFill>
                <a:srgbClr val="00B050"/>
              </a:solidFill>
              <a:effectLst>
                <a:glow rad="101600">
                  <a:schemeClr val="bg1">
                    <a:alpha val="60000"/>
                  </a:schemeClr>
                </a:glow>
              </a:effectLst>
            </a:endParaRPr>
          </a:p>
        </p:txBody>
      </p:sp>
      <p:sp>
        <p:nvSpPr>
          <p:cNvPr id="202" name="TextBox 201"/>
          <p:cNvSpPr txBox="1"/>
          <p:nvPr/>
        </p:nvSpPr>
        <p:spPr>
          <a:xfrm>
            <a:off x="5058165" y="5204920"/>
            <a:ext cx="963567" cy="307777"/>
          </a:xfrm>
          <a:prstGeom prst="rect">
            <a:avLst/>
          </a:prstGeom>
          <a:noFill/>
        </p:spPr>
        <p:txBody>
          <a:bodyPr wrap="square" rtlCol="0">
            <a:spAutoFit/>
          </a:bodyPr>
          <a:lstStyle/>
          <a:p>
            <a:r>
              <a:rPr lang="fi-FI" sz="1400" b="1" dirty="0" smtClean="0">
                <a:solidFill>
                  <a:srgbClr val="92D050"/>
                </a:solidFill>
                <a:effectLst>
                  <a:glow rad="101600">
                    <a:schemeClr val="bg1">
                      <a:alpha val="60000"/>
                    </a:schemeClr>
                  </a:glow>
                </a:effectLst>
              </a:rPr>
              <a:t>4,5 milj. </a:t>
            </a:r>
            <a:endParaRPr lang="fi-FI" sz="1400" b="1" dirty="0">
              <a:solidFill>
                <a:srgbClr val="92D050"/>
              </a:solidFill>
              <a:effectLst>
                <a:glow rad="101600">
                  <a:schemeClr val="bg1">
                    <a:alpha val="60000"/>
                  </a:schemeClr>
                </a:glow>
              </a:effectLst>
            </a:endParaRPr>
          </a:p>
        </p:txBody>
      </p:sp>
      <p:sp>
        <p:nvSpPr>
          <p:cNvPr id="203" name="TextBox 202"/>
          <p:cNvSpPr txBox="1"/>
          <p:nvPr/>
        </p:nvSpPr>
        <p:spPr>
          <a:xfrm>
            <a:off x="5286885" y="1497280"/>
            <a:ext cx="963567" cy="307777"/>
          </a:xfrm>
          <a:prstGeom prst="rect">
            <a:avLst/>
          </a:prstGeom>
          <a:noFill/>
        </p:spPr>
        <p:txBody>
          <a:bodyPr wrap="square" rtlCol="0">
            <a:spAutoFit/>
          </a:bodyPr>
          <a:lstStyle/>
          <a:p>
            <a:r>
              <a:rPr lang="fi-FI" sz="1400" b="1" dirty="0" smtClean="0">
                <a:solidFill>
                  <a:schemeClr val="accent2"/>
                </a:solidFill>
                <a:effectLst>
                  <a:glow rad="101600">
                    <a:schemeClr val="bg1">
                      <a:alpha val="60000"/>
                    </a:schemeClr>
                  </a:glow>
                </a:effectLst>
              </a:rPr>
              <a:t>2,7 milj. </a:t>
            </a:r>
            <a:endParaRPr lang="fi-FI" sz="1400" b="1" dirty="0">
              <a:solidFill>
                <a:schemeClr val="accent2"/>
              </a:solidFill>
              <a:effectLst>
                <a:glow rad="101600">
                  <a:schemeClr val="bg1">
                    <a:alpha val="60000"/>
                  </a:schemeClr>
                </a:glow>
              </a:effectLst>
            </a:endParaRPr>
          </a:p>
        </p:txBody>
      </p:sp>
      <p:sp>
        <p:nvSpPr>
          <p:cNvPr id="204" name="TextBox 203"/>
          <p:cNvSpPr txBox="1"/>
          <p:nvPr/>
        </p:nvSpPr>
        <p:spPr>
          <a:xfrm>
            <a:off x="4942437" y="688983"/>
            <a:ext cx="963567" cy="307777"/>
          </a:xfrm>
          <a:prstGeom prst="rect">
            <a:avLst/>
          </a:prstGeom>
          <a:noFill/>
        </p:spPr>
        <p:txBody>
          <a:bodyPr wrap="square" rtlCol="0">
            <a:spAutoFit/>
          </a:bodyPr>
          <a:lstStyle/>
          <a:p>
            <a:r>
              <a:rPr lang="fi-FI" sz="1400" b="1" dirty="0" smtClean="0">
                <a:solidFill>
                  <a:schemeClr val="accent6"/>
                </a:solidFill>
                <a:effectLst>
                  <a:glow rad="101600">
                    <a:schemeClr val="bg1">
                      <a:alpha val="60000"/>
                    </a:schemeClr>
                  </a:glow>
                </a:effectLst>
              </a:rPr>
              <a:t>4,7 milj. </a:t>
            </a:r>
            <a:endParaRPr lang="fi-FI" sz="1400" b="1" dirty="0">
              <a:solidFill>
                <a:schemeClr val="accent6"/>
              </a:solidFill>
              <a:effectLst>
                <a:glow rad="101600">
                  <a:schemeClr val="bg1">
                    <a:alpha val="60000"/>
                  </a:schemeClr>
                </a:glow>
              </a:effectLst>
            </a:endParaRPr>
          </a:p>
        </p:txBody>
      </p:sp>
      <p:sp>
        <p:nvSpPr>
          <p:cNvPr id="206" name="TextBox 205"/>
          <p:cNvSpPr txBox="1"/>
          <p:nvPr/>
        </p:nvSpPr>
        <p:spPr>
          <a:xfrm>
            <a:off x="1135349" y="3693380"/>
            <a:ext cx="963567" cy="307777"/>
          </a:xfrm>
          <a:prstGeom prst="rect">
            <a:avLst/>
          </a:prstGeom>
          <a:noFill/>
        </p:spPr>
        <p:txBody>
          <a:bodyPr wrap="square" rtlCol="0">
            <a:spAutoFit/>
          </a:bodyPr>
          <a:lstStyle/>
          <a:p>
            <a:r>
              <a:rPr lang="fi-FI" sz="1400" b="1" dirty="0" smtClean="0">
                <a:solidFill>
                  <a:srgbClr val="00B050"/>
                </a:solidFill>
                <a:effectLst>
                  <a:glow rad="101600">
                    <a:schemeClr val="tx1">
                      <a:alpha val="60000"/>
                    </a:schemeClr>
                  </a:glow>
                </a:effectLst>
              </a:rPr>
              <a:t>0,5 milj. </a:t>
            </a:r>
            <a:endParaRPr lang="fi-FI" sz="1400" b="1" dirty="0">
              <a:solidFill>
                <a:srgbClr val="00B050"/>
              </a:solidFill>
              <a:effectLst>
                <a:glow rad="101600">
                  <a:schemeClr val="tx1">
                    <a:alpha val="60000"/>
                  </a:schemeClr>
                </a:glow>
              </a:effectLst>
            </a:endParaRPr>
          </a:p>
        </p:txBody>
      </p:sp>
      <p:sp>
        <p:nvSpPr>
          <p:cNvPr id="207" name="TextBox 206"/>
          <p:cNvSpPr txBox="1"/>
          <p:nvPr/>
        </p:nvSpPr>
        <p:spPr>
          <a:xfrm>
            <a:off x="867497" y="4099586"/>
            <a:ext cx="963567" cy="307777"/>
          </a:xfrm>
          <a:prstGeom prst="rect">
            <a:avLst/>
          </a:prstGeom>
          <a:noFill/>
        </p:spPr>
        <p:txBody>
          <a:bodyPr wrap="square" rtlCol="0">
            <a:spAutoFit/>
          </a:bodyPr>
          <a:lstStyle/>
          <a:p>
            <a:r>
              <a:rPr lang="fi-FI" sz="1400" b="1" dirty="0" smtClean="0">
                <a:solidFill>
                  <a:srgbClr val="92D050"/>
                </a:solidFill>
                <a:effectLst>
                  <a:glow rad="101600">
                    <a:schemeClr val="tx1">
                      <a:alpha val="60000"/>
                    </a:schemeClr>
                  </a:glow>
                </a:effectLst>
              </a:rPr>
              <a:t>0,9 milj. </a:t>
            </a:r>
            <a:endParaRPr lang="fi-FI" sz="1400" b="1" dirty="0">
              <a:solidFill>
                <a:srgbClr val="92D050"/>
              </a:solidFill>
              <a:effectLst>
                <a:glow rad="101600">
                  <a:schemeClr val="tx1">
                    <a:alpha val="60000"/>
                  </a:schemeClr>
                </a:glow>
              </a:effectLst>
            </a:endParaRPr>
          </a:p>
        </p:txBody>
      </p:sp>
      <p:sp>
        <p:nvSpPr>
          <p:cNvPr id="208" name="TextBox 207"/>
          <p:cNvSpPr txBox="1"/>
          <p:nvPr/>
        </p:nvSpPr>
        <p:spPr>
          <a:xfrm>
            <a:off x="75409" y="1397508"/>
            <a:ext cx="963567" cy="307777"/>
          </a:xfrm>
          <a:prstGeom prst="rect">
            <a:avLst/>
          </a:prstGeom>
          <a:noFill/>
        </p:spPr>
        <p:txBody>
          <a:bodyPr wrap="square" rtlCol="0">
            <a:spAutoFit/>
          </a:bodyPr>
          <a:lstStyle/>
          <a:p>
            <a:r>
              <a:rPr lang="fi-FI" sz="1400" b="1" dirty="0" smtClean="0">
                <a:solidFill>
                  <a:schemeClr val="accent2"/>
                </a:solidFill>
                <a:effectLst>
                  <a:glow rad="101600">
                    <a:schemeClr val="tx1">
                      <a:alpha val="60000"/>
                    </a:schemeClr>
                  </a:glow>
                </a:effectLst>
              </a:rPr>
              <a:t>2,</a:t>
            </a:r>
            <a:r>
              <a:rPr lang="et-EE" sz="1400" b="1" dirty="0" smtClean="0">
                <a:solidFill>
                  <a:schemeClr val="accent2"/>
                </a:solidFill>
                <a:effectLst>
                  <a:glow rad="101600">
                    <a:schemeClr val="tx1">
                      <a:alpha val="60000"/>
                    </a:schemeClr>
                  </a:glow>
                </a:effectLst>
              </a:rPr>
              <a:t>9</a:t>
            </a:r>
            <a:r>
              <a:rPr lang="fi-FI" sz="1400" b="1" dirty="0" smtClean="0">
                <a:solidFill>
                  <a:schemeClr val="accent2"/>
                </a:solidFill>
                <a:effectLst>
                  <a:glow rad="101600">
                    <a:schemeClr val="tx1">
                      <a:alpha val="60000"/>
                    </a:schemeClr>
                  </a:glow>
                </a:effectLst>
              </a:rPr>
              <a:t> </a:t>
            </a:r>
            <a:r>
              <a:rPr lang="et-EE" sz="1400" b="1" dirty="0">
                <a:solidFill>
                  <a:schemeClr val="accent2"/>
                </a:solidFill>
                <a:effectLst>
                  <a:glow rad="101600">
                    <a:schemeClr val="tx1">
                      <a:alpha val="60000"/>
                    </a:schemeClr>
                  </a:glow>
                </a:effectLst>
              </a:rPr>
              <a:t>M</a:t>
            </a:r>
            <a:endParaRPr lang="fi-FI" sz="1400" b="1" dirty="0">
              <a:solidFill>
                <a:schemeClr val="accent2"/>
              </a:solidFill>
              <a:effectLst>
                <a:glow rad="101600">
                  <a:schemeClr val="tx1">
                    <a:alpha val="60000"/>
                  </a:schemeClr>
                </a:glow>
              </a:effectLst>
            </a:endParaRPr>
          </a:p>
        </p:txBody>
      </p:sp>
      <p:sp>
        <p:nvSpPr>
          <p:cNvPr id="209" name="TextBox 208"/>
          <p:cNvSpPr txBox="1"/>
          <p:nvPr/>
        </p:nvSpPr>
        <p:spPr>
          <a:xfrm>
            <a:off x="795489" y="1673302"/>
            <a:ext cx="963567" cy="307777"/>
          </a:xfrm>
          <a:prstGeom prst="rect">
            <a:avLst/>
          </a:prstGeom>
          <a:noFill/>
        </p:spPr>
        <p:txBody>
          <a:bodyPr wrap="square" rtlCol="0">
            <a:spAutoFit/>
          </a:bodyPr>
          <a:lstStyle/>
          <a:p>
            <a:r>
              <a:rPr lang="fi-FI" sz="1400" b="1" dirty="0" smtClean="0">
                <a:solidFill>
                  <a:schemeClr val="accent2"/>
                </a:solidFill>
                <a:effectLst>
                  <a:glow rad="101600">
                    <a:schemeClr val="tx1">
                      <a:alpha val="60000"/>
                    </a:schemeClr>
                  </a:glow>
                </a:effectLst>
              </a:rPr>
              <a:t>1,7 milj. </a:t>
            </a:r>
            <a:endParaRPr lang="fi-FI" sz="1400" b="1" dirty="0">
              <a:solidFill>
                <a:schemeClr val="accent2"/>
              </a:solidFill>
              <a:effectLst>
                <a:glow rad="101600">
                  <a:schemeClr val="tx1">
                    <a:alpha val="60000"/>
                  </a:schemeClr>
                </a:glow>
              </a:effectLst>
            </a:endParaRPr>
          </a:p>
        </p:txBody>
      </p:sp>
      <p:sp>
        <p:nvSpPr>
          <p:cNvPr id="210" name="TextBox 209"/>
          <p:cNvSpPr txBox="1"/>
          <p:nvPr/>
        </p:nvSpPr>
        <p:spPr>
          <a:xfrm>
            <a:off x="5600257" y="3975799"/>
            <a:ext cx="733219" cy="307777"/>
          </a:xfrm>
          <a:prstGeom prst="rect">
            <a:avLst/>
          </a:prstGeom>
          <a:noFill/>
        </p:spPr>
        <p:txBody>
          <a:bodyPr wrap="square" rtlCol="0">
            <a:spAutoFit/>
          </a:bodyPr>
          <a:lstStyle/>
          <a:p>
            <a:r>
              <a:rPr lang="fi-FI" sz="1400" b="1" dirty="0" smtClean="0">
                <a:solidFill>
                  <a:srgbClr val="00B050"/>
                </a:solidFill>
                <a:effectLst>
                  <a:glow rad="101600">
                    <a:schemeClr val="tx1">
                      <a:alpha val="60000"/>
                    </a:schemeClr>
                  </a:glow>
                </a:effectLst>
              </a:rPr>
              <a:t>2,3 </a:t>
            </a:r>
            <a:r>
              <a:rPr lang="et-EE" sz="1400" b="1" dirty="0" smtClean="0">
                <a:solidFill>
                  <a:srgbClr val="00B050"/>
                </a:solidFill>
                <a:effectLst>
                  <a:glow rad="101600">
                    <a:schemeClr val="tx1">
                      <a:alpha val="60000"/>
                    </a:schemeClr>
                  </a:glow>
                </a:effectLst>
              </a:rPr>
              <a:t>M</a:t>
            </a:r>
            <a:endParaRPr lang="fi-FI" sz="1400" b="1" dirty="0">
              <a:solidFill>
                <a:srgbClr val="00B050"/>
              </a:solidFill>
              <a:effectLst>
                <a:glow rad="101600">
                  <a:schemeClr val="tx1">
                    <a:alpha val="60000"/>
                  </a:schemeClr>
                </a:glow>
              </a:effectLst>
            </a:endParaRPr>
          </a:p>
        </p:txBody>
      </p:sp>
      <p:sp>
        <p:nvSpPr>
          <p:cNvPr id="211" name="TextBox 210"/>
          <p:cNvSpPr txBox="1"/>
          <p:nvPr/>
        </p:nvSpPr>
        <p:spPr>
          <a:xfrm>
            <a:off x="5110684" y="5201013"/>
            <a:ext cx="709960" cy="307777"/>
          </a:xfrm>
          <a:prstGeom prst="rect">
            <a:avLst/>
          </a:prstGeom>
          <a:noFill/>
        </p:spPr>
        <p:txBody>
          <a:bodyPr wrap="square" rtlCol="0">
            <a:spAutoFit/>
          </a:bodyPr>
          <a:lstStyle/>
          <a:p>
            <a:r>
              <a:rPr lang="fi-FI" sz="1400" b="1" dirty="0" smtClean="0">
                <a:solidFill>
                  <a:srgbClr val="92D050"/>
                </a:solidFill>
                <a:effectLst>
                  <a:glow rad="101600">
                    <a:schemeClr val="tx1">
                      <a:alpha val="60000"/>
                    </a:schemeClr>
                  </a:glow>
                </a:effectLst>
              </a:rPr>
              <a:t>4,5 </a:t>
            </a:r>
            <a:r>
              <a:rPr lang="et-EE" sz="1400" b="1" dirty="0" smtClean="0">
                <a:solidFill>
                  <a:srgbClr val="92D050"/>
                </a:solidFill>
                <a:effectLst>
                  <a:glow rad="101600">
                    <a:schemeClr val="tx1">
                      <a:alpha val="60000"/>
                    </a:schemeClr>
                  </a:glow>
                </a:effectLst>
              </a:rPr>
              <a:t>M</a:t>
            </a:r>
            <a:endParaRPr lang="fi-FI" sz="1400" b="1" dirty="0">
              <a:solidFill>
                <a:srgbClr val="92D050"/>
              </a:solidFill>
              <a:effectLst>
                <a:glow rad="101600">
                  <a:schemeClr val="tx1">
                    <a:alpha val="60000"/>
                  </a:schemeClr>
                </a:glow>
              </a:effectLst>
            </a:endParaRPr>
          </a:p>
        </p:txBody>
      </p:sp>
      <p:sp>
        <p:nvSpPr>
          <p:cNvPr id="212" name="TextBox 211"/>
          <p:cNvSpPr txBox="1"/>
          <p:nvPr/>
        </p:nvSpPr>
        <p:spPr>
          <a:xfrm>
            <a:off x="5282254" y="1493373"/>
            <a:ext cx="653856" cy="307777"/>
          </a:xfrm>
          <a:prstGeom prst="rect">
            <a:avLst/>
          </a:prstGeom>
          <a:noFill/>
        </p:spPr>
        <p:txBody>
          <a:bodyPr wrap="square" rtlCol="0">
            <a:spAutoFit/>
          </a:bodyPr>
          <a:lstStyle/>
          <a:p>
            <a:r>
              <a:rPr lang="fi-FI" sz="1400" b="1" dirty="0" smtClean="0">
                <a:solidFill>
                  <a:schemeClr val="accent2"/>
                </a:solidFill>
                <a:effectLst>
                  <a:glow rad="101600">
                    <a:schemeClr val="tx1">
                      <a:alpha val="60000"/>
                    </a:schemeClr>
                  </a:glow>
                </a:effectLst>
              </a:rPr>
              <a:t>2,7 </a:t>
            </a:r>
            <a:r>
              <a:rPr lang="et-EE" sz="1400" b="1" dirty="0" smtClean="0">
                <a:solidFill>
                  <a:schemeClr val="accent2"/>
                </a:solidFill>
                <a:effectLst>
                  <a:glow rad="101600">
                    <a:schemeClr val="tx1">
                      <a:alpha val="60000"/>
                    </a:schemeClr>
                  </a:glow>
                </a:effectLst>
              </a:rPr>
              <a:t>M</a:t>
            </a:r>
            <a:endParaRPr lang="fi-FI" sz="1400" b="1" dirty="0">
              <a:solidFill>
                <a:schemeClr val="accent2"/>
              </a:solidFill>
              <a:effectLst>
                <a:glow rad="101600">
                  <a:schemeClr val="tx1">
                    <a:alpha val="60000"/>
                  </a:schemeClr>
                </a:glow>
              </a:effectLst>
            </a:endParaRPr>
          </a:p>
        </p:txBody>
      </p:sp>
      <p:sp>
        <p:nvSpPr>
          <p:cNvPr id="213" name="TextBox 212"/>
          <p:cNvSpPr txBox="1"/>
          <p:nvPr/>
        </p:nvSpPr>
        <p:spPr>
          <a:xfrm>
            <a:off x="4937806" y="685076"/>
            <a:ext cx="631528" cy="307777"/>
          </a:xfrm>
          <a:prstGeom prst="rect">
            <a:avLst/>
          </a:prstGeom>
          <a:noFill/>
          <a:effectLst/>
        </p:spPr>
        <p:txBody>
          <a:bodyPr wrap="square" rtlCol="0">
            <a:noAutofit/>
          </a:bodyPr>
          <a:lstStyle/>
          <a:p>
            <a:r>
              <a:rPr lang="et-EE" sz="1400" b="1" dirty="0" smtClean="0">
                <a:solidFill>
                  <a:schemeClr val="accent2"/>
                </a:solidFill>
                <a:effectLst>
                  <a:glow rad="101600">
                    <a:schemeClr val="tx1">
                      <a:alpha val="60000"/>
                    </a:schemeClr>
                  </a:glow>
                </a:effectLst>
              </a:rPr>
              <a:t>4,7 M</a:t>
            </a:r>
            <a:endParaRPr lang="fi-FI" sz="1400" b="1" dirty="0">
              <a:solidFill>
                <a:schemeClr val="accent6"/>
              </a:solidFill>
              <a:effectLst>
                <a:glow rad="101600">
                  <a:schemeClr val="tx1">
                    <a:alpha val="60000"/>
                  </a:schemeClr>
                </a:glow>
              </a:effectLst>
            </a:endParaRPr>
          </a:p>
        </p:txBody>
      </p:sp>
      <p:sp>
        <p:nvSpPr>
          <p:cNvPr id="214" name="Tekstiruutu 133"/>
          <p:cNvSpPr txBox="1"/>
          <p:nvPr/>
        </p:nvSpPr>
        <p:spPr>
          <a:xfrm>
            <a:off x="777013" y="690857"/>
            <a:ext cx="647934"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Tampere</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15" name="Tekstiruutu 133"/>
          <p:cNvSpPr txBox="1"/>
          <p:nvPr/>
        </p:nvSpPr>
        <p:spPr>
          <a:xfrm>
            <a:off x="1274002" y="1154172"/>
            <a:ext cx="885179"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Hämeenlinna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16" name="Tekstiruutu 133"/>
          <p:cNvSpPr txBox="1"/>
          <p:nvPr/>
        </p:nvSpPr>
        <p:spPr>
          <a:xfrm>
            <a:off x="1827921" y="1798662"/>
            <a:ext cx="684803"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Riihimäki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17" name="Tekstiruutu 133"/>
          <p:cNvSpPr txBox="1"/>
          <p:nvPr/>
        </p:nvSpPr>
        <p:spPr>
          <a:xfrm>
            <a:off x="2473269" y="1221368"/>
            <a:ext cx="453970"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Lahti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18" name="Tekstiruutu 133"/>
          <p:cNvSpPr txBox="1"/>
          <p:nvPr/>
        </p:nvSpPr>
        <p:spPr>
          <a:xfrm>
            <a:off x="2990640" y="1295397"/>
            <a:ext cx="659155"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Kouvola </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19" name="Tekstiruutu 133"/>
          <p:cNvSpPr txBox="1"/>
          <p:nvPr/>
        </p:nvSpPr>
        <p:spPr>
          <a:xfrm>
            <a:off x="2277242" y="2277967"/>
            <a:ext cx="502061"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Pasila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0" name="Tekstiruutu 133"/>
          <p:cNvSpPr txBox="1"/>
          <p:nvPr/>
        </p:nvSpPr>
        <p:spPr>
          <a:xfrm>
            <a:off x="1570402" y="2556458"/>
            <a:ext cx="566181" cy="33855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Kirkko-</a:t>
            </a:r>
          </a:p>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nummi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1" name="Tekstiruutu 133"/>
          <p:cNvSpPr txBox="1"/>
          <p:nvPr/>
        </p:nvSpPr>
        <p:spPr>
          <a:xfrm>
            <a:off x="243675" y="2144314"/>
            <a:ext cx="489236"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t>
            </a:r>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urku</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2" name="Tekstiruutu 133"/>
          <p:cNvSpPr txBox="1"/>
          <p:nvPr/>
        </p:nvSpPr>
        <p:spPr>
          <a:xfrm>
            <a:off x="686845" y="2240083"/>
            <a:ext cx="410690"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Salo</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3" name="Tekstiruutu 133"/>
          <p:cNvSpPr txBox="1"/>
          <p:nvPr/>
        </p:nvSpPr>
        <p:spPr>
          <a:xfrm>
            <a:off x="881079" y="2469269"/>
            <a:ext cx="522900"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Karjaa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4" name="Tekstiruutu 133"/>
          <p:cNvSpPr txBox="1"/>
          <p:nvPr/>
        </p:nvSpPr>
        <p:spPr>
          <a:xfrm>
            <a:off x="3072566" y="4794714"/>
            <a:ext cx="471604"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Tartu</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5" name="Tekstiruutu 133"/>
          <p:cNvSpPr txBox="1"/>
          <p:nvPr/>
        </p:nvSpPr>
        <p:spPr>
          <a:xfrm>
            <a:off x="1233871" y="6038881"/>
            <a:ext cx="434734" cy="230832"/>
          </a:xfrm>
          <a:prstGeom prst="rect">
            <a:avLst/>
          </a:prstGeom>
          <a:noFill/>
        </p:spPr>
        <p:txBody>
          <a:bodyPr wrap="none" rtlCol="0">
            <a:spAutoFit/>
          </a:bodyPr>
          <a:lstStyle/>
          <a:p>
            <a:r>
              <a:rPr lang="fi-FI" sz="900" spc="100" dirty="0" err="1" smtClean="0">
                <a:solidFill>
                  <a:schemeClr val="bg1"/>
                </a:solidFill>
                <a:effectLst>
                  <a:glow rad="101600">
                    <a:schemeClr val="tx1">
                      <a:alpha val="55000"/>
                    </a:schemeClr>
                  </a:glow>
                  <a:outerShdw blurRad="38100" dist="38100" dir="2700000" algn="tl">
                    <a:srgbClr val="000000">
                      <a:alpha val="43137"/>
                    </a:srgbClr>
                  </a:outerShdw>
                </a:effectLst>
              </a:rPr>
              <a:t>Riga</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6" name="Tekstiruutu 133"/>
          <p:cNvSpPr txBox="1"/>
          <p:nvPr/>
        </p:nvSpPr>
        <p:spPr>
          <a:xfrm>
            <a:off x="1402347" y="4507281"/>
            <a:ext cx="495649"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Pärnu</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7" name="Tekstiruutu 133"/>
          <p:cNvSpPr txBox="1"/>
          <p:nvPr/>
        </p:nvSpPr>
        <p:spPr>
          <a:xfrm>
            <a:off x="2184021" y="2481879"/>
            <a:ext cx="657552" cy="230832"/>
          </a:xfrm>
          <a:prstGeom prst="rect">
            <a:avLst/>
          </a:prstGeom>
          <a:noFill/>
        </p:spPr>
        <p:txBody>
          <a:bodyPr wrap="none" rtlCol="0">
            <a:spAutoFit/>
          </a:bodyPr>
          <a:lstStyle/>
          <a:p>
            <a:r>
              <a:rPr lang="fi-FI" sz="900" spc="100" dirty="0" smtClean="0">
                <a:solidFill>
                  <a:schemeClr val="bg1"/>
                </a:solidFill>
                <a:effectLst>
                  <a:glow rad="101600">
                    <a:schemeClr val="tx1">
                      <a:alpha val="55000"/>
                    </a:schemeClr>
                  </a:glow>
                  <a:outerShdw blurRad="38100" dist="38100" dir="2700000" algn="tl">
                    <a:srgbClr val="000000">
                      <a:alpha val="43137"/>
                    </a:srgbClr>
                  </a:outerShdw>
                </a:effectLst>
              </a:rPr>
              <a:t>Helsinki</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8" name="Tekstiruutu 133"/>
          <p:cNvSpPr txBox="1"/>
          <p:nvPr/>
        </p:nvSpPr>
        <p:spPr>
          <a:xfrm>
            <a:off x="5659501" y="716945"/>
            <a:ext cx="647934"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Tampere</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9" name="Tekstiruutu 133"/>
          <p:cNvSpPr txBox="1"/>
          <p:nvPr/>
        </p:nvSpPr>
        <p:spPr>
          <a:xfrm>
            <a:off x="5882183" y="1311677"/>
            <a:ext cx="885179"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Hämeenlinna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0" name="Tekstiruutu 133"/>
          <p:cNvSpPr txBox="1"/>
          <p:nvPr/>
        </p:nvSpPr>
        <p:spPr>
          <a:xfrm>
            <a:off x="6252383" y="1652365"/>
            <a:ext cx="684803"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Riihimäki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1" name="Tekstiruutu 133"/>
          <p:cNvSpPr txBox="1"/>
          <p:nvPr/>
        </p:nvSpPr>
        <p:spPr>
          <a:xfrm>
            <a:off x="6452890" y="2582546"/>
            <a:ext cx="566181" cy="33855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Kirkko-</a:t>
            </a:r>
          </a:p>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nummi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2" name="Tekstiruutu 133"/>
          <p:cNvSpPr txBox="1"/>
          <p:nvPr/>
        </p:nvSpPr>
        <p:spPr>
          <a:xfrm>
            <a:off x="5005232" y="2140777"/>
            <a:ext cx="489236"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t>
            </a:r>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urku</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3" name="Tekstiruutu 133"/>
          <p:cNvSpPr txBox="1"/>
          <p:nvPr/>
        </p:nvSpPr>
        <p:spPr>
          <a:xfrm>
            <a:off x="5569333" y="2266171"/>
            <a:ext cx="410690"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Salo</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4" name="Tekstiruutu 133"/>
          <p:cNvSpPr txBox="1"/>
          <p:nvPr/>
        </p:nvSpPr>
        <p:spPr>
          <a:xfrm>
            <a:off x="5763567" y="2495357"/>
            <a:ext cx="522900"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Karjaa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5" name="Tekstiruutu 133"/>
          <p:cNvSpPr txBox="1"/>
          <p:nvPr/>
        </p:nvSpPr>
        <p:spPr>
          <a:xfrm>
            <a:off x="7700959" y="4476087"/>
            <a:ext cx="471604"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Tartu</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6" name="Tekstiruutu 133"/>
          <p:cNvSpPr txBox="1"/>
          <p:nvPr/>
        </p:nvSpPr>
        <p:spPr>
          <a:xfrm>
            <a:off x="6141759" y="6065477"/>
            <a:ext cx="434734" cy="230832"/>
          </a:xfrm>
          <a:prstGeom prst="rect">
            <a:avLst/>
          </a:prstGeom>
          <a:noFill/>
        </p:spPr>
        <p:txBody>
          <a:bodyPr wrap="none" rtlCol="0">
            <a:spAutoFit/>
          </a:bodyPr>
          <a:lstStyle/>
          <a:p>
            <a:r>
              <a:rPr lang="fi-FI" sz="900" spc="100" dirty="0" err="1" smtClean="0">
                <a:solidFill>
                  <a:schemeClr val="bg1"/>
                </a:solidFill>
                <a:effectLst>
                  <a:glow rad="101600">
                    <a:schemeClr val="tx1">
                      <a:alpha val="55000"/>
                    </a:schemeClr>
                  </a:glow>
                  <a:outerShdw blurRad="38100" dist="38100" dir="2700000" algn="tl">
                    <a:srgbClr val="000000">
                      <a:alpha val="43137"/>
                    </a:srgbClr>
                  </a:outerShdw>
                </a:effectLst>
              </a:rPr>
              <a:t>Riga</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7" name="Tekstiruutu 133"/>
          <p:cNvSpPr txBox="1"/>
          <p:nvPr/>
        </p:nvSpPr>
        <p:spPr>
          <a:xfrm>
            <a:off x="6367960" y="4515038"/>
            <a:ext cx="495649"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Pärnu</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8" name="Tekstiruutu 133"/>
          <p:cNvSpPr txBox="1"/>
          <p:nvPr/>
        </p:nvSpPr>
        <p:spPr>
          <a:xfrm>
            <a:off x="7066509" y="2458896"/>
            <a:ext cx="657552" cy="230832"/>
          </a:xfrm>
          <a:prstGeom prst="rect">
            <a:avLst/>
          </a:prstGeom>
          <a:noFill/>
        </p:spPr>
        <p:txBody>
          <a:bodyPr wrap="none" rtlCol="0">
            <a:spAutoFit/>
          </a:bodyPr>
          <a:lstStyle/>
          <a:p>
            <a:r>
              <a:rPr lang="fi-FI" sz="900" spc="100" dirty="0" smtClean="0">
                <a:solidFill>
                  <a:schemeClr val="bg1"/>
                </a:solidFill>
                <a:effectLst>
                  <a:glow rad="101600">
                    <a:schemeClr val="tx1">
                      <a:alpha val="55000"/>
                    </a:schemeClr>
                  </a:glow>
                  <a:outerShdw blurRad="38100" dist="38100" dir="2700000" algn="tl">
                    <a:srgbClr val="000000">
                      <a:alpha val="43137"/>
                    </a:srgbClr>
                  </a:outerShdw>
                </a:effectLst>
              </a:rPr>
              <a:t>Helsinki</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9" name="Tekstiruutu 133"/>
          <p:cNvSpPr txBox="1"/>
          <p:nvPr/>
        </p:nvSpPr>
        <p:spPr>
          <a:xfrm>
            <a:off x="7159730" y="2304055"/>
            <a:ext cx="502061"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Pasila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0" name="Tekstiruutu 133"/>
          <p:cNvSpPr txBox="1"/>
          <p:nvPr/>
        </p:nvSpPr>
        <p:spPr>
          <a:xfrm>
            <a:off x="8592810" y="1021452"/>
            <a:ext cx="678391" cy="33855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Lappeen-</a:t>
            </a:r>
          </a:p>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ranta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1" name="Tekstiruutu 133"/>
          <p:cNvSpPr txBox="1"/>
          <p:nvPr/>
        </p:nvSpPr>
        <p:spPr>
          <a:xfrm>
            <a:off x="8270897" y="302176"/>
            <a:ext cx="579005"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Mikkeli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2" name="Tekstiruutu 133"/>
          <p:cNvSpPr txBox="1"/>
          <p:nvPr/>
        </p:nvSpPr>
        <p:spPr>
          <a:xfrm>
            <a:off x="1868970" y="3085217"/>
            <a:ext cx="588623" cy="230832"/>
          </a:xfrm>
          <a:prstGeom prst="rect">
            <a:avLst/>
          </a:prstGeom>
          <a:noFill/>
        </p:spPr>
        <p:txBody>
          <a:bodyPr wrap="none" rtlCol="0">
            <a:spAutoFit/>
          </a:bodyPr>
          <a:lstStyle/>
          <a:p>
            <a:r>
              <a:rPr lang="fi-FI" sz="900" spc="100" dirty="0" err="1" smtClean="0">
                <a:solidFill>
                  <a:schemeClr val="bg1"/>
                </a:solidFill>
                <a:effectLst>
                  <a:glow rad="101600">
                    <a:schemeClr val="tx1">
                      <a:alpha val="55000"/>
                    </a:schemeClr>
                  </a:glow>
                  <a:outerShdw blurRad="38100" dist="38100" dir="2700000" algn="tl">
                    <a:srgbClr val="000000">
                      <a:alpha val="43137"/>
                    </a:srgbClr>
                  </a:outerShdw>
                </a:effectLst>
              </a:rPr>
              <a:t>Tallinn</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3" name="Tekstiruutu 133"/>
          <p:cNvSpPr txBox="1"/>
          <p:nvPr/>
        </p:nvSpPr>
        <p:spPr>
          <a:xfrm>
            <a:off x="6356678" y="3201933"/>
            <a:ext cx="588623" cy="230832"/>
          </a:xfrm>
          <a:prstGeom prst="rect">
            <a:avLst/>
          </a:prstGeom>
          <a:noFill/>
        </p:spPr>
        <p:txBody>
          <a:bodyPr wrap="none" rtlCol="0">
            <a:spAutoFit/>
          </a:bodyPr>
          <a:lstStyle/>
          <a:p>
            <a:r>
              <a:rPr lang="fi-FI" sz="900" spc="100" dirty="0" err="1" smtClean="0">
                <a:solidFill>
                  <a:schemeClr val="bg1"/>
                </a:solidFill>
                <a:effectLst>
                  <a:glow rad="101600">
                    <a:schemeClr val="tx1">
                      <a:alpha val="55000"/>
                    </a:schemeClr>
                  </a:glow>
                  <a:outerShdw blurRad="38100" dist="38100" dir="2700000" algn="tl">
                    <a:srgbClr val="000000">
                      <a:alpha val="43137"/>
                    </a:srgbClr>
                  </a:outerShdw>
                </a:effectLst>
              </a:rPr>
              <a:t>Tallinn</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4" name="Tekstiruutu 133"/>
          <p:cNvSpPr txBox="1"/>
          <p:nvPr/>
        </p:nvSpPr>
        <p:spPr>
          <a:xfrm>
            <a:off x="7283885" y="3491274"/>
            <a:ext cx="439544"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Tapa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5" name="Tekstiruutu 133"/>
          <p:cNvSpPr txBox="1"/>
          <p:nvPr/>
        </p:nvSpPr>
        <p:spPr>
          <a:xfrm>
            <a:off x="3108933" y="3486656"/>
            <a:ext cx="439544"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Tapa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6" name="Tekstiruutu 133"/>
          <p:cNvSpPr txBox="1"/>
          <p:nvPr/>
        </p:nvSpPr>
        <p:spPr>
          <a:xfrm>
            <a:off x="7985214" y="2126666"/>
            <a:ext cx="486030"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Kotka</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7" name="Tekstiruutu 133"/>
          <p:cNvSpPr txBox="1"/>
          <p:nvPr/>
        </p:nvSpPr>
        <p:spPr>
          <a:xfrm>
            <a:off x="7873128" y="1321485"/>
            <a:ext cx="659155" cy="215444"/>
          </a:xfrm>
          <a:prstGeom prst="rect">
            <a:avLst/>
          </a:prstGeom>
          <a:noFill/>
        </p:spPr>
        <p:txBody>
          <a:bodyPr wrap="none" rtlCol="0">
            <a:spAutoFit/>
          </a:bodyPr>
          <a:lstStyle/>
          <a:p>
            <a:r>
              <a:rPr lang="fi-FI" sz="800" spc="100" dirty="0" smtClean="0">
                <a:solidFill>
                  <a:schemeClr val="bg1"/>
                </a:solidFill>
                <a:effectLst>
                  <a:glow rad="101600">
                    <a:schemeClr val="tx1">
                      <a:alpha val="55000"/>
                    </a:schemeClr>
                  </a:glow>
                  <a:outerShdw blurRad="38100" dist="38100" dir="2700000" algn="tl">
                    <a:srgbClr val="000000">
                      <a:alpha val="43137"/>
                    </a:srgbClr>
                  </a:outerShdw>
                </a:effectLst>
              </a:rPr>
              <a:t>Kouvola </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8" name="Tekstiruutu 58"/>
          <p:cNvSpPr txBox="1"/>
          <p:nvPr/>
        </p:nvSpPr>
        <p:spPr>
          <a:xfrm rot="16536923">
            <a:off x="6881560" y="2787290"/>
            <a:ext cx="54534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smtClean="0">
                <a:solidFill>
                  <a:schemeClr val="bg1"/>
                </a:solidFill>
                <a:effectLst>
                  <a:glow rad="101600">
                    <a:schemeClr val="tx1">
                      <a:alpha val="55000"/>
                    </a:schemeClr>
                  </a:glow>
                  <a:outerShdw blurRad="38100" dist="38100" dir="2700000" algn="tl">
                    <a:srgbClr val="000000">
                      <a:alpha val="43137"/>
                    </a:srgbClr>
                  </a:outerShdw>
                </a:effectLst>
              </a:rPr>
              <a:t>30 min</a:t>
            </a:r>
            <a:endParaRPr lang="fi-FI" i="1"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9" name="Tekstiruutu 133"/>
          <p:cNvSpPr txBox="1"/>
          <p:nvPr/>
        </p:nvSpPr>
        <p:spPr>
          <a:xfrm>
            <a:off x="2595697" y="4258598"/>
            <a:ext cx="599844" cy="215444"/>
          </a:xfrm>
          <a:prstGeom prst="rect">
            <a:avLst/>
          </a:prstGeom>
          <a:noFill/>
        </p:spPr>
        <p:txBody>
          <a:bodyPr wrap="none" rtlCol="0">
            <a:spAutoFit/>
          </a:bodyPr>
          <a:lstStyle/>
          <a:p>
            <a:r>
              <a:rPr lang="et-EE" sz="800" spc="100" dirty="0" smtClean="0">
                <a:solidFill>
                  <a:schemeClr val="bg1"/>
                </a:solidFill>
                <a:effectLst>
                  <a:glow rad="101600">
                    <a:schemeClr val="tx1">
                      <a:alpha val="55000"/>
                    </a:schemeClr>
                  </a:glow>
                  <a:outerShdw blurRad="38100" dist="38100" dir="2700000" algn="tl">
                    <a:srgbClr val="000000">
                      <a:alpha val="43137"/>
                    </a:srgbClr>
                  </a:outerShdw>
                </a:effectLst>
              </a:rPr>
              <a:t>Viljandi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50" name="Tekstiruutu 133"/>
          <p:cNvSpPr txBox="1"/>
          <p:nvPr/>
        </p:nvSpPr>
        <p:spPr>
          <a:xfrm>
            <a:off x="7385370" y="4075233"/>
            <a:ext cx="599844" cy="215444"/>
          </a:xfrm>
          <a:prstGeom prst="rect">
            <a:avLst/>
          </a:prstGeom>
          <a:noFill/>
        </p:spPr>
        <p:txBody>
          <a:bodyPr wrap="none" rtlCol="0">
            <a:spAutoFit/>
          </a:bodyPr>
          <a:lstStyle/>
          <a:p>
            <a:r>
              <a:rPr lang="et-EE" sz="800" spc="100" dirty="0" smtClean="0">
                <a:solidFill>
                  <a:schemeClr val="bg1"/>
                </a:solidFill>
                <a:effectLst>
                  <a:glow rad="101600">
                    <a:schemeClr val="tx1">
                      <a:alpha val="55000"/>
                    </a:schemeClr>
                  </a:glow>
                  <a:outerShdw blurRad="38100" dist="38100" dir="2700000" algn="tl">
                    <a:srgbClr val="000000">
                      <a:alpha val="43137"/>
                    </a:srgbClr>
                  </a:outerShdw>
                </a:effectLst>
              </a:rPr>
              <a:t>Viljandi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180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
                                        </p:tgtEl>
                                        <p:attrNameLst>
                                          <p:attrName>style.visibility</p:attrName>
                                        </p:attrNameLst>
                                      </p:cBhvr>
                                      <p:to>
                                        <p:strVal val="visible"/>
                                      </p:to>
                                    </p:set>
                                    <p:anim calcmode="lin" valueType="num">
                                      <p:cBhvr additive="base">
                                        <p:cTn id="11" dur="500" fill="hold"/>
                                        <p:tgtEl>
                                          <p:spTgt spid="186"/>
                                        </p:tgtEl>
                                        <p:attrNameLst>
                                          <p:attrName>ppt_x</p:attrName>
                                        </p:attrNameLst>
                                      </p:cBhvr>
                                      <p:tavLst>
                                        <p:tav tm="0">
                                          <p:val>
                                            <p:strVal val="#ppt_x"/>
                                          </p:val>
                                        </p:tav>
                                        <p:tav tm="100000">
                                          <p:val>
                                            <p:strVal val="#ppt_x"/>
                                          </p:val>
                                        </p:tav>
                                      </p:tavLst>
                                    </p:anim>
                                    <p:anim calcmode="lin" valueType="num">
                                      <p:cBhvr additive="base">
                                        <p:cTn id="12" dur="500" fill="hold"/>
                                        <p:tgtEl>
                                          <p:spTgt spid="18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0"/>
                                        </p:tgtEl>
                                        <p:attrNameLst>
                                          <p:attrName>style.visibility</p:attrName>
                                        </p:attrNameLst>
                                      </p:cBhvr>
                                      <p:to>
                                        <p:strVal val="visible"/>
                                      </p:to>
                                    </p:set>
                                    <p:anim calcmode="lin" valueType="num">
                                      <p:cBhvr additive="base">
                                        <p:cTn id="15" dur="500" fill="hold"/>
                                        <p:tgtEl>
                                          <p:spTgt spid="200"/>
                                        </p:tgtEl>
                                        <p:attrNameLst>
                                          <p:attrName>ppt_x</p:attrName>
                                        </p:attrNameLst>
                                      </p:cBhvr>
                                      <p:tavLst>
                                        <p:tav tm="0">
                                          <p:val>
                                            <p:strVal val="#ppt_x"/>
                                          </p:val>
                                        </p:tav>
                                        <p:tav tm="100000">
                                          <p:val>
                                            <p:strVal val="#ppt_x"/>
                                          </p:val>
                                        </p:tav>
                                      </p:tavLst>
                                    </p:anim>
                                    <p:anim calcmode="lin" valueType="num">
                                      <p:cBhvr additive="base">
                                        <p:cTn id="16" dur="500" fill="hold"/>
                                        <p:tgtEl>
                                          <p:spTgt spid="20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
                                        </p:tgtEl>
                                        <p:attrNameLst>
                                          <p:attrName>style.visibility</p:attrName>
                                        </p:attrNameLst>
                                      </p:cBhvr>
                                      <p:to>
                                        <p:strVal val="visible"/>
                                      </p:to>
                                    </p:set>
                                    <p:anim calcmode="lin" valueType="num">
                                      <p:cBhvr additive="base">
                                        <p:cTn id="19" dur="500" fill="hold"/>
                                        <p:tgtEl>
                                          <p:spTgt spid="194"/>
                                        </p:tgtEl>
                                        <p:attrNameLst>
                                          <p:attrName>ppt_x</p:attrName>
                                        </p:attrNameLst>
                                      </p:cBhvr>
                                      <p:tavLst>
                                        <p:tav tm="0">
                                          <p:val>
                                            <p:strVal val="#ppt_x"/>
                                          </p:val>
                                        </p:tav>
                                        <p:tav tm="100000">
                                          <p:val>
                                            <p:strVal val="#ppt_x"/>
                                          </p:val>
                                        </p:tav>
                                      </p:tavLst>
                                    </p:anim>
                                    <p:anim calcmode="lin" valueType="num">
                                      <p:cBhvr additive="base">
                                        <p:cTn id="20" dur="500" fill="hold"/>
                                        <p:tgtEl>
                                          <p:spTgt spid="19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3"/>
                                        </p:tgtEl>
                                        <p:attrNameLst>
                                          <p:attrName>style.visibility</p:attrName>
                                        </p:attrNameLst>
                                      </p:cBhvr>
                                      <p:to>
                                        <p:strVal val="visible"/>
                                      </p:to>
                                    </p:set>
                                    <p:anim calcmode="lin" valueType="num">
                                      <p:cBhvr additive="base">
                                        <p:cTn id="23" dur="500" fill="hold"/>
                                        <p:tgtEl>
                                          <p:spTgt spid="203"/>
                                        </p:tgtEl>
                                        <p:attrNameLst>
                                          <p:attrName>ppt_x</p:attrName>
                                        </p:attrNameLst>
                                      </p:cBhvr>
                                      <p:tavLst>
                                        <p:tav tm="0">
                                          <p:val>
                                            <p:strVal val="#ppt_x"/>
                                          </p:val>
                                        </p:tav>
                                        <p:tav tm="100000">
                                          <p:val>
                                            <p:strVal val="#ppt_x"/>
                                          </p:val>
                                        </p:tav>
                                      </p:tavLst>
                                    </p:anim>
                                    <p:anim calcmode="lin" valueType="num">
                                      <p:cBhvr additive="base">
                                        <p:cTn id="24"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4"/>
                                        </p:tgtEl>
                                        <p:attrNameLst>
                                          <p:attrName>style.visibility</p:attrName>
                                        </p:attrNameLst>
                                      </p:cBhvr>
                                      <p:to>
                                        <p:strVal val="visible"/>
                                      </p:to>
                                    </p:set>
                                    <p:anim calcmode="lin" valueType="num">
                                      <p:cBhvr additive="base">
                                        <p:cTn id="29" dur="500" fill="hold"/>
                                        <p:tgtEl>
                                          <p:spTgt spid="184"/>
                                        </p:tgtEl>
                                        <p:attrNameLst>
                                          <p:attrName>ppt_x</p:attrName>
                                        </p:attrNameLst>
                                      </p:cBhvr>
                                      <p:tavLst>
                                        <p:tav tm="0">
                                          <p:val>
                                            <p:strVal val="#ppt_x"/>
                                          </p:val>
                                        </p:tav>
                                        <p:tav tm="100000">
                                          <p:val>
                                            <p:strVal val="#ppt_x"/>
                                          </p:val>
                                        </p:tav>
                                      </p:tavLst>
                                    </p:anim>
                                    <p:anim calcmode="lin" valueType="num">
                                      <p:cBhvr additive="base">
                                        <p:cTn id="30" dur="500" fill="hold"/>
                                        <p:tgtEl>
                                          <p:spTgt spid="18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additive="base">
                                        <p:cTn id="33" dur="500" fill="hold"/>
                                        <p:tgtEl>
                                          <p:spTgt spid="188"/>
                                        </p:tgtEl>
                                        <p:attrNameLst>
                                          <p:attrName>ppt_x</p:attrName>
                                        </p:attrNameLst>
                                      </p:cBhvr>
                                      <p:tavLst>
                                        <p:tav tm="0">
                                          <p:val>
                                            <p:strVal val="#ppt_x"/>
                                          </p:val>
                                        </p:tav>
                                        <p:tav tm="100000">
                                          <p:val>
                                            <p:strVal val="#ppt_x"/>
                                          </p:val>
                                        </p:tav>
                                      </p:tavLst>
                                    </p:anim>
                                    <p:anim calcmode="lin" valueType="num">
                                      <p:cBhvr additive="base">
                                        <p:cTn id="34" dur="500" fill="hold"/>
                                        <p:tgtEl>
                                          <p:spTgt spid="18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5"/>
                                        </p:tgtEl>
                                        <p:attrNameLst>
                                          <p:attrName>style.visibility</p:attrName>
                                        </p:attrNameLst>
                                      </p:cBhvr>
                                      <p:to>
                                        <p:strVal val="visible"/>
                                      </p:to>
                                    </p:set>
                                    <p:anim calcmode="lin" valueType="num">
                                      <p:cBhvr additive="base">
                                        <p:cTn id="37" dur="500" fill="hold"/>
                                        <p:tgtEl>
                                          <p:spTgt spid="195"/>
                                        </p:tgtEl>
                                        <p:attrNameLst>
                                          <p:attrName>ppt_x</p:attrName>
                                        </p:attrNameLst>
                                      </p:cBhvr>
                                      <p:tavLst>
                                        <p:tav tm="0">
                                          <p:val>
                                            <p:strVal val="#ppt_x"/>
                                          </p:val>
                                        </p:tav>
                                        <p:tav tm="100000">
                                          <p:val>
                                            <p:strVal val="#ppt_x"/>
                                          </p:val>
                                        </p:tav>
                                      </p:tavLst>
                                    </p:anim>
                                    <p:anim calcmode="lin" valueType="num">
                                      <p:cBhvr additive="base">
                                        <p:cTn id="38" dur="500" fill="hold"/>
                                        <p:tgtEl>
                                          <p:spTgt spid="19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9"/>
                                        </p:tgtEl>
                                        <p:attrNameLst>
                                          <p:attrName>style.visibility</p:attrName>
                                        </p:attrNameLst>
                                      </p:cBhvr>
                                      <p:to>
                                        <p:strVal val="visible"/>
                                      </p:to>
                                    </p:set>
                                    <p:anim calcmode="lin" valueType="num">
                                      <p:cBhvr additive="base">
                                        <p:cTn id="41" dur="500" fill="hold"/>
                                        <p:tgtEl>
                                          <p:spTgt spid="199"/>
                                        </p:tgtEl>
                                        <p:attrNameLst>
                                          <p:attrName>ppt_x</p:attrName>
                                        </p:attrNameLst>
                                      </p:cBhvr>
                                      <p:tavLst>
                                        <p:tav tm="0">
                                          <p:val>
                                            <p:strVal val="#ppt_x"/>
                                          </p:val>
                                        </p:tav>
                                        <p:tav tm="100000">
                                          <p:val>
                                            <p:strVal val="#ppt_x"/>
                                          </p:val>
                                        </p:tav>
                                      </p:tavLst>
                                    </p:anim>
                                    <p:anim calcmode="lin" valueType="num">
                                      <p:cBhvr additive="base">
                                        <p:cTn id="42" dur="500" fill="hold"/>
                                        <p:tgtEl>
                                          <p:spTgt spid="19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4"/>
                                        </p:tgtEl>
                                        <p:attrNameLst>
                                          <p:attrName>style.visibility</p:attrName>
                                        </p:attrNameLst>
                                      </p:cBhvr>
                                      <p:to>
                                        <p:strVal val="visible"/>
                                      </p:to>
                                    </p:set>
                                    <p:anim calcmode="lin" valueType="num">
                                      <p:cBhvr additive="base">
                                        <p:cTn id="45" dur="500" fill="hold"/>
                                        <p:tgtEl>
                                          <p:spTgt spid="204"/>
                                        </p:tgtEl>
                                        <p:attrNameLst>
                                          <p:attrName>ppt_x</p:attrName>
                                        </p:attrNameLst>
                                      </p:cBhvr>
                                      <p:tavLst>
                                        <p:tav tm="0">
                                          <p:val>
                                            <p:strVal val="#ppt_x"/>
                                          </p:val>
                                        </p:tav>
                                        <p:tav tm="100000">
                                          <p:val>
                                            <p:strVal val="#ppt_x"/>
                                          </p:val>
                                        </p:tav>
                                      </p:tavLst>
                                    </p:anim>
                                    <p:anim calcmode="lin" valueType="num">
                                      <p:cBhvr additive="base">
                                        <p:cTn id="46"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3"/>
                                        </p:tgtEl>
                                        <p:attrNameLst>
                                          <p:attrName>style.visibility</p:attrName>
                                        </p:attrNameLst>
                                      </p:cBhvr>
                                      <p:to>
                                        <p:strVal val="visible"/>
                                      </p:to>
                                    </p:set>
                                    <p:anim calcmode="lin" valueType="num">
                                      <p:cBhvr additive="base">
                                        <p:cTn id="51" dur="500" fill="hold"/>
                                        <p:tgtEl>
                                          <p:spTgt spid="183"/>
                                        </p:tgtEl>
                                        <p:attrNameLst>
                                          <p:attrName>ppt_x</p:attrName>
                                        </p:attrNameLst>
                                      </p:cBhvr>
                                      <p:tavLst>
                                        <p:tav tm="0">
                                          <p:val>
                                            <p:strVal val="#ppt_x"/>
                                          </p:val>
                                        </p:tav>
                                        <p:tav tm="100000">
                                          <p:val>
                                            <p:strVal val="#ppt_x"/>
                                          </p:val>
                                        </p:tav>
                                      </p:tavLst>
                                    </p:anim>
                                    <p:anim calcmode="lin" valueType="num">
                                      <p:cBhvr additive="base">
                                        <p:cTn id="52" dur="500" fill="hold"/>
                                        <p:tgtEl>
                                          <p:spTgt spid="1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7"/>
                                        </p:tgtEl>
                                        <p:attrNameLst>
                                          <p:attrName>style.visibility</p:attrName>
                                        </p:attrNameLst>
                                      </p:cBhvr>
                                      <p:to>
                                        <p:strVal val="visible"/>
                                      </p:to>
                                    </p:set>
                                    <p:anim calcmode="lin" valueType="num">
                                      <p:cBhvr additive="base">
                                        <p:cTn id="55" dur="500" fill="hold"/>
                                        <p:tgtEl>
                                          <p:spTgt spid="187"/>
                                        </p:tgtEl>
                                        <p:attrNameLst>
                                          <p:attrName>ppt_x</p:attrName>
                                        </p:attrNameLst>
                                      </p:cBhvr>
                                      <p:tavLst>
                                        <p:tav tm="0">
                                          <p:val>
                                            <p:strVal val="#ppt_x"/>
                                          </p:val>
                                        </p:tav>
                                        <p:tav tm="100000">
                                          <p:val>
                                            <p:strVal val="#ppt_x"/>
                                          </p:val>
                                        </p:tav>
                                      </p:tavLst>
                                    </p:anim>
                                    <p:anim calcmode="lin" valueType="num">
                                      <p:cBhvr additive="base">
                                        <p:cTn id="56" dur="500" fill="hold"/>
                                        <p:tgtEl>
                                          <p:spTgt spid="18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1"/>
                                        </p:tgtEl>
                                        <p:attrNameLst>
                                          <p:attrName>style.visibility</p:attrName>
                                        </p:attrNameLst>
                                      </p:cBhvr>
                                      <p:to>
                                        <p:strVal val="visible"/>
                                      </p:to>
                                    </p:set>
                                    <p:anim calcmode="lin" valueType="num">
                                      <p:cBhvr additive="base">
                                        <p:cTn id="59" dur="500" fill="hold"/>
                                        <p:tgtEl>
                                          <p:spTgt spid="191"/>
                                        </p:tgtEl>
                                        <p:attrNameLst>
                                          <p:attrName>ppt_x</p:attrName>
                                        </p:attrNameLst>
                                      </p:cBhvr>
                                      <p:tavLst>
                                        <p:tav tm="0">
                                          <p:val>
                                            <p:strVal val="#ppt_x"/>
                                          </p:val>
                                        </p:tav>
                                        <p:tav tm="100000">
                                          <p:val>
                                            <p:strVal val="#ppt_x"/>
                                          </p:val>
                                        </p:tav>
                                      </p:tavLst>
                                    </p:anim>
                                    <p:anim calcmode="lin" valueType="num">
                                      <p:cBhvr additive="base">
                                        <p:cTn id="60" dur="500" fill="hold"/>
                                        <p:tgtEl>
                                          <p:spTgt spid="19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1"/>
                                        </p:tgtEl>
                                        <p:attrNameLst>
                                          <p:attrName>style.visibility</p:attrName>
                                        </p:attrNameLst>
                                      </p:cBhvr>
                                      <p:to>
                                        <p:strVal val="visible"/>
                                      </p:to>
                                    </p:set>
                                    <p:anim calcmode="lin" valueType="num">
                                      <p:cBhvr additive="base">
                                        <p:cTn id="67" dur="500" fill="hold"/>
                                        <p:tgtEl>
                                          <p:spTgt spid="201"/>
                                        </p:tgtEl>
                                        <p:attrNameLst>
                                          <p:attrName>ppt_x</p:attrName>
                                        </p:attrNameLst>
                                      </p:cBhvr>
                                      <p:tavLst>
                                        <p:tav tm="0">
                                          <p:val>
                                            <p:strVal val="#ppt_x"/>
                                          </p:val>
                                        </p:tav>
                                        <p:tav tm="100000">
                                          <p:val>
                                            <p:strVal val="#ppt_x"/>
                                          </p:val>
                                        </p:tav>
                                      </p:tavLst>
                                    </p:anim>
                                    <p:anim calcmode="lin" valueType="num">
                                      <p:cBhvr additive="base">
                                        <p:cTn id="68"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5"/>
                                        </p:tgtEl>
                                        <p:attrNameLst>
                                          <p:attrName>style.visibility</p:attrName>
                                        </p:attrNameLst>
                                      </p:cBhvr>
                                      <p:to>
                                        <p:strVal val="visible"/>
                                      </p:to>
                                    </p:set>
                                    <p:anim calcmode="lin" valueType="num">
                                      <p:cBhvr additive="base">
                                        <p:cTn id="73" dur="500" fill="hold"/>
                                        <p:tgtEl>
                                          <p:spTgt spid="185"/>
                                        </p:tgtEl>
                                        <p:attrNameLst>
                                          <p:attrName>ppt_x</p:attrName>
                                        </p:attrNameLst>
                                      </p:cBhvr>
                                      <p:tavLst>
                                        <p:tav tm="0">
                                          <p:val>
                                            <p:strVal val="#ppt_x"/>
                                          </p:val>
                                        </p:tav>
                                        <p:tav tm="100000">
                                          <p:val>
                                            <p:strVal val="#ppt_x"/>
                                          </p:val>
                                        </p:tav>
                                      </p:tavLst>
                                    </p:anim>
                                    <p:anim calcmode="lin" valueType="num">
                                      <p:cBhvr additive="base">
                                        <p:cTn id="74" dur="500" fill="hold"/>
                                        <p:tgtEl>
                                          <p:spTgt spid="18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9"/>
                                        </p:tgtEl>
                                        <p:attrNameLst>
                                          <p:attrName>style.visibility</p:attrName>
                                        </p:attrNameLst>
                                      </p:cBhvr>
                                      <p:to>
                                        <p:strVal val="visible"/>
                                      </p:to>
                                    </p:set>
                                    <p:anim calcmode="lin" valueType="num">
                                      <p:cBhvr additive="base">
                                        <p:cTn id="77" dur="500" fill="hold"/>
                                        <p:tgtEl>
                                          <p:spTgt spid="189"/>
                                        </p:tgtEl>
                                        <p:attrNameLst>
                                          <p:attrName>ppt_x</p:attrName>
                                        </p:attrNameLst>
                                      </p:cBhvr>
                                      <p:tavLst>
                                        <p:tav tm="0">
                                          <p:val>
                                            <p:strVal val="#ppt_x"/>
                                          </p:val>
                                        </p:tav>
                                        <p:tav tm="100000">
                                          <p:val>
                                            <p:strVal val="#ppt_x"/>
                                          </p:val>
                                        </p:tav>
                                      </p:tavLst>
                                    </p:anim>
                                    <p:anim calcmode="lin" valueType="num">
                                      <p:cBhvr additive="base">
                                        <p:cTn id="78" dur="500" fill="hold"/>
                                        <p:tgtEl>
                                          <p:spTgt spid="18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3"/>
                                        </p:tgtEl>
                                        <p:attrNameLst>
                                          <p:attrName>style.visibility</p:attrName>
                                        </p:attrNameLst>
                                      </p:cBhvr>
                                      <p:to>
                                        <p:strVal val="visible"/>
                                      </p:to>
                                    </p:set>
                                    <p:anim calcmode="lin" valueType="num">
                                      <p:cBhvr additive="base">
                                        <p:cTn id="81" dur="500" fill="hold"/>
                                        <p:tgtEl>
                                          <p:spTgt spid="193"/>
                                        </p:tgtEl>
                                        <p:attrNameLst>
                                          <p:attrName>ppt_x</p:attrName>
                                        </p:attrNameLst>
                                      </p:cBhvr>
                                      <p:tavLst>
                                        <p:tav tm="0">
                                          <p:val>
                                            <p:strVal val="#ppt_x"/>
                                          </p:val>
                                        </p:tav>
                                        <p:tav tm="100000">
                                          <p:val>
                                            <p:strVal val="#ppt_x"/>
                                          </p:val>
                                        </p:tav>
                                      </p:tavLst>
                                    </p:anim>
                                    <p:anim calcmode="lin" valueType="num">
                                      <p:cBhvr additive="base">
                                        <p:cTn id="82" dur="500" fill="hold"/>
                                        <p:tgtEl>
                                          <p:spTgt spid="19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98"/>
                                        </p:tgtEl>
                                        <p:attrNameLst>
                                          <p:attrName>style.visibility</p:attrName>
                                        </p:attrNameLst>
                                      </p:cBhvr>
                                      <p:to>
                                        <p:strVal val="visible"/>
                                      </p:to>
                                    </p:set>
                                    <p:anim calcmode="lin" valueType="num">
                                      <p:cBhvr additive="base">
                                        <p:cTn id="85" dur="500" fill="hold"/>
                                        <p:tgtEl>
                                          <p:spTgt spid="198"/>
                                        </p:tgtEl>
                                        <p:attrNameLst>
                                          <p:attrName>ppt_x</p:attrName>
                                        </p:attrNameLst>
                                      </p:cBhvr>
                                      <p:tavLst>
                                        <p:tav tm="0">
                                          <p:val>
                                            <p:strVal val="#ppt_x"/>
                                          </p:val>
                                        </p:tav>
                                        <p:tav tm="100000">
                                          <p:val>
                                            <p:strVal val="#ppt_x"/>
                                          </p:val>
                                        </p:tav>
                                      </p:tavLst>
                                    </p:anim>
                                    <p:anim calcmode="lin" valueType="num">
                                      <p:cBhvr additive="base">
                                        <p:cTn id="86" dur="500" fill="hold"/>
                                        <p:tgtEl>
                                          <p:spTgt spid="19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02"/>
                                        </p:tgtEl>
                                        <p:attrNameLst>
                                          <p:attrName>style.visibility</p:attrName>
                                        </p:attrNameLst>
                                      </p:cBhvr>
                                      <p:to>
                                        <p:strVal val="visible"/>
                                      </p:to>
                                    </p:set>
                                    <p:anim calcmode="lin" valueType="num">
                                      <p:cBhvr additive="base">
                                        <p:cTn id="89" dur="500" fill="hold"/>
                                        <p:tgtEl>
                                          <p:spTgt spid="202"/>
                                        </p:tgtEl>
                                        <p:attrNameLst>
                                          <p:attrName>ppt_x</p:attrName>
                                        </p:attrNameLst>
                                      </p:cBhvr>
                                      <p:tavLst>
                                        <p:tav tm="0">
                                          <p:val>
                                            <p:strVal val="#ppt_x"/>
                                          </p:val>
                                        </p:tav>
                                        <p:tav tm="100000">
                                          <p:val>
                                            <p:strVal val="#ppt_x"/>
                                          </p:val>
                                        </p:tav>
                                      </p:tavLst>
                                    </p:anim>
                                    <p:anim calcmode="lin" valueType="num">
                                      <p:cBhvr additive="base">
                                        <p:cTn id="9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05"/>
                                        </p:tgtEl>
                                        <p:attrNameLst>
                                          <p:attrName>style.visibility</p:attrName>
                                        </p:attrNameLst>
                                      </p:cBhvr>
                                      <p:to>
                                        <p:strVal val="visible"/>
                                      </p:to>
                                    </p:set>
                                    <p:anim calcmode="lin" valueType="num">
                                      <p:cBhvr additive="base">
                                        <p:cTn id="95" dur="500" fill="hold"/>
                                        <p:tgtEl>
                                          <p:spTgt spid="205"/>
                                        </p:tgtEl>
                                        <p:attrNameLst>
                                          <p:attrName>ppt_x</p:attrName>
                                        </p:attrNameLst>
                                      </p:cBhvr>
                                      <p:tavLst>
                                        <p:tav tm="0">
                                          <p:val>
                                            <p:strVal val="#ppt_x"/>
                                          </p:val>
                                        </p:tav>
                                        <p:tav tm="100000">
                                          <p:val>
                                            <p:strVal val="#ppt_x"/>
                                          </p:val>
                                        </p:tav>
                                      </p:tavLst>
                                    </p:anim>
                                    <p:anim calcmode="lin" valueType="num">
                                      <p:cBhvr additive="base">
                                        <p:cTn id="96" dur="500" fill="hold"/>
                                        <p:tgtEl>
                                          <p:spTgt spid="20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7"/>
                                        </p:tgtEl>
                                        <p:attrNameLst>
                                          <p:attrName>style.visibility</p:attrName>
                                        </p:attrNameLst>
                                      </p:cBhvr>
                                      <p:to>
                                        <p:strVal val="visible"/>
                                      </p:to>
                                    </p:set>
                                    <p:anim calcmode="lin" valueType="num">
                                      <p:cBhvr additive="base">
                                        <p:cTn id="99" dur="500" fill="hold"/>
                                        <p:tgtEl>
                                          <p:spTgt spid="7"/>
                                        </p:tgtEl>
                                        <p:attrNameLst>
                                          <p:attrName>ppt_x</p:attrName>
                                        </p:attrNameLst>
                                      </p:cBhvr>
                                      <p:tavLst>
                                        <p:tav tm="0">
                                          <p:val>
                                            <p:strVal val="#ppt_x"/>
                                          </p:val>
                                        </p:tav>
                                        <p:tav tm="100000">
                                          <p:val>
                                            <p:strVal val="#ppt_x"/>
                                          </p:val>
                                        </p:tav>
                                      </p:tavLst>
                                    </p:anim>
                                    <p:anim calcmode="lin" valueType="num">
                                      <p:cBhvr additive="base">
                                        <p:cTn id="100" dur="500" fill="hold"/>
                                        <p:tgtEl>
                                          <p:spTgt spid="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09"/>
                                        </p:tgtEl>
                                        <p:attrNameLst>
                                          <p:attrName>style.visibility</p:attrName>
                                        </p:attrNameLst>
                                      </p:cBhvr>
                                      <p:to>
                                        <p:strVal val="visible"/>
                                      </p:to>
                                    </p:set>
                                    <p:anim calcmode="lin" valueType="num">
                                      <p:cBhvr additive="base">
                                        <p:cTn id="103" dur="500" fill="hold"/>
                                        <p:tgtEl>
                                          <p:spTgt spid="209"/>
                                        </p:tgtEl>
                                        <p:attrNameLst>
                                          <p:attrName>ppt_x</p:attrName>
                                        </p:attrNameLst>
                                      </p:cBhvr>
                                      <p:tavLst>
                                        <p:tav tm="0">
                                          <p:val>
                                            <p:strVal val="#ppt_x"/>
                                          </p:val>
                                        </p:tav>
                                        <p:tav tm="100000">
                                          <p:val>
                                            <p:strVal val="#ppt_x"/>
                                          </p:val>
                                        </p:tav>
                                      </p:tavLst>
                                    </p:anim>
                                    <p:anim calcmode="lin" valueType="num">
                                      <p:cBhvr additive="base">
                                        <p:cTn id="104" dur="500" fill="hold"/>
                                        <p:tgtEl>
                                          <p:spTgt spid="20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12"/>
                                        </p:tgtEl>
                                        <p:attrNameLst>
                                          <p:attrName>style.visibility</p:attrName>
                                        </p:attrNameLst>
                                      </p:cBhvr>
                                      <p:to>
                                        <p:strVal val="visible"/>
                                      </p:to>
                                    </p:set>
                                    <p:anim calcmode="lin" valueType="num">
                                      <p:cBhvr additive="base">
                                        <p:cTn id="107" dur="500" fill="hold"/>
                                        <p:tgtEl>
                                          <p:spTgt spid="212"/>
                                        </p:tgtEl>
                                        <p:attrNameLst>
                                          <p:attrName>ppt_x</p:attrName>
                                        </p:attrNameLst>
                                      </p:cBhvr>
                                      <p:tavLst>
                                        <p:tav tm="0">
                                          <p:val>
                                            <p:strVal val="#ppt_x"/>
                                          </p:val>
                                        </p:tav>
                                        <p:tav tm="100000">
                                          <p:val>
                                            <p:strVal val="#ppt_x"/>
                                          </p:val>
                                        </p:tav>
                                      </p:tavLst>
                                    </p:anim>
                                    <p:anim calcmode="lin" valueType="num">
                                      <p:cBhvr additive="base">
                                        <p:cTn id="108" dur="500" fill="hold"/>
                                        <p:tgtEl>
                                          <p:spTgt spid="21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08"/>
                                        </p:tgtEl>
                                        <p:attrNameLst>
                                          <p:attrName>style.visibility</p:attrName>
                                        </p:attrNameLst>
                                      </p:cBhvr>
                                      <p:to>
                                        <p:strVal val="visible"/>
                                      </p:to>
                                    </p:set>
                                    <p:anim calcmode="lin" valueType="num">
                                      <p:cBhvr additive="base">
                                        <p:cTn id="111" dur="500" fill="hold"/>
                                        <p:tgtEl>
                                          <p:spTgt spid="208"/>
                                        </p:tgtEl>
                                        <p:attrNameLst>
                                          <p:attrName>ppt_x</p:attrName>
                                        </p:attrNameLst>
                                      </p:cBhvr>
                                      <p:tavLst>
                                        <p:tav tm="0">
                                          <p:val>
                                            <p:strVal val="#ppt_x"/>
                                          </p:val>
                                        </p:tav>
                                        <p:tav tm="100000">
                                          <p:val>
                                            <p:strVal val="#ppt_x"/>
                                          </p:val>
                                        </p:tav>
                                      </p:tavLst>
                                    </p:anim>
                                    <p:anim calcmode="lin" valueType="num">
                                      <p:cBhvr additive="base">
                                        <p:cTn id="112" dur="500" fill="hold"/>
                                        <p:tgtEl>
                                          <p:spTgt spid="20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13"/>
                                        </p:tgtEl>
                                        <p:attrNameLst>
                                          <p:attrName>style.visibility</p:attrName>
                                        </p:attrNameLst>
                                      </p:cBhvr>
                                      <p:to>
                                        <p:strVal val="visible"/>
                                      </p:to>
                                    </p:set>
                                    <p:anim calcmode="lin" valueType="num">
                                      <p:cBhvr additive="base">
                                        <p:cTn id="115" dur="500" fill="hold"/>
                                        <p:tgtEl>
                                          <p:spTgt spid="213"/>
                                        </p:tgtEl>
                                        <p:attrNameLst>
                                          <p:attrName>ppt_x</p:attrName>
                                        </p:attrNameLst>
                                      </p:cBhvr>
                                      <p:tavLst>
                                        <p:tav tm="0">
                                          <p:val>
                                            <p:strVal val="#ppt_x"/>
                                          </p:val>
                                        </p:tav>
                                        <p:tav tm="100000">
                                          <p:val>
                                            <p:strVal val="#ppt_x"/>
                                          </p:val>
                                        </p:tav>
                                      </p:tavLst>
                                    </p:anim>
                                    <p:anim calcmode="lin" valueType="num">
                                      <p:cBhvr additive="base">
                                        <p:cTn id="116" dur="500" fill="hold"/>
                                        <p:tgtEl>
                                          <p:spTgt spid="21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06"/>
                                        </p:tgtEl>
                                        <p:attrNameLst>
                                          <p:attrName>style.visibility</p:attrName>
                                        </p:attrNameLst>
                                      </p:cBhvr>
                                      <p:to>
                                        <p:strVal val="visible"/>
                                      </p:to>
                                    </p:set>
                                    <p:anim calcmode="lin" valueType="num">
                                      <p:cBhvr additive="base">
                                        <p:cTn id="119" dur="500" fill="hold"/>
                                        <p:tgtEl>
                                          <p:spTgt spid="206"/>
                                        </p:tgtEl>
                                        <p:attrNameLst>
                                          <p:attrName>ppt_x</p:attrName>
                                        </p:attrNameLst>
                                      </p:cBhvr>
                                      <p:tavLst>
                                        <p:tav tm="0">
                                          <p:val>
                                            <p:strVal val="#ppt_x"/>
                                          </p:val>
                                        </p:tav>
                                        <p:tav tm="100000">
                                          <p:val>
                                            <p:strVal val="#ppt_x"/>
                                          </p:val>
                                        </p:tav>
                                      </p:tavLst>
                                    </p:anim>
                                    <p:anim calcmode="lin" valueType="num">
                                      <p:cBhvr additive="base">
                                        <p:cTn id="120" dur="500" fill="hold"/>
                                        <p:tgtEl>
                                          <p:spTgt spid="206"/>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10"/>
                                        </p:tgtEl>
                                        <p:attrNameLst>
                                          <p:attrName>style.visibility</p:attrName>
                                        </p:attrNameLst>
                                      </p:cBhvr>
                                      <p:to>
                                        <p:strVal val="visible"/>
                                      </p:to>
                                    </p:set>
                                    <p:anim calcmode="lin" valueType="num">
                                      <p:cBhvr additive="base">
                                        <p:cTn id="123" dur="500" fill="hold"/>
                                        <p:tgtEl>
                                          <p:spTgt spid="210"/>
                                        </p:tgtEl>
                                        <p:attrNameLst>
                                          <p:attrName>ppt_x</p:attrName>
                                        </p:attrNameLst>
                                      </p:cBhvr>
                                      <p:tavLst>
                                        <p:tav tm="0">
                                          <p:val>
                                            <p:strVal val="#ppt_x"/>
                                          </p:val>
                                        </p:tav>
                                        <p:tav tm="100000">
                                          <p:val>
                                            <p:strVal val="#ppt_x"/>
                                          </p:val>
                                        </p:tav>
                                      </p:tavLst>
                                    </p:anim>
                                    <p:anim calcmode="lin" valueType="num">
                                      <p:cBhvr additive="base">
                                        <p:cTn id="124" dur="500" fill="hold"/>
                                        <p:tgtEl>
                                          <p:spTgt spid="21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07"/>
                                        </p:tgtEl>
                                        <p:attrNameLst>
                                          <p:attrName>style.visibility</p:attrName>
                                        </p:attrNameLst>
                                      </p:cBhvr>
                                      <p:to>
                                        <p:strVal val="visible"/>
                                      </p:to>
                                    </p:set>
                                    <p:anim calcmode="lin" valueType="num">
                                      <p:cBhvr additive="base">
                                        <p:cTn id="127" dur="500" fill="hold"/>
                                        <p:tgtEl>
                                          <p:spTgt spid="207"/>
                                        </p:tgtEl>
                                        <p:attrNameLst>
                                          <p:attrName>ppt_x</p:attrName>
                                        </p:attrNameLst>
                                      </p:cBhvr>
                                      <p:tavLst>
                                        <p:tav tm="0">
                                          <p:val>
                                            <p:strVal val="#ppt_x"/>
                                          </p:val>
                                        </p:tav>
                                        <p:tav tm="100000">
                                          <p:val>
                                            <p:strVal val="#ppt_x"/>
                                          </p:val>
                                        </p:tav>
                                      </p:tavLst>
                                    </p:anim>
                                    <p:anim calcmode="lin" valueType="num">
                                      <p:cBhvr additive="base">
                                        <p:cTn id="128" dur="500" fill="hold"/>
                                        <p:tgtEl>
                                          <p:spTgt spid="20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11"/>
                                        </p:tgtEl>
                                        <p:attrNameLst>
                                          <p:attrName>style.visibility</p:attrName>
                                        </p:attrNameLst>
                                      </p:cBhvr>
                                      <p:to>
                                        <p:strVal val="visible"/>
                                      </p:to>
                                    </p:set>
                                    <p:anim calcmode="lin" valueType="num">
                                      <p:cBhvr additive="base">
                                        <p:cTn id="131" dur="500" fill="hold"/>
                                        <p:tgtEl>
                                          <p:spTgt spid="211"/>
                                        </p:tgtEl>
                                        <p:attrNameLst>
                                          <p:attrName>ppt_x</p:attrName>
                                        </p:attrNameLst>
                                      </p:cBhvr>
                                      <p:tavLst>
                                        <p:tav tm="0">
                                          <p:val>
                                            <p:strVal val="#ppt_x"/>
                                          </p:val>
                                        </p:tav>
                                        <p:tav tm="100000">
                                          <p:val>
                                            <p:strVal val="#ppt_x"/>
                                          </p:val>
                                        </p:tav>
                                      </p:tavLst>
                                    </p:anim>
                                    <p:anim calcmode="lin" valueType="num">
                                      <p:cBhvr additive="base">
                                        <p:cTn id="132" dur="500" fill="hold"/>
                                        <p:tgtEl>
                                          <p:spTgt spid="21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14"/>
                                        </p:tgtEl>
                                        <p:attrNameLst>
                                          <p:attrName>style.visibility</p:attrName>
                                        </p:attrNameLst>
                                      </p:cBhvr>
                                      <p:to>
                                        <p:strVal val="visible"/>
                                      </p:to>
                                    </p:set>
                                    <p:anim calcmode="lin" valueType="num">
                                      <p:cBhvr additive="base">
                                        <p:cTn id="135" dur="500" fill="hold"/>
                                        <p:tgtEl>
                                          <p:spTgt spid="214"/>
                                        </p:tgtEl>
                                        <p:attrNameLst>
                                          <p:attrName>ppt_x</p:attrName>
                                        </p:attrNameLst>
                                      </p:cBhvr>
                                      <p:tavLst>
                                        <p:tav tm="0">
                                          <p:val>
                                            <p:strVal val="#ppt_x"/>
                                          </p:val>
                                        </p:tav>
                                        <p:tav tm="100000">
                                          <p:val>
                                            <p:strVal val="#ppt_x"/>
                                          </p:val>
                                        </p:tav>
                                      </p:tavLst>
                                    </p:anim>
                                    <p:anim calcmode="lin" valueType="num">
                                      <p:cBhvr additive="base">
                                        <p:cTn id="136" dur="500" fill="hold"/>
                                        <p:tgtEl>
                                          <p:spTgt spid="21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215"/>
                                        </p:tgtEl>
                                        <p:attrNameLst>
                                          <p:attrName>style.visibility</p:attrName>
                                        </p:attrNameLst>
                                      </p:cBhvr>
                                      <p:to>
                                        <p:strVal val="visible"/>
                                      </p:to>
                                    </p:set>
                                    <p:anim calcmode="lin" valueType="num">
                                      <p:cBhvr additive="base">
                                        <p:cTn id="139" dur="500" fill="hold"/>
                                        <p:tgtEl>
                                          <p:spTgt spid="215"/>
                                        </p:tgtEl>
                                        <p:attrNameLst>
                                          <p:attrName>ppt_x</p:attrName>
                                        </p:attrNameLst>
                                      </p:cBhvr>
                                      <p:tavLst>
                                        <p:tav tm="0">
                                          <p:val>
                                            <p:strVal val="#ppt_x"/>
                                          </p:val>
                                        </p:tav>
                                        <p:tav tm="100000">
                                          <p:val>
                                            <p:strVal val="#ppt_x"/>
                                          </p:val>
                                        </p:tav>
                                      </p:tavLst>
                                    </p:anim>
                                    <p:anim calcmode="lin" valueType="num">
                                      <p:cBhvr additive="base">
                                        <p:cTn id="140" dur="500" fill="hold"/>
                                        <p:tgtEl>
                                          <p:spTgt spid="21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216"/>
                                        </p:tgtEl>
                                        <p:attrNameLst>
                                          <p:attrName>style.visibility</p:attrName>
                                        </p:attrNameLst>
                                      </p:cBhvr>
                                      <p:to>
                                        <p:strVal val="visible"/>
                                      </p:to>
                                    </p:set>
                                    <p:anim calcmode="lin" valueType="num">
                                      <p:cBhvr additive="base">
                                        <p:cTn id="143" dur="500" fill="hold"/>
                                        <p:tgtEl>
                                          <p:spTgt spid="216"/>
                                        </p:tgtEl>
                                        <p:attrNameLst>
                                          <p:attrName>ppt_x</p:attrName>
                                        </p:attrNameLst>
                                      </p:cBhvr>
                                      <p:tavLst>
                                        <p:tav tm="0">
                                          <p:val>
                                            <p:strVal val="#ppt_x"/>
                                          </p:val>
                                        </p:tav>
                                        <p:tav tm="100000">
                                          <p:val>
                                            <p:strVal val="#ppt_x"/>
                                          </p:val>
                                        </p:tav>
                                      </p:tavLst>
                                    </p:anim>
                                    <p:anim calcmode="lin" valueType="num">
                                      <p:cBhvr additive="base">
                                        <p:cTn id="144" dur="500" fill="hold"/>
                                        <p:tgtEl>
                                          <p:spTgt spid="21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17"/>
                                        </p:tgtEl>
                                        <p:attrNameLst>
                                          <p:attrName>style.visibility</p:attrName>
                                        </p:attrNameLst>
                                      </p:cBhvr>
                                      <p:to>
                                        <p:strVal val="visible"/>
                                      </p:to>
                                    </p:set>
                                    <p:anim calcmode="lin" valueType="num">
                                      <p:cBhvr additive="base">
                                        <p:cTn id="147" dur="500" fill="hold"/>
                                        <p:tgtEl>
                                          <p:spTgt spid="217"/>
                                        </p:tgtEl>
                                        <p:attrNameLst>
                                          <p:attrName>ppt_x</p:attrName>
                                        </p:attrNameLst>
                                      </p:cBhvr>
                                      <p:tavLst>
                                        <p:tav tm="0">
                                          <p:val>
                                            <p:strVal val="#ppt_x"/>
                                          </p:val>
                                        </p:tav>
                                        <p:tav tm="100000">
                                          <p:val>
                                            <p:strVal val="#ppt_x"/>
                                          </p:val>
                                        </p:tav>
                                      </p:tavLst>
                                    </p:anim>
                                    <p:anim calcmode="lin" valueType="num">
                                      <p:cBhvr additive="base">
                                        <p:cTn id="148" dur="500" fill="hold"/>
                                        <p:tgtEl>
                                          <p:spTgt spid="217"/>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218"/>
                                        </p:tgtEl>
                                        <p:attrNameLst>
                                          <p:attrName>style.visibility</p:attrName>
                                        </p:attrNameLst>
                                      </p:cBhvr>
                                      <p:to>
                                        <p:strVal val="visible"/>
                                      </p:to>
                                    </p:set>
                                    <p:anim calcmode="lin" valueType="num">
                                      <p:cBhvr additive="base">
                                        <p:cTn id="151" dur="500" fill="hold"/>
                                        <p:tgtEl>
                                          <p:spTgt spid="218"/>
                                        </p:tgtEl>
                                        <p:attrNameLst>
                                          <p:attrName>ppt_x</p:attrName>
                                        </p:attrNameLst>
                                      </p:cBhvr>
                                      <p:tavLst>
                                        <p:tav tm="0">
                                          <p:val>
                                            <p:strVal val="#ppt_x"/>
                                          </p:val>
                                        </p:tav>
                                        <p:tav tm="100000">
                                          <p:val>
                                            <p:strVal val="#ppt_x"/>
                                          </p:val>
                                        </p:tav>
                                      </p:tavLst>
                                    </p:anim>
                                    <p:anim calcmode="lin" valueType="num">
                                      <p:cBhvr additive="base">
                                        <p:cTn id="152" dur="500" fill="hold"/>
                                        <p:tgtEl>
                                          <p:spTgt spid="218"/>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19"/>
                                        </p:tgtEl>
                                        <p:attrNameLst>
                                          <p:attrName>style.visibility</p:attrName>
                                        </p:attrNameLst>
                                      </p:cBhvr>
                                      <p:to>
                                        <p:strVal val="visible"/>
                                      </p:to>
                                    </p:set>
                                    <p:anim calcmode="lin" valueType="num">
                                      <p:cBhvr additive="base">
                                        <p:cTn id="155" dur="500" fill="hold"/>
                                        <p:tgtEl>
                                          <p:spTgt spid="219"/>
                                        </p:tgtEl>
                                        <p:attrNameLst>
                                          <p:attrName>ppt_x</p:attrName>
                                        </p:attrNameLst>
                                      </p:cBhvr>
                                      <p:tavLst>
                                        <p:tav tm="0">
                                          <p:val>
                                            <p:strVal val="#ppt_x"/>
                                          </p:val>
                                        </p:tav>
                                        <p:tav tm="100000">
                                          <p:val>
                                            <p:strVal val="#ppt_x"/>
                                          </p:val>
                                        </p:tav>
                                      </p:tavLst>
                                    </p:anim>
                                    <p:anim calcmode="lin" valueType="num">
                                      <p:cBhvr additive="base">
                                        <p:cTn id="156" dur="500" fill="hold"/>
                                        <p:tgtEl>
                                          <p:spTgt spid="219"/>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20"/>
                                        </p:tgtEl>
                                        <p:attrNameLst>
                                          <p:attrName>style.visibility</p:attrName>
                                        </p:attrNameLst>
                                      </p:cBhvr>
                                      <p:to>
                                        <p:strVal val="visible"/>
                                      </p:to>
                                    </p:set>
                                    <p:anim calcmode="lin" valueType="num">
                                      <p:cBhvr additive="base">
                                        <p:cTn id="159" dur="500" fill="hold"/>
                                        <p:tgtEl>
                                          <p:spTgt spid="220"/>
                                        </p:tgtEl>
                                        <p:attrNameLst>
                                          <p:attrName>ppt_x</p:attrName>
                                        </p:attrNameLst>
                                      </p:cBhvr>
                                      <p:tavLst>
                                        <p:tav tm="0">
                                          <p:val>
                                            <p:strVal val="#ppt_x"/>
                                          </p:val>
                                        </p:tav>
                                        <p:tav tm="100000">
                                          <p:val>
                                            <p:strVal val="#ppt_x"/>
                                          </p:val>
                                        </p:tav>
                                      </p:tavLst>
                                    </p:anim>
                                    <p:anim calcmode="lin" valueType="num">
                                      <p:cBhvr additive="base">
                                        <p:cTn id="160" dur="500" fill="hold"/>
                                        <p:tgtEl>
                                          <p:spTgt spid="220"/>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21"/>
                                        </p:tgtEl>
                                        <p:attrNameLst>
                                          <p:attrName>style.visibility</p:attrName>
                                        </p:attrNameLst>
                                      </p:cBhvr>
                                      <p:to>
                                        <p:strVal val="visible"/>
                                      </p:to>
                                    </p:set>
                                    <p:anim calcmode="lin" valueType="num">
                                      <p:cBhvr additive="base">
                                        <p:cTn id="163" dur="500" fill="hold"/>
                                        <p:tgtEl>
                                          <p:spTgt spid="221"/>
                                        </p:tgtEl>
                                        <p:attrNameLst>
                                          <p:attrName>ppt_x</p:attrName>
                                        </p:attrNameLst>
                                      </p:cBhvr>
                                      <p:tavLst>
                                        <p:tav tm="0">
                                          <p:val>
                                            <p:strVal val="#ppt_x"/>
                                          </p:val>
                                        </p:tav>
                                        <p:tav tm="100000">
                                          <p:val>
                                            <p:strVal val="#ppt_x"/>
                                          </p:val>
                                        </p:tav>
                                      </p:tavLst>
                                    </p:anim>
                                    <p:anim calcmode="lin" valueType="num">
                                      <p:cBhvr additive="base">
                                        <p:cTn id="164" dur="500" fill="hold"/>
                                        <p:tgtEl>
                                          <p:spTgt spid="221"/>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222"/>
                                        </p:tgtEl>
                                        <p:attrNameLst>
                                          <p:attrName>style.visibility</p:attrName>
                                        </p:attrNameLst>
                                      </p:cBhvr>
                                      <p:to>
                                        <p:strVal val="visible"/>
                                      </p:to>
                                    </p:set>
                                    <p:anim calcmode="lin" valueType="num">
                                      <p:cBhvr additive="base">
                                        <p:cTn id="167" dur="500" fill="hold"/>
                                        <p:tgtEl>
                                          <p:spTgt spid="222"/>
                                        </p:tgtEl>
                                        <p:attrNameLst>
                                          <p:attrName>ppt_x</p:attrName>
                                        </p:attrNameLst>
                                      </p:cBhvr>
                                      <p:tavLst>
                                        <p:tav tm="0">
                                          <p:val>
                                            <p:strVal val="#ppt_x"/>
                                          </p:val>
                                        </p:tav>
                                        <p:tav tm="100000">
                                          <p:val>
                                            <p:strVal val="#ppt_x"/>
                                          </p:val>
                                        </p:tav>
                                      </p:tavLst>
                                    </p:anim>
                                    <p:anim calcmode="lin" valueType="num">
                                      <p:cBhvr additive="base">
                                        <p:cTn id="168" dur="500" fill="hold"/>
                                        <p:tgtEl>
                                          <p:spTgt spid="222"/>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223"/>
                                        </p:tgtEl>
                                        <p:attrNameLst>
                                          <p:attrName>style.visibility</p:attrName>
                                        </p:attrNameLst>
                                      </p:cBhvr>
                                      <p:to>
                                        <p:strVal val="visible"/>
                                      </p:to>
                                    </p:set>
                                    <p:anim calcmode="lin" valueType="num">
                                      <p:cBhvr additive="base">
                                        <p:cTn id="171" dur="500" fill="hold"/>
                                        <p:tgtEl>
                                          <p:spTgt spid="223"/>
                                        </p:tgtEl>
                                        <p:attrNameLst>
                                          <p:attrName>ppt_x</p:attrName>
                                        </p:attrNameLst>
                                      </p:cBhvr>
                                      <p:tavLst>
                                        <p:tav tm="0">
                                          <p:val>
                                            <p:strVal val="#ppt_x"/>
                                          </p:val>
                                        </p:tav>
                                        <p:tav tm="100000">
                                          <p:val>
                                            <p:strVal val="#ppt_x"/>
                                          </p:val>
                                        </p:tav>
                                      </p:tavLst>
                                    </p:anim>
                                    <p:anim calcmode="lin" valueType="num">
                                      <p:cBhvr additive="base">
                                        <p:cTn id="172" dur="500" fill="hold"/>
                                        <p:tgtEl>
                                          <p:spTgt spid="22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224"/>
                                        </p:tgtEl>
                                        <p:attrNameLst>
                                          <p:attrName>style.visibility</p:attrName>
                                        </p:attrNameLst>
                                      </p:cBhvr>
                                      <p:to>
                                        <p:strVal val="visible"/>
                                      </p:to>
                                    </p:set>
                                    <p:anim calcmode="lin" valueType="num">
                                      <p:cBhvr additive="base">
                                        <p:cTn id="175" dur="500" fill="hold"/>
                                        <p:tgtEl>
                                          <p:spTgt spid="224"/>
                                        </p:tgtEl>
                                        <p:attrNameLst>
                                          <p:attrName>ppt_x</p:attrName>
                                        </p:attrNameLst>
                                      </p:cBhvr>
                                      <p:tavLst>
                                        <p:tav tm="0">
                                          <p:val>
                                            <p:strVal val="#ppt_x"/>
                                          </p:val>
                                        </p:tav>
                                        <p:tav tm="100000">
                                          <p:val>
                                            <p:strVal val="#ppt_x"/>
                                          </p:val>
                                        </p:tav>
                                      </p:tavLst>
                                    </p:anim>
                                    <p:anim calcmode="lin" valueType="num">
                                      <p:cBhvr additive="base">
                                        <p:cTn id="176" dur="500" fill="hold"/>
                                        <p:tgtEl>
                                          <p:spTgt spid="224"/>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25"/>
                                        </p:tgtEl>
                                        <p:attrNameLst>
                                          <p:attrName>style.visibility</p:attrName>
                                        </p:attrNameLst>
                                      </p:cBhvr>
                                      <p:to>
                                        <p:strVal val="visible"/>
                                      </p:to>
                                    </p:set>
                                    <p:anim calcmode="lin" valueType="num">
                                      <p:cBhvr additive="base">
                                        <p:cTn id="179" dur="500" fill="hold"/>
                                        <p:tgtEl>
                                          <p:spTgt spid="225"/>
                                        </p:tgtEl>
                                        <p:attrNameLst>
                                          <p:attrName>ppt_x</p:attrName>
                                        </p:attrNameLst>
                                      </p:cBhvr>
                                      <p:tavLst>
                                        <p:tav tm="0">
                                          <p:val>
                                            <p:strVal val="#ppt_x"/>
                                          </p:val>
                                        </p:tav>
                                        <p:tav tm="100000">
                                          <p:val>
                                            <p:strVal val="#ppt_x"/>
                                          </p:val>
                                        </p:tav>
                                      </p:tavLst>
                                    </p:anim>
                                    <p:anim calcmode="lin" valueType="num">
                                      <p:cBhvr additive="base">
                                        <p:cTn id="180" dur="500" fill="hold"/>
                                        <p:tgtEl>
                                          <p:spTgt spid="225"/>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226"/>
                                        </p:tgtEl>
                                        <p:attrNameLst>
                                          <p:attrName>style.visibility</p:attrName>
                                        </p:attrNameLst>
                                      </p:cBhvr>
                                      <p:to>
                                        <p:strVal val="visible"/>
                                      </p:to>
                                    </p:set>
                                    <p:anim calcmode="lin" valueType="num">
                                      <p:cBhvr additive="base">
                                        <p:cTn id="183" dur="500" fill="hold"/>
                                        <p:tgtEl>
                                          <p:spTgt spid="226"/>
                                        </p:tgtEl>
                                        <p:attrNameLst>
                                          <p:attrName>ppt_x</p:attrName>
                                        </p:attrNameLst>
                                      </p:cBhvr>
                                      <p:tavLst>
                                        <p:tav tm="0">
                                          <p:val>
                                            <p:strVal val="#ppt_x"/>
                                          </p:val>
                                        </p:tav>
                                        <p:tav tm="100000">
                                          <p:val>
                                            <p:strVal val="#ppt_x"/>
                                          </p:val>
                                        </p:tav>
                                      </p:tavLst>
                                    </p:anim>
                                    <p:anim calcmode="lin" valueType="num">
                                      <p:cBhvr additive="base">
                                        <p:cTn id="184" dur="500" fill="hold"/>
                                        <p:tgtEl>
                                          <p:spTgt spid="226"/>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227"/>
                                        </p:tgtEl>
                                        <p:attrNameLst>
                                          <p:attrName>style.visibility</p:attrName>
                                        </p:attrNameLst>
                                      </p:cBhvr>
                                      <p:to>
                                        <p:strVal val="visible"/>
                                      </p:to>
                                    </p:set>
                                    <p:anim calcmode="lin" valueType="num">
                                      <p:cBhvr additive="base">
                                        <p:cTn id="187" dur="500" fill="hold"/>
                                        <p:tgtEl>
                                          <p:spTgt spid="227"/>
                                        </p:tgtEl>
                                        <p:attrNameLst>
                                          <p:attrName>ppt_x</p:attrName>
                                        </p:attrNameLst>
                                      </p:cBhvr>
                                      <p:tavLst>
                                        <p:tav tm="0">
                                          <p:val>
                                            <p:strVal val="#ppt_x"/>
                                          </p:val>
                                        </p:tav>
                                        <p:tav tm="100000">
                                          <p:val>
                                            <p:strVal val="#ppt_x"/>
                                          </p:val>
                                        </p:tav>
                                      </p:tavLst>
                                    </p:anim>
                                    <p:anim calcmode="lin" valueType="num">
                                      <p:cBhvr additive="base">
                                        <p:cTn id="188" dur="500" fill="hold"/>
                                        <p:tgtEl>
                                          <p:spTgt spid="227"/>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228"/>
                                        </p:tgtEl>
                                        <p:attrNameLst>
                                          <p:attrName>style.visibility</p:attrName>
                                        </p:attrNameLst>
                                      </p:cBhvr>
                                      <p:to>
                                        <p:strVal val="visible"/>
                                      </p:to>
                                    </p:set>
                                    <p:anim calcmode="lin" valueType="num">
                                      <p:cBhvr additive="base">
                                        <p:cTn id="191" dur="500" fill="hold"/>
                                        <p:tgtEl>
                                          <p:spTgt spid="228"/>
                                        </p:tgtEl>
                                        <p:attrNameLst>
                                          <p:attrName>ppt_x</p:attrName>
                                        </p:attrNameLst>
                                      </p:cBhvr>
                                      <p:tavLst>
                                        <p:tav tm="0">
                                          <p:val>
                                            <p:strVal val="#ppt_x"/>
                                          </p:val>
                                        </p:tav>
                                        <p:tav tm="100000">
                                          <p:val>
                                            <p:strVal val="#ppt_x"/>
                                          </p:val>
                                        </p:tav>
                                      </p:tavLst>
                                    </p:anim>
                                    <p:anim calcmode="lin" valueType="num">
                                      <p:cBhvr additive="base">
                                        <p:cTn id="192" dur="500" fill="hold"/>
                                        <p:tgtEl>
                                          <p:spTgt spid="228"/>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229"/>
                                        </p:tgtEl>
                                        <p:attrNameLst>
                                          <p:attrName>style.visibility</p:attrName>
                                        </p:attrNameLst>
                                      </p:cBhvr>
                                      <p:to>
                                        <p:strVal val="visible"/>
                                      </p:to>
                                    </p:set>
                                    <p:anim calcmode="lin" valueType="num">
                                      <p:cBhvr additive="base">
                                        <p:cTn id="195" dur="500" fill="hold"/>
                                        <p:tgtEl>
                                          <p:spTgt spid="229"/>
                                        </p:tgtEl>
                                        <p:attrNameLst>
                                          <p:attrName>ppt_x</p:attrName>
                                        </p:attrNameLst>
                                      </p:cBhvr>
                                      <p:tavLst>
                                        <p:tav tm="0">
                                          <p:val>
                                            <p:strVal val="#ppt_x"/>
                                          </p:val>
                                        </p:tav>
                                        <p:tav tm="100000">
                                          <p:val>
                                            <p:strVal val="#ppt_x"/>
                                          </p:val>
                                        </p:tav>
                                      </p:tavLst>
                                    </p:anim>
                                    <p:anim calcmode="lin" valueType="num">
                                      <p:cBhvr additive="base">
                                        <p:cTn id="196" dur="500" fill="hold"/>
                                        <p:tgtEl>
                                          <p:spTgt spid="229"/>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230"/>
                                        </p:tgtEl>
                                        <p:attrNameLst>
                                          <p:attrName>style.visibility</p:attrName>
                                        </p:attrNameLst>
                                      </p:cBhvr>
                                      <p:to>
                                        <p:strVal val="visible"/>
                                      </p:to>
                                    </p:set>
                                    <p:anim calcmode="lin" valueType="num">
                                      <p:cBhvr additive="base">
                                        <p:cTn id="199" dur="500" fill="hold"/>
                                        <p:tgtEl>
                                          <p:spTgt spid="230"/>
                                        </p:tgtEl>
                                        <p:attrNameLst>
                                          <p:attrName>ppt_x</p:attrName>
                                        </p:attrNameLst>
                                      </p:cBhvr>
                                      <p:tavLst>
                                        <p:tav tm="0">
                                          <p:val>
                                            <p:strVal val="#ppt_x"/>
                                          </p:val>
                                        </p:tav>
                                        <p:tav tm="100000">
                                          <p:val>
                                            <p:strVal val="#ppt_x"/>
                                          </p:val>
                                        </p:tav>
                                      </p:tavLst>
                                    </p:anim>
                                    <p:anim calcmode="lin" valueType="num">
                                      <p:cBhvr additive="base">
                                        <p:cTn id="200" dur="500" fill="hold"/>
                                        <p:tgtEl>
                                          <p:spTgt spid="230"/>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231"/>
                                        </p:tgtEl>
                                        <p:attrNameLst>
                                          <p:attrName>style.visibility</p:attrName>
                                        </p:attrNameLst>
                                      </p:cBhvr>
                                      <p:to>
                                        <p:strVal val="visible"/>
                                      </p:to>
                                    </p:set>
                                    <p:anim calcmode="lin" valueType="num">
                                      <p:cBhvr additive="base">
                                        <p:cTn id="203" dur="500" fill="hold"/>
                                        <p:tgtEl>
                                          <p:spTgt spid="231"/>
                                        </p:tgtEl>
                                        <p:attrNameLst>
                                          <p:attrName>ppt_x</p:attrName>
                                        </p:attrNameLst>
                                      </p:cBhvr>
                                      <p:tavLst>
                                        <p:tav tm="0">
                                          <p:val>
                                            <p:strVal val="#ppt_x"/>
                                          </p:val>
                                        </p:tav>
                                        <p:tav tm="100000">
                                          <p:val>
                                            <p:strVal val="#ppt_x"/>
                                          </p:val>
                                        </p:tav>
                                      </p:tavLst>
                                    </p:anim>
                                    <p:anim calcmode="lin" valueType="num">
                                      <p:cBhvr additive="base">
                                        <p:cTn id="204" dur="500" fill="hold"/>
                                        <p:tgtEl>
                                          <p:spTgt spid="231"/>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32"/>
                                        </p:tgtEl>
                                        <p:attrNameLst>
                                          <p:attrName>style.visibility</p:attrName>
                                        </p:attrNameLst>
                                      </p:cBhvr>
                                      <p:to>
                                        <p:strVal val="visible"/>
                                      </p:to>
                                    </p:set>
                                    <p:anim calcmode="lin" valueType="num">
                                      <p:cBhvr additive="base">
                                        <p:cTn id="207" dur="500" fill="hold"/>
                                        <p:tgtEl>
                                          <p:spTgt spid="232"/>
                                        </p:tgtEl>
                                        <p:attrNameLst>
                                          <p:attrName>ppt_x</p:attrName>
                                        </p:attrNameLst>
                                      </p:cBhvr>
                                      <p:tavLst>
                                        <p:tav tm="0">
                                          <p:val>
                                            <p:strVal val="#ppt_x"/>
                                          </p:val>
                                        </p:tav>
                                        <p:tav tm="100000">
                                          <p:val>
                                            <p:strVal val="#ppt_x"/>
                                          </p:val>
                                        </p:tav>
                                      </p:tavLst>
                                    </p:anim>
                                    <p:anim calcmode="lin" valueType="num">
                                      <p:cBhvr additive="base">
                                        <p:cTn id="208" dur="500" fill="hold"/>
                                        <p:tgtEl>
                                          <p:spTgt spid="232"/>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233"/>
                                        </p:tgtEl>
                                        <p:attrNameLst>
                                          <p:attrName>style.visibility</p:attrName>
                                        </p:attrNameLst>
                                      </p:cBhvr>
                                      <p:to>
                                        <p:strVal val="visible"/>
                                      </p:to>
                                    </p:set>
                                    <p:anim calcmode="lin" valueType="num">
                                      <p:cBhvr additive="base">
                                        <p:cTn id="211" dur="500" fill="hold"/>
                                        <p:tgtEl>
                                          <p:spTgt spid="233"/>
                                        </p:tgtEl>
                                        <p:attrNameLst>
                                          <p:attrName>ppt_x</p:attrName>
                                        </p:attrNameLst>
                                      </p:cBhvr>
                                      <p:tavLst>
                                        <p:tav tm="0">
                                          <p:val>
                                            <p:strVal val="#ppt_x"/>
                                          </p:val>
                                        </p:tav>
                                        <p:tav tm="100000">
                                          <p:val>
                                            <p:strVal val="#ppt_x"/>
                                          </p:val>
                                        </p:tav>
                                      </p:tavLst>
                                    </p:anim>
                                    <p:anim calcmode="lin" valueType="num">
                                      <p:cBhvr additive="base">
                                        <p:cTn id="212" dur="500" fill="hold"/>
                                        <p:tgtEl>
                                          <p:spTgt spid="233"/>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234"/>
                                        </p:tgtEl>
                                        <p:attrNameLst>
                                          <p:attrName>style.visibility</p:attrName>
                                        </p:attrNameLst>
                                      </p:cBhvr>
                                      <p:to>
                                        <p:strVal val="visible"/>
                                      </p:to>
                                    </p:set>
                                    <p:anim calcmode="lin" valueType="num">
                                      <p:cBhvr additive="base">
                                        <p:cTn id="215" dur="500" fill="hold"/>
                                        <p:tgtEl>
                                          <p:spTgt spid="234"/>
                                        </p:tgtEl>
                                        <p:attrNameLst>
                                          <p:attrName>ppt_x</p:attrName>
                                        </p:attrNameLst>
                                      </p:cBhvr>
                                      <p:tavLst>
                                        <p:tav tm="0">
                                          <p:val>
                                            <p:strVal val="#ppt_x"/>
                                          </p:val>
                                        </p:tav>
                                        <p:tav tm="100000">
                                          <p:val>
                                            <p:strVal val="#ppt_x"/>
                                          </p:val>
                                        </p:tav>
                                      </p:tavLst>
                                    </p:anim>
                                    <p:anim calcmode="lin" valueType="num">
                                      <p:cBhvr additive="base">
                                        <p:cTn id="216" dur="500" fill="hold"/>
                                        <p:tgtEl>
                                          <p:spTgt spid="234"/>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235"/>
                                        </p:tgtEl>
                                        <p:attrNameLst>
                                          <p:attrName>style.visibility</p:attrName>
                                        </p:attrNameLst>
                                      </p:cBhvr>
                                      <p:to>
                                        <p:strVal val="visible"/>
                                      </p:to>
                                    </p:set>
                                    <p:anim calcmode="lin" valueType="num">
                                      <p:cBhvr additive="base">
                                        <p:cTn id="219" dur="500" fill="hold"/>
                                        <p:tgtEl>
                                          <p:spTgt spid="235"/>
                                        </p:tgtEl>
                                        <p:attrNameLst>
                                          <p:attrName>ppt_x</p:attrName>
                                        </p:attrNameLst>
                                      </p:cBhvr>
                                      <p:tavLst>
                                        <p:tav tm="0">
                                          <p:val>
                                            <p:strVal val="#ppt_x"/>
                                          </p:val>
                                        </p:tav>
                                        <p:tav tm="100000">
                                          <p:val>
                                            <p:strVal val="#ppt_x"/>
                                          </p:val>
                                        </p:tav>
                                      </p:tavLst>
                                    </p:anim>
                                    <p:anim calcmode="lin" valueType="num">
                                      <p:cBhvr additive="base">
                                        <p:cTn id="220" dur="500" fill="hold"/>
                                        <p:tgtEl>
                                          <p:spTgt spid="235"/>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36"/>
                                        </p:tgtEl>
                                        <p:attrNameLst>
                                          <p:attrName>style.visibility</p:attrName>
                                        </p:attrNameLst>
                                      </p:cBhvr>
                                      <p:to>
                                        <p:strVal val="visible"/>
                                      </p:to>
                                    </p:set>
                                    <p:anim calcmode="lin" valueType="num">
                                      <p:cBhvr additive="base">
                                        <p:cTn id="223" dur="500" fill="hold"/>
                                        <p:tgtEl>
                                          <p:spTgt spid="236"/>
                                        </p:tgtEl>
                                        <p:attrNameLst>
                                          <p:attrName>ppt_x</p:attrName>
                                        </p:attrNameLst>
                                      </p:cBhvr>
                                      <p:tavLst>
                                        <p:tav tm="0">
                                          <p:val>
                                            <p:strVal val="#ppt_x"/>
                                          </p:val>
                                        </p:tav>
                                        <p:tav tm="100000">
                                          <p:val>
                                            <p:strVal val="#ppt_x"/>
                                          </p:val>
                                        </p:tav>
                                      </p:tavLst>
                                    </p:anim>
                                    <p:anim calcmode="lin" valueType="num">
                                      <p:cBhvr additive="base">
                                        <p:cTn id="224" dur="500" fill="hold"/>
                                        <p:tgtEl>
                                          <p:spTgt spid="236"/>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237"/>
                                        </p:tgtEl>
                                        <p:attrNameLst>
                                          <p:attrName>style.visibility</p:attrName>
                                        </p:attrNameLst>
                                      </p:cBhvr>
                                      <p:to>
                                        <p:strVal val="visible"/>
                                      </p:to>
                                    </p:set>
                                    <p:anim calcmode="lin" valueType="num">
                                      <p:cBhvr additive="base">
                                        <p:cTn id="227" dur="500" fill="hold"/>
                                        <p:tgtEl>
                                          <p:spTgt spid="237"/>
                                        </p:tgtEl>
                                        <p:attrNameLst>
                                          <p:attrName>ppt_x</p:attrName>
                                        </p:attrNameLst>
                                      </p:cBhvr>
                                      <p:tavLst>
                                        <p:tav tm="0">
                                          <p:val>
                                            <p:strVal val="#ppt_x"/>
                                          </p:val>
                                        </p:tav>
                                        <p:tav tm="100000">
                                          <p:val>
                                            <p:strVal val="#ppt_x"/>
                                          </p:val>
                                        </p:tav>
                                      </p:tavLst>
                                    </p:anim>
                                    <p:anim calcmode="lin" valueType="num">
                                      <p:cBhvr additive="base">
                                        <p:cTn id="228" dur="500" fill="hold"/>
                                        <p:tgtEl>
                                          <p:spTgt spid="237"/>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238"/>
                                        </p:tgtEl>
                                        <p:attrNameLst>
                                          <p:attrName>style.visibility</p:attrName>
                                        </p:attrNameLst>
                                      </p:cBhvr>
                                      <p:to>
                                        <p:strVal val="visible"/>
                                      </p:to>
                                    </p:set>
                                    <p:anim calcmode="lin" valueType="num">
                                      <p:cBhvr additive="base">
                                        <p:cTn id="231" dur="500" fill="hold"/>
                                        <p:tgtEl>
                                          <p:spTgt spid="238"/>
                                        </p:tgtEl>
                                        <p:attrNameLst>
                                          <p:attrName>ppt_x</p:attrName>
                                        </p:attrNameLst>
                                      </p:cBhvr>
                                      <p:tavLst>
                                        <p:tav tm="0">
                                          <p:val>
                                            <p:strVal val="#ppt_x"/>
                                          </p:val>
                                        </p:tav>
                                        <p:tav tm="100000">
                                          <p:val>
                                            <p:strVal val="#ppt_x"/>
                                          </p:val>
                                        </p:tav>
                                      </p:tavLst>
                                    </p:anim>
                                    <p:anim calcmode="lin" valueType="num">
                                      <p:cBhvr additive="base">
                                        <p:cTn id="232" dur="500" fill="hold"/>
                                        <p:tgtEl>
                                          <p:spTgt spid="238"/>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239"/>
                                        </p:tgtEl>
                                        <p:attrNameLst>
                                          <p:attrName>style.visibility</p:attrName>
                                        </p:attrNameLst>
                                      </p:cBhvr>
                                      <p:to>
                                        <p:strVal val="visible"/>
                                      </p:to>
                                    </p:set>
                                    <p:anim calcmode="lin" valueType="num">
                                      <p:cBhvr additive="base">
                                        <p:cTn id="235" dur="500" fill="hold"/>
                                        <p:tgtEl>
                                          <p:spTgt spid="239"/>
                                        </p:tgtEl>
                                        <p:attrNameLst>
                                          <p:attrName>ppt_x</p:attrName>
                                        </p:attrNameLst>
                                      </p:cBhvr>
                                      <p:tavLst>
                                        <p:tav tm="0">
                                          <p:val>
                                            <p:strVal val="#ppt_x"/>
                                          </p:val>
                                        </p:tav>
                                        <p:tav tm="100000">
                                          <p:val>
                                            <p:strVal val="#ppt_x"/>
                                          </p:val>
                                        </p:tav>
                                      </p:tavLst>
                                    </p:anim>
                                    <p:anim calcmode="lin" valueType="num">
                                      <p:cBhvr additive="base">
                                        <p:cTn id="236" dur="500" fill="hold"/>
                                        <p:tgtEl>
                                          <p:spTgt spid="239"/>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240"/>
                                        </p:tgtEl>
                                        <p:attrNameLst>
                                          <p:attrName>style.visibility</p:attrName>
                                        </p:attrNameLst>
                                      </p:cBhvr>
                                      <p:to>
                                        <p:strVal val="visible"/>
                                      </p:to>
                                    </p:set>
                                    <p:anim calcmode="lin" valueType="num">
                                      <p:cBhvr additive="base">
                                        <p:cTn id="239" dur="500" fill="hold"/>
                                        <p:tgtEl>
                                          <p:spTgt spid="240"/>
                                        </p:tgtEl>
                                        <p:attrNameLst>
                                          <p:attrName>ppt_x</p:attrName>
                                        </p:attrNameLst>
                                      </p:cBhvr>
                                      <p:tavLst>
                                        <p:tav tm="0">
                                          <p:val>
                                            <p:strVal val="#ppt_x"/>
                                          </p:val>
                                        </p:tav>
                                        <p:tav tm="100000">
                                          <p:val>
                                            <p:strVal val="#ppt_x"/>
                                          </p:val>
                                        </p:tav>
                                      </p:tavLst>
                                    </p:anim>
                                    <p:anim calcmode="lin" valueType="num">
                                      <p:cBhvr additive="base">
                                        <p:cTn id="240" dur="500" fill="hold"/>
                                        <p:tgtEl>
                                          <p:spTgt spid="240"/>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241"/>
                                        </p:tgtEl>
                                        <p:attrNameLst>
                                          <p:attrName>style.visibility</p:attrName>
                                        </p:attrNameLst>
                                      </p:cBhvr>
                                      <p:to>
                                        <p:strVal val="visible"/>
                                      </p:to>
                                    </p:set>
                                    <p:anim calcmode="lin" valueType="num">
                                      <p:cBhvr additive="base">
                                        <p:cTn id="243" dur="500" fill="hold"/>
                                        <p:tgtEl>
                                          <p:spTgt spid="241"/>
                                        </p:tgtEl>
                                        <p:attrNameLst>
                                          <p:attrName>ppt_x</p:attrName>
                                        </p:attrNameLst>
                                      </p:cBhvr>
                                      <p:tavLst>
                                        <p:tav tm="0">
                                          <p:val>
                                            <p:strVal val="#ppt_x"/>
                                          </p:val>
                                        </p:tav>
                                        <p:tav tm="100000">
                                          <p:val>
                                            <p:strVal val="#ppt_x"/>
                                          </p:val>
                                        </p:tav>
                                      </p:tavLst>
                                    </p:anim>
                                    <p:anim calcmode="lin" valueType="num">
                                      <p:cBhvr additive="base">
                                        <p:cTn id="244" dur="500" fill="hold"/>
                                        <p:tgtEl>
                                          <p:spTgt spid="241"/>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242"/>
                                        </p:tgtEl>
                                        <p:attrNameLst>
                                          <p:attrName>style.visibility</p:attrName>
                                        </p:attrNameLst>
                                      </p:cBhvr>
                                      <p:to>
                                        <p:strVal val="visible"/>
                                      </p:to>
                                    </p:set>
                                    <p:anim calcmode="lin" valueType="num">
                                      <p:cBhvr additive="base">
                                        <p:cTn id="247" dur="500" fill="hold"/>
                                        <p:tgtEl>
                                          <p:spTgt spid="242"/>
                                        </p:tgtEl>
                                        <p:attrNameLst>
                                          <p:attrName>ppt_x</p:attrName>
                                        </p:attrNameLst>
                                      </p:cBhvr>
                                      <p:tavLst>
                                        <p:tav tm="0">
                                          <p:val>
                                            <p:strVal val="#ppt_x"/>
                                          </p:val>
                                        </p:tav>
                                        <p:tav tm="100000">
                                          <p:val>
                                            <p:strVal val="#ppt_x"/>
                                          </p:val>
                                        </p:tav>
                                      </p:tavLst>
                                    </p:anim>
                                    <p:anim calcmode="lin" valueType="num">
                                      <p:cBhvr additive="base">
                                        <p:cTn id="248" dur="500" fill="hold"/>
                                        <p:tgtEl>
                                          <p:spTgt spid="242"/>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243"/>
                                        </p:tgtEl>
                                        <p:attrNameLst>
                                          <p:attrName>style.visibility</p:attrName>
                                        </p:attrNameLst>
                                      </p:cBhvr>
                                      <p:to>
                                        <p:strVal val="visible"/>
                                      </p:to>
                                    </p:set>
                                    <p:anim calcmode="lin" valueType="num">
                                      <p:cBhvr additive="base">
                                        <p:cTn id="251" dur="500" fill="hold"/>
                                        <p:tgtEl>
                                          <p:spTgt spid="243"/>
                                        </p:tgtEl>
                                        <p:attrNameLst>
                                          <p:attrName>ppt_x</p:attrName>
                                        </p:attrNameLst>
                                      </p:cBhvr>
                                      <p:tavLst>
                                        <p:tav tm="0">
                                          <p:val>
                                            <p:strVal val="#ppt_x"/>
                                          </p:val>
                                        </p:tav>
                                        <p:tav tm="100000">
                                          <p:val>
                                            <p:strVal val="#ppt_x"/>
                                          </p:val>
                                        </p:tav>
                                      </p:tavLst>
                                    </p:anim>
                                    <p:anim calcmode="lin" valueType="num">
                                      <p:cBhvr additive="base">
                                        <p:cTn id="252" dur="500" fill="hold"/>
                                        <p:tgtEl>
                                          <p:spTgt spid="243"/>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244"/>
                                        </p:tgtEl>
                                        <p:attrNameLst>
                                          <p:attrName>style.visibility</p:attrName>
                                        </p:attrNameLst>
                                      </p:cBhvr>
                                      <p:to>
                                        <p:strVal val="visible"/>
                                      </p:to>
                                    </p:set>
                                    <p:anim calcmode="lin" valueType="num">
                                      <p:cBhvr additive="base">
                                        <p:cTn id="255" dur="500" fill="hold"/>
                                        <p:tgtEl>
                                          <p:spTgt spid="244"/>
                                        </p:tgtEl>
                                        <p:attrNameLst>
                                          <p:attrName>ppt_x</p:attrName>
                                        </p:attrNameLst>
                                      </p:cBhvr>
                                      <p:tavLst>
                                        <p:tav tm="0">
                                          <p:val>
                                            <p:strVal val="#ppt_x"/>
                                          </p:val>
                                        </p:tav>
                                        <p:tav tm="100000">
                                          <p:val>
                                            <p:strVal val="#ppt_x"/>
                                          </p:val>
                                        </p:tav>
                                      </p:tavLst>
                                    </p:anim>
                                    <p:anim calcmode="lin" valueType="num">
                                      <p:cBhvr additive="base">
                                        <p:cTn id="256" dur="500" fill="hold"/>
                                        <p:tgtEl>
                                          <p:spTgt spid="244"/>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245"/>
                                        </p:tgtEl>
                                        <p:attrNameLst>
                                          <p:attrName>style.visibility</p:attrName>
                                        </p:attrNameLst>
                                      </p:cBhvr>
                                      <p:to>
                                        <p:strVal val="visible"/>
                                      </p:to>
                                    </p:set>
                                    <p:anim calcmode="lin" valueType="num">
                                      <p:cBhvr additive="base">
                                        <p:cTn id="259" dur="500" fill="hold"/>
                                        <p:tgtEl>
                                          <p:spTgt spid="245"/>
                                        </p:tgtEl>
                                        <p:attrNameLst>
                                          <p:attrName>ppt_x</p:attrName>
                                        </p:attrNameLst>
                                      </p:cBhvr>
                                      <p:tavLst>
                                        <p:tav tm="0">
                                          <p:val>
                                            <p:strVal val="#ppt_x"/>
                                          </p:val>
                                        </p:tav>
                                        <p:tav tm="100000">
                                          <p:val>
                                            <p:strVal val="#ppt_x"/>
                                          </p:val>
                                        </p:tav>
                                      </p:tavLst>
                                    </p:anim>
                                    <p:anim calcmode="lin" valueType="num">
                                      <p:cBhvr additive="base">
                                        <p:cTn id="260" dur="500" fill="hold"/>
                                        <p:tgtEl>
                                          <p:spTgt spid="245"/>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246"/>
                                        </p:tgtEl>
                                        <p:attrNameLst>
                                          <p:attrName>style.visibility</p:attrName>
                                        </p:attrNameLst>
                                      </p:cBhvr>
                                      <p:to>
                                        <p:strVal val="visible"/>
                                      </p:to>
                                    </p:set>
                                    <p:anim calcmode="lin" valueType="num">
                                      <p:cBhvr additive="base">
                                        <p:cTn id="263" dur="500" fill="hold"/>
                                        <p:tgtEl>
                                          <p:spTgt spid="246"/>
                                        </p:tgtEl>
                                        <p:attrNameLst>
                                          <p:attrName>ppt_x</p:attrName>
                                        </p:attrNameLst>
                                      </p:cBhvr>
                                      <p:tavLst>
                                        <p:tav tm="0">
                                          <p:val>
                                            <p:strVal val="#ppt_x"/>
                                          </p:val>
                                        </p:tav>
                                        <p:tav tm="100000">
                                          <p:val>
                                            <p:strVal val="#ppt_x"/>
                                          </p:val>
                                        </p:tav>
                                      </p:tavLst>
                                    </p:anim>
                                    <p:anim calcmode="lin" valueType="num">
                                      <p:cBhvr additive="base">
                                        <p:cTn id="264" dur="500" fill="hold"/>
                                        <p:tgtEl>
                                          <p:spTgt spid="246"/>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247"/>
                                        </p:tgtEl>
                                        <p:attrNameLst>
                                          <p:attrName>style.visibility</p:attrName>
                                        </p:attrNameLst>
                                      </p:cBhvr>
                                      <p:to>
                                        <p:strVal val="visible"/>
                                      </p:to>
                                    </p:set>
                                    <p:anim calcmode="lin" valueType="num">
                                      <p:cBhvr additive="base">
                                        <p:cTn id="267" dur="500" fill="hold"/>
                                        <p:tgtEl>
                                          <p:spTgt spid="247"/>
                                        </p:tgtEl>
                                        <p:attrNameLst>
                                          <p:attrName>ppt_x</p:attrName>
                                        </p:attrNameLst>
                                      </p:cBhvr>
                                      <p:tavLst>
                                        <p:tav tm="0">
                                          <p:val>
                                            <p:strVal val="#ppt_x"/>
                                          </p:val>
                                        </p:tav>
                                        <p:tav tm="100000">
                                          <p:val>
                                            <p:strVal val="#ppt_x"/>
                                          </p:val>
                                        </p:tav>
                                      </p:tavLst>
                                    </p:anim>
                                    <p:anim calcmode="lin" valueType="num">
                                      <p:cBhvr additive="base">
                                        <p:cTn id="268" dur="500" fill="hold"/>
                                        <p:tgtEl>
                                          <p:spTgt spid="247"/>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248"/>
                                        </p:tgtEl>
                                        <p:attrNameLst>
                                          <p:attrName>style.visibility</p:attrName>
                                        </p:attrNameLst>
                                      </p:cBhvr>
                                      <p:to>
                                        <p:strVal val="visible"/>
                                      </p:to>
                                    </p:set>
                                    <p:anim calcmode="lin" valueType="num">
                                      <p:cBhvr additive="base">
                                        <p:cTn id="271" dur="500" fill="hold"/>
                                        <p:tgtEl>
                                          <p:spTgt spid="248"/>
                                        </p:tgtEl>
                                        <p:attrNameLst>
                                          <p:attrName>ppt_x</p:attrName>
                                        </p:attrNameLst>
                                      </p:cBhvr>
                                      <p:tavLst>
                                        <p:tav tm="0">
                                          <p:val>
                                            <p:strVal val="#ppt_x"/>
                                          </p:val>
                                        </p:tav>
                                        <p:tav tm="100000">
                                          <p:val>
                                            <p:strVal val="#ppt_x"/>
                                          </p:val>
                                        </p:tav>
                                      </p:tavLst>
                                    </p:anim>
                                    <p:anim calcmode="lin" valueType="num">
                                      <p:cBhvr additive="base">
                                        <p:cTn id="272" dur="500" fill="hold"/>
                                        <p:tgtEl>
                                          <p:spTgt spid="248"/>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249"/>
                                        </p:tgtEl>
                                        <p:attrNameLst>
                                          <p:attrName>style.visibility</p:attrName>
                                        </p:attrNameLst>
                                      </p:cBhvr>
                                      <p:to>
                                        <p:strVal val="visible"/>
                                      </p:to>
                                    </p:set>
                                    <p:anim calcmode="lin" valueType="num">
                                      <p:cBhvr additive="base">
                                        <p:cTn id="275" dur="500" fill="hold"/>
                                        <p:tgtEl>
                                          <p:spTgt spid="249"/>
                                        </p:tgtEl>
                                        <p:attrNameLst>
                                          <p:attrName>ppt_x</p:attrName>
                                        </p:attrNameLst>
                                      </p:cBhvr>
                                      <p:tavLst>
                                        <p:tav tm="0">
                                          <p:val>
                                            <p:strVal val="#ppt_x"/>
                                          </p:val>
                                        </p:tav>
                                        <p:tav tm="100000">
                                          <p:val>
                                            <p:strVal val="#ppt_x"/>
                                          </p:val>
                                        </p:tav>
                                      </p:tavLst>
                                    </p:anim>
                                    <p:anim calcmode="lin" valueType="num">
                                      <p:cBhvr additive="base">
                                        <p:cTn id="276" dur="500" fill="hold"/>
                                        <p:tgtEl>
                                          <p:spTgt spid="249"/>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250"/>
                                        </p:tgtEl>
                                        <p:attrNameLst>
                                          <p:attrName>style.visibility</p:attrName>
                                        </p:attrNameLst>
                                      </p:cBhvr>
                                      <p:to>
                                        <p:strVal val="visible"/>
                                      </p:to>
                                    </p:set>
                                    <p:anim calcmode="lin" valueType="num">
                                      <p:cBhvr additive="base">
                                        <p:cTn id="279" dur="500" fill="hold"/>
                                        <p:tgtEl>
                                          <p:spTgt spid="250"/>
                                        </p:tgtEl>
                                        <p:attrNameLst>
                                          <p:attrName>ppt_x</p:attrName>
                                        </p:attrNameLst>
                                      </p:cBhvr>
                                      <p:tavLst>
                                        <p:tav tm="0">
                                          <p:val>
                                            <p:strVal val="#ppt_x"/>
                                          </p:val>
                                        </p:tav>
                                        <p:tav tm="100000">
                                          <p:val>
                                            <p:strVal val="#ppt_x"/>
                                          </p:val>
                                        </p:tav>
                                      </p:tavLst>
                                    </p:anim>
                                    <p:anim calcmode="lin" valueType="num">
                                      <p:cBhvr additive="base">
                                        <p:cTn id="280"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88" grpId="0" animBg="1"/>
      <p:bldP spid="186" grpId="0" animBg="1"/>
      <p:bldP spid="17" grpId="0" animBg="1"/>
      <p:bldP spid="184" grpId="0" animBg="1"/>
      <p:bldP spid="185" grpId="0" animBg="1"/>
      <p:bldP spid="183" grpId="0" animBg="1"/>
      <p:bldP spid="187" grpId="0" animBg="1"/>
      <p:bldP spid="191" grpId="0" animBg="1"/>
      <p:bldP spid="193" grpId="0" animBg="1"/>
      <p:bldP spid="194" grpId="0" animBg="1"/>
      <p:bldP spid="195" grpId="0" animBg="1"/>
      <p:bldP spid="3" grpId="0"/>
      <p:bldP spid="198" grpId="0"/>
      <p:bldP spid="199" grpId="0"/>
      <p:bldP spid="200" grpId="0"/>
      <p:bldP spid="201" grpId="0"/>
      <p:bldP spid="202" grpId="0"/>
      <p:bldP spid="203" grpId="0"/>
      <p:bldP spid="204" grpId="0"/>
      <p:bldP spid="206" grpId="0"/>
      <p:bldP spid="207" grpId="0"/>
      <p:bldP spid="208" grpId="0"/>
      <p:bldP spid="209" grpId="0"/>
      <p:bldP spid="210" grpId="0"/>
      <p:bldP spid="211" grpId="0"/>
      <p:bldP spid="212" grpId="0"/>
      <p:bldP spid="213" grpId="0"/>
      <p:bldP spid="214" grpId="0"/>
      <p:bldP spid="215" grpId="0"/>
      <p:bldP spid="216" grpId="0"/>
      <p:bldP spid="217" grpId="0"/>
      <p:bldP spid="218" grpId="0"/>
      <p:bldP spid="219" grpId="0"/>
      <p:bldP spid="220" grpId="0"/>
      <p:bldP spid="221" grpId="0"/>
      <p:bldP spid="222" grpId="0"/>
      <p:bldP spid="223" grpId="0"/>
      <p:bldP spid="224" grpId="0"/>
      <p:bldP spid="225" grpId="0"/>
      <p:bldP spid="226" grpId="0"/>
      <p:bldP spid="227" grpId="0"/>
      <p:bldP spid="228" grpId="0"/>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4" grpId="0"/>
      <p:bldP spid="245" grpId="0"/>
      <p:bldP spid="246" grpId="0"/>
      <p:bldP spid="247" grpId="0"/>
      <p:bldP spid="248" grpId="0"/>
      <p:bldP spid="249" grpId="0"/>
      <p:bldP spid="2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65348" y="116632"/>
            <a:ext cx="8229600" cy="1143000"/>
          </a:xfrm>
          <a:ln/>
        </p:spPr>
        <p:txBody>
          <a:bodyPr>
            <a:normAutofit fontScale="90000"/>
          </a:bodyPr>
          <a:lstStyle/>
          <a:p>
            <a:pPr lvl="0"/>
            <a:r>
              <a:rPr lang="et-EE" dirty="0" smtClean="0"/>
              <a:t>Läänemere programmi projektitaotlus SUMBA</a:t>
            </a:r>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4</a:t>
            </a:fld>
            <a:endParaRPr lang="en-US" altLang="et-EE"/>
          </a:p>
        </p:txBody>
      </p:sp>
      <p:sp>
        <p:nvSpPr>
          <p:cNvPr id="4" name="Ristkülik 3"/>
          <p:cNvSpPr/>
          <p:nvPr/>
        </p:nvSpPr>
        <p:spPr>
          <a:xfrm>
            <a:off x="395536" y="1196752"/>
            <a:ext cx="8568952" cy="5386090"/>
          </a:xfrm>
          <a:prstGeom prst="rect">
            <a:avLst/>
          </a:prstGeom>
        </p:spPr>
        <p:txBody>
          <a:bodyPr wrap="square">
            <a:spAutoFit/>
          </a:bodyPr>
          <a:lstStyle/>
          <a:p>
            <a:pPr lvl="0"/>
            <a:r>
              <a:rPr lang="et-EE" sz="2000" dirty="0" smtClean="0"/>
              <a:t>Jätkusuutlik linnaliikuvus ja ränne Läänemere linnades (</a:t>
            </a:r>
            <a:r>
              <a:rPr lang="en-GB" sz="2000" dirty="0" smtClean="0"/>
              <a:t>Sustainable </a:t>
            </a:r>
            <a:r>
              <a:rPr lang="en-GB" sz="2000" dirty="0"/>
              <a:t>urban mobility and commuting in Baltic </a:t>
            </a:r>
            <a:r>
              <a:rPr lang="en-GB" sz="2000" dirty="0" smtClean="0"/>
              <a:t>cities</a:t>
            </a:r>
            <a:r>
              <a:rPr lang="et-EE" sz="2000" dirty="0" smtClean="0"/>
              <a:t>)</a:t>
            </a:r>
          </a:p>
          <a:p>
            <a:pPr lvl="0"/>
            <a:endParaRPr lang="et-EE" sz="2000" dirty="0"/>
          </a:p>
          <a:p>
            <a:pPr lvl="0"/>
            <a:r>
              <a:rPr lang="et-EE" sz="2000" dirty="0" smtClean="0"/>
              <a:t>Partnerid: </a:t>
            </a:r>
            <a:r>
              <a:rPr lang="en-US" sz="2000" dirty="0"/>
              <a:t>Hamburg, Tartu, Olsztyn, Helsinki, </a:t>
            </a:r>
            <a:r>
              <a:rPr lang="en-US" sz="2000" dirty="0" smtClean="0"/>
              <a:t>Tallinn/Harju</a:t>
            </a:r>
            <a:r>
              <a:rPr lang="et-EE" sz="2000" dirty="0" smtClean="0"/>
              <a:t> Maavalitsus</a:t>
            </a:r>
            <a:r>
              <a:rPr lang="en-US" sz="2000" dirty="0" smtClean="0"/>
              <a:t>, </a:t>
            </a:r>
            <a:r>
              <a:rPr lang="en-US" sz="2000" dirty="0" err="1" smtClean="0"/>
              <a:t>Ri</a:t>
            </a:r>
            <a:r>
              <a:rPr lang="et-EE" sz="2000" dirty="0" smtClean="0"/>
              <a:t>i</a:t>
            </a:r>
            <a:r>
              <a:rPr lang="en-US" sz="2000" dirty="0" smtClean="0"/>
              <a:t>a</a:t>
            </a:r>
            <a:r>
              <a:rPr lang="en-US" sz="2000" dirty="0"/>
              <a:t>, Klaipeda, </a:t>
            </a:r>
            <a:r>
              <a:rPr lang="en-US" sz="2000" dirty="0" err="1"/>
              <a:t>Växjö</a:t>
            </a:r>
            <a:r>
              <a:rPr lang="en-US" sz="2000" dirty="0"/>
              <a:t>, </a:t>
            </a:r>
            <a:r>
              <a:rPr lang="en-US" sz="2000" dirty="0" smtClean="0"/>
              <a:t>Linköping</a:t>
            </a:r>
            <a:endParaRPr lang="et-EE" sz="2000" dirty="0" smtClean="0"/>
          </a:p>
          <a:p>
            <a:pPr lvl="0"/>
            <a:endParaRPr lang="et-EE" sz="2000" dirty="0"/>
          </a:p>
          <a:p>
            <a:pPr lvl="0"/>
            <a:r>
              <a:rPr lang="et-EE" sz="2000" dirty="0" smtClean="0"/>
              <a:t>Tegevused:</a:t>
            </a:r>
          </a:p>
          <a:p>
            <a:pPr marL="342900" lvl="0" indent="-342900">
              <a:buFont typeface="Arial" panose="020B0604020202020204" pitchFamily="34" charset="0"/>
              <a:buChar char="•"/>
            </a:pPr>
            <a:r>
              <a:rPr lang="et-EE" sz="2000" dirty="0" smtClean="0"/>
              <a:t>Transpordi modelleerimine</a:t>
            </a:r>
          </a:p>
          <a:p>
            <a:pPr marL="342900" lvl="0" indent="-342900">
              <a:buFont typeface="Arial" panose="020B0604020202020204" pitchFamily="34" charset="0"/>
              <a:buChar char="•"/>
            </a:pPr>
            <a:r>
              <a:rPr lang="et-EE" sz="2000" dirty="0" smtClean="0"/>
              <a:t>Abistavad lahendused teenuste parandamiseks</a:t>
            </a:r>
          </a:p>
          <a:p>
            <a:pPr marL="342900" lvl="0" indent="-342900">
              <a:buFont typeface="Arial" panose="020B0604020202020204" pitchFamily="34" charset="0"/>
              <a:buChar char="•"/>
            </a:pPr>
            <a:r>
              <a:rPr lang="et-EE" sz="2000" dirty="0" smtClean="0"/>
              <a:t>Toetavate poliitikate elluviimise abivahendid</a:t>
            </a:r>
          </a:p>
          <a:p>
            <a:pPr marL="342900" lvl="0" indent="-342900">
              <a:buFont typeface="Arial" panose="020B0604020202020204" pitchFamily="34" charset="0"/>
              <a:buChar char="•"/>
            </a:pPr>
            <a:r>
              <a:rPr lang="et-EE" sz="2000" dirty="0" smtClean="0"/>
              <a:t>Võrdlevad lahendusmudelid</a:t>
            </a:r>
          </a:p>
          <a:p>
            <a:pPr lvl="0"/>
            <a:r>
              <a:rPr lang="et-EE" sz="2000" dirty="0" smtClean="0"/>
              <a:t>(kergrööbastranspordi tasuvusuuring, piiriülese transpordi </a:t>
            </a:r>
            <a:r>
              <a:rPr lang="et-EE" sz="2000" dirty="0" err="1" smtClean="0"/>
              <a:t>rahastusmudelid</a:t>
            </a:r>
            <a:r>
              <a:rPr lang="et-EE" sz="2000" dirty="0" smtClean="0"/>
              <a:t>, teenusstandardid, IKT)</a:t>
            </a:r>
          </a:p>
          <a:p>
            <a:pPr lvl="0"/>
            <a:endParaRPr lang="et-EE" sz="2000" dirty="0"/>
          </a:p>
          <a:p>
            <a:pPr lvl="0"/>
            <a:r>
              <a:rPr lang="et-EE" sz="2000" dirty="0" smtClean="0"/>
              <a:t>Taotlus on esitatud kogueelarvega </a:t>
            </a:r>
            <a:r>
              <a:rPr lang="et-EE" sz="2000" dirty="0" smtClean="0"/>
              <a:t>3,13 </a:t>
            </a:r>
            <a:r>
              <a:rPr lang="et-EE" sz="2000" dirty="0" smtClean="0"/>
              <a:t>miljonit € (sh </a:t>
            </a:r>
            <a:r>
              <a:rPr lang="et-EE" sz="2000" dirty="0"/>
              <a:t>HMV </a:t>
            </a:r>
            <a:r>
              <a:rPr lang="et-EE" sz="2000" dirty="0" smtClean="0"/>
              <a:t>182 129,20 /</a:t>
            </a:r>
            <a:r>
              <a:rPr lang="et-EE" sz="2000" dirty="0"/>
              <a:t>Tallinn </a:t>
            </a:r>
            <a:r>
              <a:rPr lang="et-EE" sz="2000" dirty="0" smtClean="0"/>
              <a:t>179 158, 10 ja Tartu 178 </a:t>
            </a:r>
            <a:r>
              <a:rPr lang="et-EE" sz="2000" dirty="0"/>
              <a:t>197 € + </a:t>
            </a:r>
            <a:r>
              <a:rPr lang="et-EE" sz="2000" dirty="0" smtClean="0"/>
              <a:t>BEF </a:t>
            </a:r>
            <a:r>
              <a:rPr lang="et-EE" sz="2000" dirty="0" err="1" smtClean="0"/>
              <a:t>Est</a:t>
            </a:r>
            <a:r>
              <a:rPr lang="et-EE" sz="2000" smtClean="0"/>
              <a:t> 212 625)</a:t>
            </a:r>
            <a:endParaRPr lang="et-EE" sz="2000" dirty="0" smtClean="0"/>
          </a:p>
          <a:p>
            <a:pPr lvl="0"/>
            <a:endParaRPr lang="et-EE" sz="2400" dirty="0" smtClean="0"/>
          </a:p>
        </p:txBody>
      </p:sp>
      <p:sp>
        <p:nvSpPr>
          <p:cNvPr id="3"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t-EE"/>
          </a:p>
        </p:txBody>
      </p:sp>
      <p:sp>
        <p:nvSpPr>
          <p:cNvPr id="5" name="Rectangle 8"/>
          <p:cNvSpPr>
            <a:spLocks noChangeArrowheads="1"/>
          </p:cNvSpPr>
          <p:nvPr/>
        </p:nvSpPr>
        <p:spPr bwMode="auto">
          <a:xfrm>
            <a:off x="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5732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inumbri kohatäide 3"/>
          <p:cNvSpPr>
            <a:spLocks noGrp="1"/>
          </p:cNvSpPr>
          <p:nvPr>
            <p:ph type="sldNum" sz="quarter" idx="12"/>
          </p:nvPr>
        </p:nvSpPr>
        <p:spPr>
          <a:xfrm>
            <a:off x="8173175" y="6561348"/>
            <a:ext cx="720000" cy="224644"/>
          </a:xfrm>
        </p:spPr>
        <p:txBody>
          <a:bodyPr/>
          <a:lstStyle/>
          <a:p>
            <a:fld id="{B22B4646-3925-4A29-A86E-CE8796BC6684}" type="slidenum">
              <a:rPr lang="en-GB" smtClean="0"/>
              <a:pPr/>
              <a:t>40</a:t>
            </a:fld>
            <a:endParaRPr lang="en-GB"/>
          </a:p>
        </p:txBody>
      </p:sp>
      <p:pic>
        <p:nvPicPr>
          <p:cNvPr id="7" name="Sisu kohatäi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8" name="Pil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9" name="TextBox 8"/>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10" name="Pil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1" name="Pil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2" name="Pilt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7" name="Title 1"/>
          <p:cNvSpPr txBox="1">
            <a:spLocks/>
          </p:cNvSpPr>
          <p:nvPr/>
        </p:nvSpPr>
        <p:spPr>
          <a:xfrm>
            <a:off x="1108315" y="195673"/>
            <a:ext cx="7212505" cy="1037565"/>
          </a:xfrm>
          <a:prstGeom prst="rect">
            <a:avLst/>
          </a:prstGeom>
        </p:spPr>
        <p:txBody>
          <a:bodyPr vert="horz" lIns="0" tIns="0" rIns="0" bIns="0" rtlCol="0" anchor="b" anchorCtr="0">
            <a:normAutofit/>
          </a:bodyPr>
          <a:lstStyle>
            <a:lvl1pPr algn="l" defTabSz="914400" rtl="0" eaLnBrk="1" latinLnBrk="0" hangingPunct="1">
              <a:spcBef>
                <a:spcPct val="0"/>
              </a:spcBef>
              <a:buNone/>
              <a:defRPr lang="sv-SE" sz="2800" b="1" kern="1200" dirty="0">
                <a:solidFill>
                  <a:srgbClr val="292929"/>
                </a:solidFill>
                <a:latin typeface="Arial" pitchFamily="34" charset="0"/>
                <a:ea typeface="+mj-ea"/>
                <a:cs typeface="Arial" pitchFamily="34" charset="0"/>
              </a:defRPr>
            </a:lvl1pPr>
          </a:lstStyle>
          <a:p>
            <a:pPr algn="ctr"/>
            <a:r>
              <a:rPr lang="et-EE" sz="4000" b="0" dirty="0" smtClean="0">
                <a:latin typeface="+mj-lt"/>
              </a:rPr>
              <a:t>Majanduslik mõju</a:t>
            </a:r>
            <a:endParaRPr lang="en-GB" sz="4000" b="0" dirty="0">
              <a:latin typeface="+mj-lt"/>
            </a:endParaRPr>
          </a:p>
        </p:txBody>
      </p:sp>
      <p:graphicFrame>
        <p:nvGraphicFramePr>
          <p:cNvPr id="19" name="Pildi kohatäide 7"/>
          <p:cNvGraphicFramePr>
            <a:graphicFrameLocks/>
          </p:cNvGraphicFramePr>
          <p:nvPr>
            <p:extLst>
              <p:ext uri="{D42A27DB-BD31-4B8C-83A1-F6EECF244321}">
                <p14:modId xmlns:p14="http://schemas.microsoft.com/office/powerpoint/2010/main" val="2600913124"/>
              </p:ext>
            </p:extLst>
          </p:nvPr>
        </p:nvGraphicFramePr>
        <p:xfrm>
          <a:off x="5710590" y="1412379"/>
          <a:ext cx="3287128" cy="4248472"/>
        </p:xfrm>
        <a:graphic>
          <a:graphicData uri="http://schemas.openxmlformats.org/drawingml/2006/chart">
            <c:chart xmlns:c="http://schemas.openxmlformats.org/drawingml/2006/chart" xmlns:r="http://schemas.openxmlformats.org/officeDocument/2006/relationships" r:id="rId9"/>
          </a:graphicData>
        </a:graphic>
      </p:graphicFrame>
      <p:sp>
        <p:nvSpPr>
          <p:cNvPr id="20" name="Sisu kohatäide 2"/>
          <p:cNvSpPr>
            <a:spLocks noGrp="1"/>
          </p:cNvSpPr>
          <p:nvPr/>
        </p:nvSpPr>
        <p:spPr>
          <a:xfrm>
            <a:off x="149752" y="1700808"/>
            <a:ext cx="5328592" cy="3847207"/>
          </a:xfrm>
          <a:prstGeom prst="rect">
            <a:avLst/>
          </a:prstGeom>
        </p:spPr>
        <p:txBody>
          <a:bodyPr vert="horz" wrap="square" lIns="0" tIns="0" rIns="0" bIns="0" rtlCol="0">
            <a:spAutoFit/>
          </a:bodyPr>
          <a:lstStyle>
            <a:lvl1pPr marL="0" indent="0" algn="l" defTabSz="914400" rtl="0" eaLnBrk="1" latinLnBrk="0" hangingPunct="1">
              <a:lnSpc>
                <a:spcPts val="2600"/>
              </a:lnSpc>
              <a:spcBef>
                <a:spcPts val="0"/>
              </a:spcBef>
              <a:spcAft>
                <a:spcPts val="0"/>
              </a:spcAft>
              <a:buFont typeface="Arial" pitchFamily="34" charset="0"/>
              <a:buNone/>
              <a:defRPr sz="1800" kern="1200">
                <a:solidFill>
                  <a:schemeClr val="tx1"/>
                </a:solidFill>
                <a:latin typeface="Arial" pitchFamily="34" charset="0"/>
                <a:ea typeface="+mn-ea"/>
                <a:cs typeface="Arial" pitchFamily="34" charset="0"/>
              </a:defRPr>
            </a:lvl1pPr>
            <a:lvl2pPr marL="180975" indent="-180975"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2pPr>
            <a:lvl3pPr marL="361950" indent="-180975"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3pPr>
            <a:lvl4pPr marL="542925" indent="-180975"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4pPr>
            <a:lvl5pPr marL="714375" indent="-171450" algn="l" defTabSz="914400" rtl="0" eaLnBrk="1" latinLnBrk="0" hangingPunct="1">
              <a:lnSpc>
                <a:spcPts val="2600"/>
              </a:lnSpc>
              <a:spcBef>
                <a:spcPts val="0"/>
              </a:spcBef>
              <a:spcAft>
                <a:spcPts val="0"/>
              </a:spcAft>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ts val="1400"/>
              </a:lnSpc>
              <a:spcAft>
                <a:spcPts val="600"/>
              </a:spcAft>
              <a:buFont typeface="Arial" pitchFamily="34" charset="0"/>
              <a:buChar char="•"/>
            </a:pPr>
            <a:r>
              <a:rPr lang="et-EE" sz="1600" dirty="0" smtClean="0"/>
              <a:t>Kiire ühendus Soomest Kesk- ja Lääne-Euroopasse: 1-3% SKP kasvu (1% = 2 b EUR). Vastav Eesti number:  0.5-1.0% (</a:t>
            </a:r>
            <a:r>
              <a:rPr lang="et-EE" sz="1600" dirty="0" err="1" smtClean="0"/>
              <a:t>Spiekermann</a:t>
            </a:r>
            <a:r>
              <a:rPr lang="et-EE" sz="1600" dirty="0" smtClean="0"/>
              <a:t> &amp; </a:t>
            </a:r>
            <a:r>
              <a:rPr lang="et-EE" sz="1600" dirty="0" err="1" smtClean="0"/>
              <a:t>Wegener</a:t>
            </a:r>
            <a:r>
              <a:rPr lang="et-EE" sz="1600" dirty="0" smtClean="0"/>
              <a:t> 2013)</a:t>
            </a:r>
          </a:p>
          <a:p>
            <a:pPr marL="285750" indent="-285750">
              <a:lnSpc>
                <a:spcPts val="1400"/>
              </a:lnSpc>
              <a:spcAft>
                <a:spcPts val="600"/>
              </a:spcAft>
              <a:buFont typeface="Arial" pitchFamily="34" charset="0"/>
              <a:buChar char="•"/>
            </a:pPr>
            <a:r>
              <a:rPr lang="et-EE" sz="1600" dirty="0" smtClean="0"/>
              <a:t>Töökäte puudus Soomes aastal 2030 400 tuhat   &gt;&gt; juurdepääs Eesti tööjõuturule või …</a:t>
            </a:r>
          </a:p>
          <a:p>
            <a:pPr marL="285750" indent="-285750">
              <a:lnSpc>
                <a:spcPts val="1400"/>
              </a:lnSpc>
              <a:spcAft>
                <a:spcPts val="600"/>
              </a:spcAft>
              <a:buFont typeface="Arial" pitchFamily="34" charset="0"/>
              <a:buChar char="•"/>
            </a:pPr>
            <a:r>
              <a:rPr lang="et-EE" sz="1600" dirty="0" smtClean="0"/>
              <a:t>… ettevõtted tulevad Eestisse ja uued töökohad siin.</a:t>
            </a:r>
          </a:p>
          <a:p>
            <a:pPr marL="285750" indent="-285750">
              <a:lnSpc>
                <a:spcPts val="1400"/>
              </a:lnSpc>
              <a:spcAft>
                <a:spcPts val="600"/>
              </a:spcAft>
              <a:buFont typeface="Arial" pitchFamily="34" charset="0"/>
              <a:buChar char="•"/>
            </a:pPr>
            <a:r>
              <a:rPr lang="et-EE" sz="1600" dirty="0" smtClean="0"/>
              <a:t>Potentsiaali &gt;20 tuhandele pendelrändajale, võrreldav Malmö-Kopenhaagen ühendusega.</a:t>
            </a:r>
          </a:p>
          <a:p>
            <a:pPr marL="285750" indent="-285750">
              <a:lnSpc>
                <a:spcPts val="1400"/>
              </a:lnSpc>
              <a:spcAft>
                <a:spcPts val="600"/>
              </a:spcAft>
              <a:buFont typeface="Arial" pitchFamily="34" charset="0"/>
              <a:buChar char="•"/>
            </a:pPr>
            <a:r>
              <a:rPr lang="et-EE" sz="1600" dirty="0" smtClean="0"/>
              <a:t>Koos Rail Balticuga ulatub tagamaa Riiani.</a:t>
            </a:r>
          </a:p>
          <a:p>
            <a:pPr marL="285750" indent="-285750">
              <a:lnSpc>
                <a:spcPts val="1400"/>
              </a:lnSpc>
              <a:spcAft>
                <a:spcPts val="600"/>
              </a:spcAft>
              <a:buFont typeface="Arial" pitchFamily="34" charset="0"/>
              <a:buChar char="•"/>
            </a:pPr>
            <a:r>
              <a:rPr lang="et-EE" sz="1600" dirty="0" smtClean="0"/>
              <a:t>Uued elanikud ja investeeringud Tallinna ja Helsinki linnastupiirkonda (võrdle Malmö/Kopenhaagen)</a:t>
            </a:r>
          </a:p>
          <a:p>
            <a:pPr marL="285750" indent="-285750">
              <a:lnSpc>
                <a:spcPts val="1400"/>
              </a:lnSpc>
              <a:spcAft>
                <a:spcPts val="600"/>
              </a:spcAft>
              <a:buFont typeface="Arial" pitchFamily="34" charset="0"/>
              <a:buChar char="•"/>
            </a:pPr>
            <a:r>
              <a:rPr lang="et-EE" sz="1600" dirty="0" smtClean="0"/>
              <a:t>Ühendus Helsinki lennujaama tagab parema Tallinna kättesaadavuse.</a:t>
            </a:r>
          </a:p>
          <a:p>
            <a:pPr marL="285750" indent="-285750">
              <a:lnSpc>
                <a:spcPts val="1400"/>
              </a:lnSpc>
              <a:spcAft>
                <a:spcPts val="600"/>
              </a:spcAft>
              <a:buFont typeface="Arial" pitchFamily="34" charset="0"/>
              <a:buChar char="•"/>
            </a:pPr>
            <a:r>
              <a:rPr lang="et-EE" sz="1600" dirty="0" smtClean="0"/>
              <a:t>Otsene tööhõive ehitusfaasis ja opereerimisel. 10 aasta jooksul €1 b annuaalset lisakäivet ehitussektoris. Otsene tööhõive ehituses 5k, opereerimisel 2k.</a:t>
            </a:r>
          </a:p>
          <a:p>
            <a:pPr marL="285750" indent="-285750">
              <a:lnSpc>
                <a:spcPts val="1400"/>
              </a:lnSpc>
              <a:spcAft>
                <a:spcPts val="600"/>
              </a:spcAft>
              <a:buFont typeface="Arial" pitchFamily="34" charset="0"/>
              <a:buChar char="•"/>
            </a:pPr>
            <a:r>
              <a:rPr lang="et-EE" sz="1600" b="1" dirty="0" smtClean="0"/>
              <a:t>Kaksiklinna metropol on rahvusvaheliselt atraktiivne. Uued ärimudelid.</a:t>
            </a:r>
            <a:endParaRPr lang="et-EE" sz="1600" b="1" dirty="0"/>
          </a:p>
        </p:txBody>
      </p:sp>
      <p:pic>
        <p:nvPicPr>
          <p:cNvPr id="21" name="Pilt 2" descr="Kirjeldus: 9_harju_3lovi_e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460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inumbri kohatäide 3"/>
          <p:cNvSpPr>
            <a:spLocks noGrp="1"/>
          </p:cNvSpPr>
          <p:nvPr>
            <p:ph type="sldNum" sz="quarter" idx="12"/>
          </p:nvPr>
        </p:nvSpPr>
        <p:spPr>
          <a:xfrm>
            <a:off x="8173175" y="6561348"/>
            <a:ext cx="720000" cy="224644"/>
          </a:xfrm>
        </p:spPr>
        <p:txBody>
          <a:bodyPr/>
          <a:lstStyle/>
          <a:p>
            <a:fld id="{B22B4646-3925-4A29-A86E-CE8796BC6684}" type="slidenum">
              <a:rPr lang="en-GB" smtClean="0"/>
              <a:pPr/>
              <a:t>41</a:t>
            </a:fld>
            <a:endParaRPr lang="en-GB"/>
          </a:p>
        </p:txBody>
      </p:sp>
      <p:pic>
        <p:nvPicPr>
          <p:cNvPr id="7" name="Sisu kohatäi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8" name="Pil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9" name="TextBox 8"/>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10" name="Pil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1" name="Pil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2" name="Pilt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7" name="Title 1"/>
          <p:cNvSpPr txBox="1">
            <a:spLocks/>
          </p:cNvSpPr>
          <p:nvPr/>
        </p:nvSpPr>
        <p:spPr>
          <a:xfrm>
            <a:off x="1108315" y="195673"/>
            <a:ext cx="7212505" cy="1037565"/>
          </a:xfrm>
          <a:prstGeom prst="rect">
            <a:avLst/>
          </a:prstGeom>
        </p:spPr>
        <p:txBody>
          <a:bodyPr vert="horz" lIns="0" tIns="0" rIns="0" bIns="0" rtlCol="0" anchor="b" anchorCtr="0">
            <a:normAutofit/>
          </a:bodyPr>
          <a:lstStyle>
            <a:lvl1pPr algn="l" defTabSz="914400" rtl="0" eaLnBrk="1" latinLnBrk="0" hangingPunct="1">
              <a:spcBef>
                <a:spcPct val="0"/>
              </a:spcBef>
              <a:buNone/>
              <a:defRPr lang="sv-SE" sz="2800" b="1" kern="1200" dirty="0">
                <a:solidFill>
                  <a:srgbClr val="292929"/>
                </a:solidFill>
                <a:latin typeface="Arial" pitchFamily="34" charset="0"/>
                <a:ea typeface="+mj-ea"/>
                <a:cs typeface="Arial" pitchFamily="34" charset="0"/>
              </a:defRPr>
            </a:lvl1pPr>
          </a:lstStyle>
          <a:p>
            <a:pPr algn="ctr"/>
            <a:r>
              <a:rPr lang="et-EE" sz="3200" b="0" dirty="0" smtClean="0">
                <a:latin typeface="+mj-lt"/>
              </a:rPr>
              <a:t>Tunneli mõju</a:t>
            </a:r>
            <a:endParaRPr lang="et-EE" sz="3200" b="0" dirty="0">
              <a:latin typeface="+mj-lt"/>
            </a:endParaRPr>
          </a:p>
        </p:txBody>
      </p:sp>
      <p:sp>
        <p:nvSpPr>
          <p:cNvPr id="15" name="Content Placeholder 2"/>
          <p:cNvSpPr txBox="1">
            <a:spLocks/>
          </p:cNvSpPr>
          <p:nvPr/>
        </p:nvSpPr>
        <p:spPr>
          <a:xfrm>
            <a:off x="4464450" y="2652747"/>
            <a:ext cx="4696267" cy="778374"/>
          </a:xfrm>
          <a:prstGeom prst="rect">
            <a:avLst/>
          </a:prstGeom>
        </p:spPr>
        <p:txBody>
          <a:bodyPr>
            <a:normAutofit lnSpcReduction="10000"/>
          </a:bodyPr>
          <a:lstStyle>
            <a:lvl1pPr marL="180975" indent="-180975" algn="l" rtl="0" eaLnBrk="0" fontAlgn="base" hangingPunct="0">
              <a:lnSpc>
                <a:spcPct val="95000"/>
              </a:lnSpc>
              <a:spcBef>
                <a:spcPts val="600"/>
              </a:spcBef>
              <a:spcAft>
                <a:spcPts val="300"/>
              </a:spcAft>
              <a:buClr>
                <a:srgbClr val="32946A"/>
              </a:buClr>
              <a:buSzPct val="100000"/>
              <a:buFont typeface="Arial" pitchFamily="34" charset="0"/>
              <a:buChar char="•"/>
              <a:defRPr sz="1600">
                <a:solidFill>
                  <a:schemeClr val="tx1"/>
                </a:solidFill>
                <a:latin typeface="Swis721 Lt BT" pitchFamily="34" charset="0"/>
                <a:ea typeface="+mn-ea"/>
                <a:cs typeface="+mn-cs"/>
              </a:defRPr>
            </a:lvl1pPr>
            <a:lvl2pPr marL="619125" indent="-173038" algn="l" rtl="0" eaLnBrk="0" fontAlgn="base" hangingPunct="0">
              <a:spcBef>
                <a:spcPts val="0"/>
              </a:spcBef>
              <a:spcAft>
                <a:spcPts val="300"/>
              </a:spcAft>
              <a:buClr>
                <a:srgbClr val="32946A"/>
              </a:buClr>
              <a:buSzPct val="110000"/>
              <a:buFont typeface="Arial" charset="0"/>
              <a:buChar char="-"/>
              <a:defRPr sz="1400">
                <a:solidFill>
                  <a:schemeClr val="tx1"/>
                </a:solidFill>
                <a:latin typeface="Swis721 Lt BT" pitchFamily="34" charset="0"/>
                <a:cs typeface="+mn-cs"/>
              </a:defRPr>
            </a:lvl2pPr>
            <a:lvl3pPr marL="1150938" indent="-228600" algn="l" rtl="0" eaLnBrk="0" fontAlgn="base" hangingPunct="0">
              <a:spcBef>
                <a:spcPct val="20000"/>
              </a:spcBef>
              <a:spcAft>
                <a:spcPts val="300"/>
              </a:spcAft>
              <a:buClr>
                <a:srgbClr val="32946A"/>
              </a:buClr>
              <a:buChar char="•"/>
              <a:defRPr sz="1050">
                <a:solidFill>
                  <a:schemeClr val="tx1"/>
                </a:solidFill>
                <a:latin typeface="Swis721 Lt BT" pitchFamily="34" charset="0"/>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pPr marL="0" indent="0">
              <a:buNone/>
            </a:pPr>
            <a:r>
              <a:rPr lang="en-US" kern="0" dirty="0">
                <a:latin typeface="+mj-lt"/>
              </a:rPr>
              <a:t>Helsinki </a:t>
            </a:r>
            <a:r>
              <a:rPr lang="et-EE" kern="0" dirty="0" smtClean="0">
                <a:latin typeface="+mj-lt"/>
              </a:rPr>
              <a:t>ja</a:t>
            </a:r>
            <a:r>
              <a:rPr lang="en-US" kern="0" dirty="0" smtClean="0">
                <a:latin typeface="+mj-lt"/>
              </a:rPr>
              <a:t> Tallinn</a:t>
            </a:r>
            <a:r>
              <a:rPr lang="et-EE" kern="0" dirty="0" smtClean="0">
                <a:latin typeface="+mj-lt"/>
              </a:rPr>
              <a:t>a linnaline</a:t>
            </a:r>
            <a:r>
              <a:rPr lang="et-EE" b="0" kern="0" dirty="0" smtClean="0">
                <a:latin typeface="+mj-lt"/>
              </a:rPr>
              <a:t> keskkond ühes kombineeritud atraktsioonidega</a:t>
            </a:r>
            <a:r>
              <a:rPr lang="en-US" b="0" kern="0" dirty="0" smtClean="0">
                <a:latin typeface="+mj-lt"/>
              </a:rPr>
              <a:t> (</a:t>
            </a:r>
            <a:r>
              <a:rPr lang="et-EE" b="0" kern="0" dirty="0" smtClean="0">
                <a:latin typeface="+mj-lt"/>
              </a:rPr>
              <a:t>kultuur, meelelahutus, toit, teenused, kaubandus</a:t>
            </a:r>
            <a:r>
              <a:rPr lang="en-US" b="0" kern="0" dirty="0" smtClean="0">
                <a:latin typeface="+mj-lt"/>
              </a:rPr>
              <a:t>)</a:t>
            </a:r>
            <a:r>
              <a:rPr lang="et-EE" b="0" kern="0" dirty="0" smtClean="0">
                <a:latin typeface="+mj-lt"/>
              </a:rPr>
              <a:t>. </a:t>
            </a:r>
            <a:endParaRPr lang="en-US" b="0" kern="0" dirty="0" smtClean="0">
              <a:latin typeface="+mj-lt"/>
            </a:endParaRPr>
          </a:p>
        </p:txBody>
      </p:sp>
      <p:sp>
        <p:nvSpPr>
          <p:cNvPr id="16" name="Rectangle 6"/>
          <p:cNvSpPr/>
          <p:nvPr/>
        </p:nvSpPr>
        <p:spPr bwMode="auto">
          <a:xfrm>
            <a:off x="245165" y="1533698"/>
            <a:ext cx="3432381" cy="910503"/>
          </a:xfrm>
          <a:prstGeom prst="rect">
            <a:avLst/>
          </a:prstGeom>
          <a:solidFill>
            <a:schemeClr val="tx1">
              <a:lumMod val="85000"/>
              <a:lumOff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t-EE" sz="1800" b="0" i="0" u="none" strike="noStrike" cap="none" normalizeH="0" baseline="0" dirty="0" smtClean="0">
                <a:ln>
                  <a:noFill/>
                </a:ln>
                <a:solidFill>
                  <a:schemeClr val="bg1"/>
                </a:solidFill>
                <a:effectLst/>
                <a:latin typeface="+mj-lt"/>
              </a:rPr>
              <a:t>Pole mastaapi</a:t>
            </a:r>
            <a:endParaRPr kumimoji="0" lang="en-US" sz="1800" b="0" i="0" u="none" strike="noStrike" cap="none" normalizeH="0" baseline="0" dirty="0" smtClean="0">
              <a:ln>
                <a:noFill/>
              </a:ln>
              <a:solidFill>
                <a:schemeClr val="bg1"/>
              </a:solidFill>
              <a:effectLst/>
              <a:latin typeface="+mj-lt"/>
            </a:endParaRPr>
          </a:p>
        </p:txBody>
      </p:sp>
      <p:sp>
        <p:nvSpPr>
          <p:cNvPr id="18" name="Rectangle 7"/>
          <p:cNvSpPr/>
          <p:nvPr/>
        </p:nvSpPr>
        <p:spPr bwMode="auto">
          <a:xfrm>
            <a:off x="245165" y="2589817"/>
            <a:ext cx="3432381" cy="910503"/>
          </a:xfrm>
          <a:prstGeom prst="rect">
            <a:avLst/>
          </a:prstGeom>
          <a:solidFill>
            <a:schemeClr val="tx1">
              <a:lumMod val="85000"/>
              <a:lumOff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dirty="0" smtClean="0">
                <a:solidFill>
                  <a:schemeClr val="bg1"/>
                </a:solidFill>
                <a:latin typeface="+mj-lt"/>
              </a:rPr>
              <a:t>Pole metropoli</a:t>
            </a:r>
            <a:endParaRPr kumimoji="0" lang="en-US" sz="1800" b="0" i="0" u="none" strike="noStrike" cap="none" normalizeH="0" baseline="0" dirty="0" smtClean="0">
              <a:ln>
                <a:noFill/>
              </a:ln>
              <a:solidFill>
                <a:schemeClr val="bg1"/>
              </a:solidFill>
              <a:effectLst/>
              <a:latin typeface="+mj-lt"/>
            </a:endParaRPr>
          </a:p>
        </p:txBody>
      </p:sp>
      <p:sp>
        <p:nvSpPr>
          <p:cNvPr id="21" name="Rectangle 8"/>
          <p:cNvSpPr/>
          <p:nvPr/>
        </p:nvSpPr>
        <p:spPr bwMode="auto">
          <a:xfrm>
            <a:off x="245165" y="3635869"/>
            <a:ext cx="3432381" cy="930921"/>
          </a:xfrm>
          <a:prstGeom prst="rect">
            <a:avLst/>
          </a:prstGeom>
          <a:solidFill>
            <a:schemeClr val="tx1">
              <a:lumMod val="85000"/>
              <a:lumOff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t-EE" sz="1800" b="0" i="0" u="none" strike="noStrike" cap="none" normalizeH="0" baseline="0" dirty="0" smtClean="0">
                <a:ln>
                  <a:noFill/>
                </a:ln>
                <a:solidFill>
                  <a:schemeClr val="bg1"/>
                </a:solidFill>
                <a:effectLst/>
                <a:latin typeface="+mj-lt"/>
              </a:rPr>
              <a:t>Kapitali vähesus</a:t>
            </a:r>
            <a:endParaRPr kumimoji="0" lang="en-US" sz="1800" b="0" i="0" u="none" strike="noStrike" cap="none" normalizeH="0" baseline="0" dirty="0" smtClean="0">
              <a:ln>
                <a:noFill/>
              </a:ln>
              <a:solidFill>
                <a:schemeClr val="bg1"/>
              </a:solidFill>
              <a:effectLst/>
              <a:latin typeface="+mj-lt"/>
            </a:endParaRPr>
          </a:p>
        </p:txBody>
      </p:sp>
      <p:sp>
        <p:nvSpPr>
          <p:cNvPr id="22" name="Rectangle 9"/>
          <p:cNvSpPr/>
          <p:nvPr/>
        </p:nvSpPr>
        <p:spPr bwMode="auto">
          <a:xfrm>
            <a:off x="245165" y="4723180"/>
            <a:ext cx="3432381" cy="910503"/>
          </a:xfrm>
          <a:prstGeom prst="rect">
            <a:avLst/>
          </a:prstGeom>
          <a:solidFill>
            <a:schemeClr val="tx1">
              <a:lumMod val="85000"/>
              <a:lumOff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t-EE" dirty="0" smtClean="0">
                <a:solidFill>
                  <a:schemeClr val="bg1"/>
                </a:solidFill>
                <a:latin typeface="+mj-lt"/>
              </a:rPr>
              <a:t>Puuduv ligipääs</a:t>
            </a:r>
            <a:endParaRPr kumimoji="0" lang="en-US" sz="1800" b="0" i="0" u="none" strike="noStrike" cap="none" normalizeH="0" baseline="0" dirty="0" smtClean="0">
              <a:ln>
                <a:noFill/>
              </a:ln>
              <a:solidFill>
                <a:schemeClr val="bg1"/>
              </a:solidFill>
              <a:effectLst/>
              <a:latin typeface="+mj-lt"/>
            </a:endParaRPr>
          </a:p>
        </p:txBody>
      </p:sp>
      <p:sp>
        <p:nvSpPr>
          <p:cNvPr id="23" name="Isosceles Triangle 10"/>
          <p:cNvSpPr/>
          <p:nvPr/>
        </p:nvSpPr>
        <p:spPr bwMode="auto">
          <a:xfrm rot="5400000">
            <a:off x="3926006" y="1773539"/>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mj-lt"/>
            </a:endParaRPr>
          </a:p>
        </p:txBody>
      </p:sp>
      <p:sp>
        <p:nvSpPr>
          <p:cNvPr id="24" name="Isosceles Triangle 11"/>
          <p:cNvSpPr/>
          <p:nvPr/>
        </p:nvSpPr>
        <p:spPr bwMode="auto">
          <a:xfrm rot="5400000">
            <a:off x="3926006" y="2829656"/>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mj-lt"/>
            </a:endParaRPr>
          </a:p>
        </p:txBody>
      </p:sp>
      <p:sp>
        <p:nvSpPr>
          <p:cNvPr id="25" name="Isosceles Triangle 12"/>
          <p:cNvSpPr/>
          <p:nvPr/>
        </p:nvSpPr>
        <p:spPr bwMode="auto">
          <a:xfrm rot="5400000">
            <a:off x="3926006" y="3885774"/>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mj-lt"/>
            </a:endParaRPr>
          </a:p>
        </p:txBody>
      </p:sp>
      <p:sp>
        <p:nvSpPr>
          <p:cNvPr id="26" name="Isosceles Triangle 13"/>
          <p:cNvSpPr/>
          <p:nvPr/>
        </p:nvSpPr>
        <p:spPr bwMode="auto">
          <a:xfrm rot="5400000">
            <a:off x="3926006" y="4963020"/>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mj-lt"/>
            </a:endParaRPr>
          </a:p>
        </p:txBody>
      </p:sp>
      <p:sp>
        <p:nvSpPr>
          <p:cNvPr id="27" name="Content Placeholder 2"/>
          <p:cNvSpPr txBox="1">
            <a:spLocks/>
          </p:cNvSpPr>
          <p:nvPr/>
        </p:nvSpPr>
        <p:spPr bwMode="auto">
          <a:xfrm>
            <a:off x="4457633" y="1466712"/>
            <a:ext cx="4696267" cy="104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t-EE" sz="1600" b="0" kern="0" dirty="0" smtClean="0">
                <a:latin typeface="+mj-lt"/>
              </a:rPr>
              <a:t>Tallinn ja Helsinki ühendatud ühtsesse 2 + miljoni elanikuga metropoliregiooni</a:t>
            </a:r>
            <a:r>
              <a:rPr lang="et-EE" sz="1600" kern="0" dirty="0" smtClean="0">
                <a:latin typeface="+mj-lt"/>
              </a:rPr>
              <a:t>.</a:t>
            </a:r>
            <a:endParaRPr lang="et-EE" sz="1600" b="0" kern="0" dirty="0" smtClean="0">
              <a:latin typeface="+mj-lt"/>
            </a:endParaRPr>
          </a:p>
          <a:p>
            <a:pPr marL="0" indent="0">
              <a:buFontTx/>
              <a:buNone/>
            </a:pPr>
            <a:r>
              <a:rPr lang="et-EE" sz="1600" b="0" kern="0" dirty="0" smtClean="0">
                <a:latin typeface="+mj-lt"/>
              </a:rPr>
              <a:t>Kasvanud ärimastaap läbi turgude integreerimise.</a:t>
            </a:r>
          </a:p>
        </p:txBody>
      </p:sp>
      <p:sp>
        <p:nvSpPr>
          <p:cNvPr id="28" name="Content Placeholder 2"/>
          <p:cNvSpPr txBox="1">
            <a:spLocks/>
          </p:cNvSpPr>
          <p:nvPr/>
        </p:nvSpPr>
        <p:spPr bwMode="auto">
          <a:xfrm>
            <a:off x="4457632" y="3500320"/>
            <a:ext cx="4696267" cy="92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t-EE" sz="1600" b="0" kern="0" dirty="0" smtClean="0">
                <a:latin typeface="+mj-lt"/>
              </a:rPr>
              <a:t>Kasvav atraktiivsus toob jõukust piirkonda</a:t>
            </a:r>
            <a:r>
              <a:rPr lang="en-GB" sz="1600" b="0" kern="0" dirty="0" smtClean="0">
                <a:latin typeface="+mj-lt"/>
              </a:rPr>
              <a:t>.</a:t>
            </a:r>
          </a:p>
          <a:p>
            <a:pPr marL="0" indent="0">
              <a:buFontTx/>
              <a:buNone/>
            </a:pPr>
            <a:r>
              <a:rPr lang="et-EE" sz="1600" b="0" kern="0" dirty="0" smtClean="0">
                <a:latin typeface="+mj-lt"/>
              </a:rPr>
              <a:t>Linnaline keskkond teeb palju lihtsamaks spetsialistide meelitamise Eestisse. </a:t>
            </a:r>
            <a:r>
              <a:rPr lang="et-EE" sz="1600" kern="0" dirty="0" smtClean="0">
                <a:latin typeface="+mj-lt"/>
              </a:rPr>
              <a:t>Kasvav i</a:t>
            </a:r>
            <a:r>
              <a:rPr lang="et-EE" sz="1600" b="0" kern="0" dirty="0" smtClean="0">
                <a:latin typeface="+mj-lt"/>
              </a:rPr>
              <a:t>nnovatsioonipotentsiaal</a:t>
            </a:r>
            <a:r>
              <a:rPr lang="en-GB" sz="1600" b="0" kern="0" dirty="0" smtClean="0">
                <a:latin typeface="+mj-lt"/>
              </a:rPr>
              <a:t>.</a:t>
            </a:r>
            <a:endParaRPr lang="et-EE" sz="1600" b="0" kern="0" dirty="0" smtClean="0">
              <a:latin typeface="+mj-lt"/>
            </a:endParaRPr>
          </a:p>
          <a:p>
            <a:pPr marL="0" indent="0">
              <a:buFontTx/>
              <a:buNone/>
            </a:pPr>
            <a:r>
              <a:rPr lang="et-EE" sz="1600" kern="0" dirty="0" smtClean="0">
                <a:latin typeface="+mj-lt"/>
              </a:rPr>
              <a:t>P.S. hõlpsam juurdepääs Soome kapitalile</a:t>
            </a:r>
            <a:endParaRPr lang="en-GB" sz="1600" b="0" kern="0" dirty="0" smtClean="0">
              <a:latin typeface="+mj-lt"/>
            </a:endParaRPr>
          </a:p>
        </p:txBody>
      </p:sp>
      <p:sp>
        <p:nvSpPr>
          <p:cNvPr id="29" name="Content Placeholder 2"/>
          <p:cNvSpPr txBox="1">
            <a:spLocks/>
          </p:cNvSpPr>
          <p:nvPr/>
        </p:nvSpPr>
        <p:spPr bwMode="auto">
          <a:xfrm>
            <a:off x="4457633" y="4667955"/>
            <a:ext cx="4696267" cy="129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t-EE" sz="1600" kern="0" dirty="0" smtClean="0">
                <a:latin typeface="+mj-lt"/>
              </a:rPr>
              <a:t>Üks parimaid lennuühendusi </a:t>
            </a:r>
            <a:r>
              <a:rPr lang="et-EE" sz="1600" b="0" kern="0" dirty="0" smtClean="0">
                <a:latin typeface="+mj-lt"/>
              </a:rPr>
              <a:t>Euroopas - Helsinkis ja </a:t>
            </a:r>
            <a:r>
              <a:rPr lang="et-EE" sz="1600" kern="0" dirty="0" smtClean="0"/>
              <a:t>Tallinnas</a:t>
            </a:r>
            <a:r>
              <a:rPr lang="et-EE" sz="1600" b="0" kern="0" dirty="0" smtClean="0">
                <a:latin typeface="+mj-lt"/>
              </a:rPr>
              <a:t> (30 min lennujaamade vahel).  Eesti ja Soome ühendamine üleeuroopalisse kiirraudtee võrgustikku. Läänemere transpordiringi lõplik ühendamine.</a:t>
            </a:r>
          </a:p>
        </p:txBody>
      </p:sp>
      <p:sp>
        <p:nvSpPr>
          <p:cNvPr id="30" name="Up Arrow 17"/>
          <p:cNvSpPr/>
          <p:nvPr/>
        </p:nvSpPr>
        <p:spPr bwMode="auto">
          <a:xfrm>
            <a:off x="357562" y="1830082"/>
            <a:ext cx="327524" cy="317737"/>
          </a:xfrm>
          <a:prstGeom prst="up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mj-lt"/>
            </a:endParaRPr>
          </a:p>
        </p:txBody>
      </p:sp>
      <p:sp>
        <p:nvSpPr>
          <p:cNvPr id="31" name="Up Arrow 18"/>
          <p:cNvSpPr/>
          <p:nvPr/>
        </p:nvSpPr>
        <p:spPr bwMode="auto">
          <a:xfrm>
            <a:off x="357562" y="2886198"/>
            <a:ext cx="327524" cy="317737"/>
          </a:xfrm>
          <a:prstGeom prst="up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mj-lt"/>
            </a:endParaRPr>
          </a:p>
        </p:txBody>
      </p:sp>
      <p:sp>
        <p:nvSpPr>
          <p:cNvPr id="32" name="Up Arrow 19"/>
          <p:cNvSpPr/>
          <p:nvPr/>
        </p:nvSpPr>
        <p:spPr bwMode="auto">
          <a:xfrm>
            <a:off x="357562" y="3942316"/>
            <a:ext cx="327524" cy="317737"/>
          </a:xfrm>
          <a:prstGeom prst="up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mj-lt"/>
            </a:endParaRPr>
          </a:p>
        </p:txBody>
      </p:sp>
      <p:sp>
        <p:nvSpPr>
          <p:cNvPr id="33" name="Up Arrow 20"/>
          <p:cNvSpPr/>
          <p:nvPr/>
        </p:nvSpPr>
        <p:spPr bwMode="auto">
          <a:xfrm>
            <a:off x="357562" y="4998433"/>
            <a:ext cx="327524" cy="317737"/>
          </a:xfrm>
          <a:prstGeom prst="up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mj-lt"/>
            </a:endParaRPr>
          </a:p>
        </p:txBody>
      </p:sp>
      <p:pic>
        <p:nvPicPr>
          <p:cNvPr id="34"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8648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7" name="TextBox 6"/>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0" name="Pilt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1" name="Pil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3" name="TextBox 2"/>
          <p:cNvSpPr txBox="1"/>
          <p:nvPr/>
        </p:nvSpPr>
        <p:spPr>
          <a:xfrm>
            <a:off x="524662" y="1628800"/>
            <a:ext cx="8055913" cy="4524315"/>
          </a:xfrm>
          <a:prstGeom prst="rect">
            <a:avLst/>
          </a:prstGeom>
          <a:noFill/>
        </p:spPr>
        <p:txBody>
          <a:bodyPr wrap="square" rtlCol="0">
            <a:spAutoFit/>
          </a:bodyPr>
          <a:lstStyle/>
          <a:p>
            <a:pPr marL="457200" indent="-457200">
              <a:buFont typeface="+mj-lt"/>
              <a:buAutoNum type="arabicPeriod"/>
            </a:pPr>
            <a:r>
              <a:rPr lang="et-EE" sz="2200" dirty="0" smtClean="0"/>
              <a:t>Projekti eelduseks on Rail Baltic raudteeühendus Kesk-Euroopaga</a:t>
            </a:r>
          </a:p>
          <a:p>
            <a:pPr marL="457200" indent="-457200">
              <a:buFont typeface="+mj-lt"/>
              <a:buAutoNum type="arabicPeriod"/>
            </a:pPr>
            <a:r>
              <a:rPr lang="et-EE" sz="2200" dirty="0" smtClean="0"/>
              <a:t>Tunneli pikkus on 85 km ning reisirongi transpordile kuluv aeg Ülemistelt – </a:t>
            </a:r>
            <a:r>
              <a:rPr lang="et-EE" sz="2200" dirty="0" err="1" smtClean="0"/>
              <a:t>Pasila</a:t>
            </a:r>
            <a:r>
              <a:rPr lang="et-EE" sz="2200" dirty="0" smtClean="0"/>
              <a:t> jaama ei tohiks ületada 30 min</a:t>
            </a:r>
          </a:p>
          <a:p>
            <a:pPr marL="457200" indent="-457200">
              <a:buFont typeface="+mj-lt"/>
              <a:buAutoNum type="arabicPeriod"/>
            </a:pPr>
            <a:r>
              <a:rPr lang="et-EE" sz="2200" dirty="0" smtClean="0"/>
              <a:t>Koguinvesteering 9-13 miljardit EUR, millest 40% oleks EU toetus ning 60% laenud (Soome ja Eesti riigi tagatisel)</a:t>
            </a:r>
          </a:p>
          <a:p>
            <a:pPr marL="457200" indent="-457200">
              <a:buFont typeface="+mj-lt"/>
              <a:buAutoNum type="arabicPeriod"/>
            </a:pPr>
            <a:r>
              <a:rPr lang="et-EE" sz="2200" dirty="0" smtClean="0"/>
              <a:t>Tasuvusaeg 35 - 40 aastat</a:t>
            </a:r>
          </a:p>
          <a:p>
            <a:pPr marL="457200" indent="-457200">
              <a:buFont typeface="+mj-lt"/>
              <a:buAutoNum type="arabicPeriod"/>
            </a:pPr>
            <a:r>
              <a:rPr lang="et-EE" sz="2200" dirty="0"/>
              <a:t>Uus reaalsus Tallinna ja Helsingi transpordiühenduses – piirkonda jääb 4 miljonit elanikku, pendelränne, ettevõtluse liikumine </a:t>
            </a:r>
            <a:r>
              <a:rPr lang="et-EE" sz="2200" dirty="0" smtClean="0"/>
              <a:t>jms</a:t>
            </a:r>
          </a:p>
          <a:p>
            <a:endParaRPr lang="et-EE" sz="2200" dirty="0"/>
          </a:p>
          <a:p>
            <a:r>
              <a:rPr lang="et-EE" sz="2200" dirty="0" smtClean="0"/>
              <a:t>Soovitused tulevikuks: Luua koostööprojekt Soome lahe aluse püsiühenduse teostamiseks. Projekti organisatsioon teostab täiemahulise tasuvusuuringu.</a:t>
            </a:r>
          </a:p>
          <a:p>
            <a:endParaRPr lang="et-EE" sz="2400" dirty="0" smtClean="0"/>
          </a:p>
        </p:txBody>
      </p:sp>
      <p:sp>
        <p:nvSpPr>
          <p:cNvPr id="15" name="Pealkiri 1"/>
          <p:cNvSpPr txBox="1">
            <a:spLocks/>
          </p:cNvSpPr>
          <p:nvPr/>
        </p:nvSpPr>
        <p:spPr>
          <a:xfrm>
            <a:off x="407137" y="239121"/>
            <a:ext cx="8518689" cy="869442"/>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sz="5800" dirty="0" smtClean="0"/>
              <a:t>Tasuvusuuringu eeluuringu</a:t>
            </a:r>
            <a:endParaRPr lang="en-GB" sz="5800" dirty="0" smtClean="0"/>
          </a:p>
          <a:p>
            <a:r>
              <a:rPr lang="et-EE" sz="5100" dirty="0"/>
              <a:t>t</a:t>
            </a:r>
            <a:r>
              <a:rPr lang="et-EE" sz="5100" dirty="0" smtClean="0"/>
              <a:t>ulemused lühidalt</a:t>
            </a:r>
            <a:endParaRPr lang="en-GB" sz="5100" dirty="0"/>
          </a:p>
        </p:txBody>
      </p:sp>
      <p:pic>
        <p:nvPicPr>
          <p:cNvPr id="12"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009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isu kohatäide 2"/>
          <p:cNvSpPr>
            <a:spLocks noGrp="1"/>
          </p:cNvSpPr>
          <p:nvPr>
            <p:ph idx="1"/>
          </p:nvPr>
        </p:nvSpPr>
        <p:spPr>
          <a:xfrm>
            <a:off x="702729" y="1511704"/>
            <a:ext cx="7991738" cy="4535487"/>
          </a:xfrm>
        </p:spPr>
        <p:txBody>
          <a:bodyPr>
            <a:normAutofit/>
          </a:bodyPr>
          <a:lstStyle/>
          <a:p>
            <a:pPr marL="342900" indent="-342900">
              <a:lnSpc>
                <a:spcPct val="100000"/>
              </a:lnSpc>
              <a:buFont typeface="+mj-lt"/>
              <a:buAutoNum type="arabicPeriod"/>
            </a:pPr>
            <a:r>
              <a:rPr lang="et-EE" sz="1600" dirty="0" smtClean="0"/>
              <a:t>Funktsionaalsus ja ühendamine olemasolevatesse transpordivõrgustikesse prioriteet nr#1</a:t>
            </a:r>
          </a:p>
          <a:p>
            <a:pPr marL="342900" indent="-342900">
              <a:lnSpc>
                <a:spcPct val="100000"/>
              </a:lnSpc>
              <a:buFont typeface="+mj-lt"/>
              <a:buAutoNum type="arabicPeriod"/>
            </a:pPr>
            <a:r>
              <a:rPr lang="et-EE" sz="1600" dirty="0" smtClean="0"/>
              <a:t>Rail Baltic peab eksisteerima </a:t>
            </a:r>
          </a:p>
          <a:p>
            <a:pPr marL="342900" indent="-342900">
              <a:lnSpc>
                <a:spcPct val="100000"/>
              </a:lnSpc>
              <a:buFont typeface="+mj-lt"/>
              <a:buAutoNum type="arabicPeriod"/>
            </a:pPr>
            <a:r>
              <a:rPr lang="et-EE" sz="1600" dirty="0" smtClean="0"/>
              <a:t>Nii reisi- kui kaubaveod on vajalikud </a:t>
            </a:r>
          </a:p>
          <a:p>
            <a:pPr marL="342900" indent="-342900">
              <a:lnSpc>
                <a:spcPct val="100000"/>
              </a:lnSpc>
              <a:buFont typeface="+mj-lt"/>
              <a:buAutoNum type="arabicPeriod"/>
            </a:pPr>
            <a:r>
              <a:rPr lang="et-EE" sz="1600" dirty="0" smtClean="0"/>
              <a:t>Kiired ühendused ja lühike (</a:t>
            </a:r>
            <a:r>
              <a:rPr lang="et-EE" sz="1600" dirty="0" err="1" smtClean="0"/>
              <a:t>kogu)reisiaeg</a:t>
            </a:r>
            <a:r>
              <a:rPr lang="et-EE" sz="1600" dirty="0" smtClean="0"/>
              <a:t> teevad püsiühenduse konkurentsivõimeliseks</a:t>
            </a:r>
          </a:p>
          <a:p>
            <a:pPr marL="342900" indent="-342900">
              <a:lnSpc>
                <a:spcPct val="100000"/>
              </a:lnSpc>
              <a:buFont typeface="+mj-lt"/>
              <a:buAutoNum type="arabicPeriod"/>
            </a:pPr>
            <a:r>
              <a:rPr lang="et-EE" sz="1600" dirty="0" smtClean="0"/>
              <a:t>Tehniline lahendus: rongitunnel kahe eraldiseisva tunnelina + teenindustunnel</a:t>
            </a:r>
          </a:p>
          <a:p>
            <a:pPr marL="342900" indent="-342900">
              <a:lnSpc>
                <a:spcPct val="100000"/>
              </a:lnSpc>
              <a:buFont typeface="+mj-lt"/>
              <a:buAutoNum type="arabicPeriod"/>
            </a:pPr>
            <a:r>
              <a:rPr lang="et-EE" sz="1600" dirty="0" smtClean="0"/>
              <a:t>Arvestatav majanduslik mõju Eestile ja Soomele, investeeringud ühisesse metropoliregiooni, pendelränne, kaksiklinna üldine atraktiivsus (Kopenhaagen-Malmö näide), uued ärimudelid, otsene ja kaudne tööhõive ehitus ja opereerimisfaasis</a:t>
            </a:r>
          </a:p>
          <a:p>
            <a:pPr marL="342900" indent="-342900">
              <a:lnSpc>
                <a:spcPct val="100000"/>
              </a:lnSpc>
              <a:buFont typeface="+mj-lt"/>
              <a:buAutoNum type="arabicPeriod"/>
            </a:pPr>
            <a:r>
              <a:rPr lang="et-EE" sz="1600" dirty="0" smtClean="0"/>
              <a:t>Püsiühenduse eeldatav liiklus kolmekordistub esimese 10 aasta jooksul 5-lt 15 miljoni reisini ja praamiliiklus jääb olemasolevale tasemele</a:t>
            </a:r>
          </a:p>
          <a:p>
            <a:pPr marL="342900" indent="-342900">
              <a:lnSpc>
                <a:spcPct val="100000"/>
              </a:lnSpc>
              <a:buFont typeface="+mj-lt"/>
              <a:buAutoNum type="arabicPeriod"/>
            </a:pPr>
            <a:r>
              <a:rPr lang="et-EE" sz="1600" b="1" dirty="0" smtClean="0"/>
              <a:t>Soovitused edaspidiseks: </a:t>
            </a:r>
          </a:p>
          <a:p>
            <a:pPr marL="703262" lvl="3" indent="-342900">
              <a:lnSpc>
                <a:spcPct val="100000"/>
              </a:lnSpc>
            </a:pPr>
            <a:r>
              <a:rPr lang="et-EE" sz="1600" b="1" dirty="0" smtClean="0"/>
              <a:t>Luua ühisorganisatsioon Soome lahe aluse tunneli projekti teostamiseks</a:t>
            </a:r>
          </a:p>
          <a:p>
            <a:pPr marL="703262" lvl="3" indent="-342900">
              <a:lnSpc>
                <a:spcPct val="100000"/>
              </a:lnSpc>
            </a:pPr>
            <a:r>
              <a:rPr lang="et-EE" sz="1600" b="1" dirty="0" smtClean="0"/>
              <a:t>Teostata täiemahuline tasuvusuuring</a:t>
            </a:r>
            <a:endParaRPr lang="et-EE" sz="1600" b="1" dirty="0"/>
          </a:p>
        </p:txBody>
      </p:sp>
      <p:sp>
        <p:nvSpPr>
          <p:cNvPr id="6" name="Slaidinumbri kohatäide 3"/>
          <p:cNvSpPr>
            <a:spLocks noGrp="1"/>
          </p:cNvSpPr>
          <p:nvPr>
            <p:ph type="sldNum" sz="quarter" idx="12"/>
          </p:nvPr>
        </p:nvSpPr>
        <p:spPr>
          <a:xfrm>
            <a:off x="8173175" y="6561348"/>
            <a:ext cx="720000" cy="224644"/>
          </a:xfrm>
        </p:spPr>
        <p:txBody>
          <a:bodyPr/>
          <a:lstStyle/>
          <a:p>
            <a:fld id="{B22B4646-3925-4A29-A86E-CE8796BC6684}" type="slidenum">
              <a:rPr lang="en-GB" smtClean="0"/>
              <a:pPr/>
              <a:t>43</a:t>
            </a:fld>
            <a:endParaRPr lang="en-GB"/>
          </a:p>
        </p:txBody>
      </p:sp>
      <p:pic>
        <p:nvPicPr>
          <p:cNvPr id="7" name="Sisu kohatäi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3528" y="6021288"/>
            <a:ext cx="802597" cy="545331"/>
          </a:xfrm>
          <a:prstGeom prst="rect">
            <a:avLst/>
          </a:prstGeom>
        </p:spPr>
      </p:pic>
      <p:pic>
        <p:nvPicPr>
          <p:cNvPr id="8" name="Pil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9" name="TextBox 8"/>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10" name="Pil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11" name="Pil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12" name="Pilt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3" name="Pilt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4" name="Pilt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sp>
        <p:nvSpPr>
          <p:cNvPr id="17" name="Title 1"/>
          <p:cNvSpPr txBox="1">
            <a:spLocks/>
          </p:cNvSpPr>
          <p:nvPr/>
        </p:nvSpPr>
        <p:spPr>
          <a:xfrm>
            <a:off x="1108315" y="195673"/>
            <a:ext cx="7212505" cy="1037565"/>
          </a:xfrm>
          <a:prstGeom prst="rect">
            <a:avLst/>
          </a:prstGeom>
        </p:spPr>
        <p:txBody>
          <a:bodyPr vert="horz" lIns="0" tIns="0" rIns="0" bIns="0" rtlCol="0" anchor="b" anchorCtr="0">
            <a:normAutofit/>
          </a:bodyPr>
          <a:lstStyle>
            <a:lvl1pPr algn="l" defTabSz="914400" rtl="0" eaLnBrk="1" latinLnBrk="0" hangingPunct="1">
              <a:spcBef>
                <a:spcPct val="0"/>
              </a:spcBef>
              <a:buNone/>
              <a:defRPr lang="sv-SE" sz="2800" b="1" kern="1200" dirty="0">
                <a:solidFill>
                  <a:srgbClr val="292929"/>
                </a:solidFill>
                <a:latin typeface="Arial" pitchFamily="34" charset="0"/>
                <a:ea typeface="+mj-ea"/>
                <a:cs typeface="Arial" pitchFamily="34" charset="0"/>
              </a:defRPr>
            </a:lvl1pPr>
          </a:lstStyle>
          <a:p>
            <a:pPr algn="ctr"/>
            <a:r>
              <a:rPr lang="et-EE" sz="3200" b="0" dirty="0" smtClean="0">
                <a:latin typeface="+mj-lt"/>
              </a:rPr>
              <a:t>Järeldused ja mis edasi</a:t>
            </a:r>
            <a:endParaRPr lang="en-GB" sz="3200" b="0" dirty="0">
              <a:latin typeface="+mj-lt"/>
            </a:endParaRPr>
          </a:p>
        </p:txBody>
      </p:sp>
      <p:pic>
        <p:nvPicPr>
          <p:cNvPr id="35" name="Pilt 2" descr="Kirjeldus: 9_harju_3lovi_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7809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atic.err.ee/gridfs/F2C0FE7C58ED5757F6E6B78B7140E92631977A98B1A309B3C9C1452B5CB155B1.jpg?width=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28" y="222288"/>
            <a:ext cx="3794206" cy="2134241"/>
          </a:xfrm>
          <a:prstGeom prst="rect">
            <a:avLst/>
          </a:prstGeom>
          <a:noFill/>
          <a:extLst>
            <a:ext uri="{909E8E84-426E-40DD-AFC4-6F175D3DCCD1}">
              <a14:hiddenFill xmlns:a14="http://schemas.microsoft.com/office/drawing/2010/main">
                <a:solidFill>
                  <a:srgbClr val="FFFFFF"/>
                </a:solidFill>
              </a14:hiddenFill>
            </a:ext>
          </a:extLst>
        </p:spPr>
      </p:pic>
      <p:sp>
        <p:nvSpPr>
          <p:cNvPr id="2" name="Pealkiri 1"/>
          <p:cNvSpPr>
            <a:spLocks noGrp="1"/>
          </p:cNvSpPr>
          <p:nvPr>
            <p:ph type="title"/>
          </p:nvPr>
        </p:nvSpPr>
        <p:spPr>
          <a:xfrm>
            <a:off x="323528" y="2852936"/>
            <a:ext cx="8229600" cy="1143000"/>
          </a:xfrm>
        </p:spPr>
        <p:txBody>
          <a:bodyPr>
            <a:normAutofit fontScale="90000"/>
          </a:bodyPr>
          <a:lstStyle/>
          <a:p>
            <a:r>
              <a:rPr lang="et-EE" dirty="0" smtClean="0"/>
              <a:t>Aitäh</a:t>
            </a:r>
            <a:r>
              <a:rPr lang="en-GB" dirty="0" smtClean="0"/>
              <a:t>!</a:t>
            </a:r>
            <a:r>
              <a:rPr lang="et-EE" dirty="0"/>
              <a:t/>
            </a:r>
            <a:br>
              <a:rPr lang="et-EE" dirty="0"/>
            </a:br>
            <a:r>
              <a:rPr lang="et-EE" sz="3600" dirty="0"/>
              <a:t>http://harju.maavalitsus.ee/talsinkifix</a:t>
            </a:r>
            <a:r>
              <a:rPr lang="en-GB" dirty="0" smtClean="0"/>
              <a:t/>
            </a:r>
            <a:br>
              <a:rPr lang="en-GB" dirty="0" smtClean="0"/>
            </a:br>
            <a:r>
              <a:rPr lang="en-GB" sz="1400" dirty="0" smtClean="0"/>
              <a:t/>
            </a:r>
            <a:br>
              <a:rPr lang="en-GB" sz="1400" dirty="0" smtClean="0"/>
            </a:br>
            <a:r>
              <a:rPr lang="en-GB" sz="1400" dirty="0" smtClean="0"/>
              <a:t>Kaarel Kose</a:t>
            </a:r>
            <a:br>
              <a:rPr lang="en-GB" sz="1400" dirty="0" smtClean="0"/>
            </a:br>
            <a:r>
              <a:rPr lang="et-EE" sz="1400" dirty="0" smtClean="0"/>
              <a:t>nõunik</a:t>
            </a:r>
            <a:r>
              <a:rPr lang="en-GB" sz="1400" dirty="0" smtClean="0"/>
              <a:t/>
            </a:r>
            <a:br>
              <a:rPr lang="en-GB" sz="1400" dirty="0" smtClean="0"/>
            </a:br>
            <a:r>
              <a:rPr lang="en-GB" sz="1400" dirty="0" smtClean="0"/>
              <a:t>Harju </a:t>
            </a:r>
            <a:r>
              <a:rPr lang="et-EE" sz="1400" dirty="0" smtClean="0"/>
              <a:t>Maavalitsus</a:t>
            </a:r>
            <a:r>
              <a:rPr lang="en-GB" sz="1400" dirty="0" smtClean="0"/>
              <a:t/>
            </a:r>
            <a:br>
              <a:rPr lang="en-GB" sz="1400" dirty="0" smtClean="0"/>
            </a:br>
            <a:r>
              <a:rPr lang="et-EE" sz="1400" dirty="0" smtClean="0">
                <a:hlinkClick r:id="rId3"/>
              </a:rPr>
              <a:t>kaarel.kose@harju.maavalitsus.ee</a:t>
            </a:r>
            <a:r>
              <a:rPr lang="et-EE" sz="1400" dirty="0" smtClean="0"/>
              <a:t> </a:t>
            </a:r>
            <a:endParaRPr lang="et-EE" dirty="0"/>
          </a:p>
        </p:txBody>
      </p:sp>
      <p:pic>
        <p:nvPicPr>
          <p:cNvPr id="4" name="Sisu kohatäide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flipH="1">
            <a:off x="323528" y="6021288"/>
            <a:ext cx="802597" cy="545331"/>
          </a:xfr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348693" cy="1211045"/>
          </a:xfrm>
          <a:prstGeom prst="rect">
            <a:avLst/>
          </a:prstGeom>
        </p:spPr>
      </p:pic>
      <p:sp>
        <p:nvSpPr>
          <p:cNvPr id="6" name="TextBox 5"/>
          <p:cNvSpPr txBox="1"/>
          <p:nvPr/>
        </p:nvSpPr>
        <p:spPr>
          <a:xfrm>
            <a:off x="1187624" y="6363596"/>
            <a:ext cx="2088232" cy="261610"/>
          </a:xfrm>
          <a:prstGeom prst="rect">
            <a:avLst/>
          </a:prstGeom>
          <a:noFill/>
        </p:spPr>
        <p:txBody>
          <a:bodyPr wrap="square" rtlCol="0">
            <a:spAutoFit/>
          </a:bodyPr>
          <a:lstStyle/>
          <a:p>
            <a:r>
              <a:rPr lang="en-GB" sz="1100" dirty="0" smtClean="0"/>
              <a:t>Part-financed by European Union</a:t>
            </a:r>
            <a:endParaRPr lang="en-GB" sz="1100" dirty="0"/>
          </a:p>
        </p:txBody>
      </p:sp>
      <p:pic>
        <p:nvPicPr>
          <p:cNvPr id="7" name="Pil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949008"/>
            <a:ext cx="194279" cy="273757"/>
          </a:xfrm>
          <a:prstGeom prst="rect">
            <a:avLst/>
          </a:prstGeom>
        </p:spPr>
      </p:pic>
      <p:pic>
        <p:nvPicPr>
          <p:cNvPr id="8" name="Pil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439" y="949008"/>
            <a:ext cx="235431" cy="273757"/>
          </a:xfrm>
          <a:prstGeom prst="rect">
            <a:avLst/>
          </a:prstGeom>
        </p:spPr>
      </p:pic>
      <p:pic>
        <p:nvPicPr>
          <p:cNvPr id="9" name="Pilt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9096" y="949008"/>
            <a:ext cx="236686" cy="273757"/>
          </a:xfrm>
          <a:prstGeom prst="rect">
            <a:avLst/>
          </a:prstGeom>
        </p:spPr>
      </p:pic>
      <p:pic>
        <p:nvPicPr>
          <p:cNvPr id="10" name="Pilt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1488" y="908720"/>
            <a:ext cx="1053556" cy="354335"/>
          </a:xfrm>
          <a:prstGeom prst="rect">
            <a:avLst/>
          </a:prstGeom>
        </p:spPr>
      </p:pic>
      <p:pic>
        <p:nvPicPr>
          <p:cNvPr id="11" name="Pilt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264" y="393613"/>
            <a:ext cx="1946780" cy="400549"/>
          </a:xfrm>
          <a:prstGeom prst="rect">
            <a:avLst/>
          </a:prstGeom>
        </p:spPr>
      </p:pic>
      <p:pic>
        <p:nvPicPr>
          <p:cNvPr id="2050" name="Pilt 2" descr="Kirjeldus: 9_harju_3lovi_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4519816"/>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988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smtClean="0"/>
              <a:t>INTERREG EUROPE projekt PASSAGE</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5</a:t>
            </a:fld>
            <a:endParaRPr lang="en-US" altLang="et-EE"/>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stkülik 3"/>
          <p:cNvSpPr/>
          <p:nvPr/>
        </p:nvSpPr>
        <p:spPr>
          <a:xfrm>
            <a:off x="395536" y="1628800"/>
            <a:ext cx="8568952" cy="4524315"/>
          </a:xfrm>
          <a:prstGeom prst="rect">
            <a:avLst/>
          </a:prstGeom>
        </p:spPr>
        <p:txBody>
          <a:bodyPr wrap="square">
            <a:spAutoFit/>
          </a:bodyPr>
          <a:lstStyle/>
          <a:p>
            <a:r>
              <a:rPr lang="et-EE" sz="2400" b="1" dirty="0" err="1" smtClean="0"/>
              <a:t>Public</a:t>
            </a:r>
            <a:r>
              <a:rPr lang="et-EE" sz="2400" b="1" dirty="0" smtClean="0"/>
              <a:t> </a:t>
            </a:r>
            <a:r>
              <a:rPr lang="et-EE" sz="2400" b="1" dirty="0" err="1"/>
              <a:t>AuthoritieS</a:t>
            </a:r>
            <a:r>
              <a:rPr lang="et-EE" sz="2400" b="1" dirty="0"/>
              <a:t> </a:t>
            </a:r>
            <a:r>
              <a:rPr lang="et-EE" sz="2400" b="1" dirty="0" err="1"/>
              <a:t>Supporting</a:t>
            </a:r>
            <a:r>
              <a:rPr lang="et-EE" sz="2400" b="1" dirty="0"/>
              <a:t> </a:t>
            </a:r>
            <a:r>
              <a:rPr lang="et-EE" sz="2400" b="1" dirty="0" err="1"/>
              <a:t>lowcArbon</a:t>
            </a:r>
            <a:r>
              <a:rPr lang="et-EE" sz="2400" b="1" dirty="0"/>
              <a:t> </a:t>
            </a:r>
            <a:r>
              <a:rPr lang="et-EE" sz="2400" b="1" dirty="0" err="1"/>
              <a:t>Growth</a:t>
            </a:r>
            <a:r>
              <a:rPr lang="et-EE" sz="2400" b="1" dirty="0"/>
              <a:t> </a:t>
            </a:r>
            <a:r>
              <a:rPr lang="et-EE" sz="2400" b="1" dirty="0" err="1"/>
              <a:t>in</a:t>
            </a:r>
            <a:r>
              <a:rPr lang="et-EE" sz="2400" b="1" dirty="0"/>
              <a:t> </a:t>
            </a:r>
            <a:r>
              <a:rPr lang="et-EE" sz="2400" b="1" dirty="0" err="1"/>
              <a:t>European</a:t>
            </a:r>
            <a:r>
              <a:rPr lang="et-EE" sz="2400" b="1" dirty="0"/>
              <a:t> </a:t>
            </a:r>
            <a:r>
              <a:rPr lang="et-EE" sz="2400" b="1" dirty="0" err="1"/>
              <a:t>maritime</a:t>
            </a:r>
            <a:r>
              <a:rPr lang="et-EE" sz="2400" b="1" dirty="0"/>
              <a:t> </a:t>
            </a:r>
            <a:r>
              <a:rPr lang="et-EE" sz="2400" b="1" dirty="0" err="1"/>
              <a:t>border</a:t>
            </a:r>
            <a:r>
              <a:rPr lang="et-EE" sz="2400" b="1" dirty="0"/>
              <a:t> </a:t>
            </a:r>
            <a:r>
              <a:rPr lang="et-EE" sz="2400" b="1" dirty="0" err="1"/>
              <a:t>regions</a:t>
            </a:r>
            <a:r>
              <a:rPr lang="et-EE" sz="2400" b="1" dirty="0"/>
              <a:t> </a:t>
            </a:r>
            <a:r>
              <a:rPr lang="et-EE" sz="2400" dirty="0"/>
              <a:t>- avaliku võimu esindajad toetamas madala süsiniku majanduse kasvu Euroopa merega piirnevates </a:t>
            </a:r>
            <a:r>
              <a:rPr lang="et-EE" sz="2400" dirty="0" smtClean="0"/>
              <a:t>regioonides</a:t>
            </a:r>
          </a:p>
          <a:p>
            <a:r>
              <a:rPr lang="et-EE" sz="2400" dirty="0" smtClean="0"/>
              <a:t> </a:t>
            </a:r>
            <a:endParaRPr lang="et-EE" sz="2400" dirty="0"/>
          </a:p>
          <a:p>
            <a:r>
              <a:rPr lang="et-EE" sz="2400" dirty="0"/>
              <a:t>Eesmärgiks leida koostöös parimad lahendused, et madala süsinikuemissiooniga majandus oleks eelistatud EL regionaalsetes meetmevahendites. Meie piirkonna puhul Kesk-Läänemere Programmile töötatakse välja ettepanekud, et vastav temaatika oleks paremini programmi põhimõtetes arvesse võetud ja toetaks majanduse arengut ja innovatsiooni.</a:t>
            </a:r>
          </a:p>
          <a:p>
            <a:pPr lvl="0"/>
            <a:endParaRPr lang="en-GB" sz="2400" dirty="0"/>
          </a:p>
        </p:txBody>
      </p:sp>
      <p:pic>
        <p:nvPicPr>
          <p:cNvPr id="9" name="Imag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4448" y="116632"/>
            <a:ext cx="381000" cy="381000"/>
          </a:xfrm>
          <a:prstGeom prst="rect">
            <a:avLst/>
          </a:prstGeom>
          <a:noFill/>
          <a:ln>
            <a:noFill/>
          </a:ln>
        </p:spPr>
      </p:pic>
      <p:grpSp>
        <p:nvGrpSpPr>
          <p:cNvPr id="12" name="Groupe 13"/>
          <p:cNvGrpSpPr/>
          <p:nvPr/>
        </p:nvGrpSpPr>
        <p:grpSpPr>
          <a:xfrm flipV="1">
            <a:off x="703024" y="6547878"/>
            <a:ext cx="7632848" cy="72008"/>
            <a:chOff x="539552" y="6237312"/>
            <a:chExt cx="5184576" cy="72008"/>
          </a:xfrm>
        </p:grpSpPr>
        <p:sp>
          <p:nvSpPr>
            <p:cNvPr id="13" name="Rectangle 14"/>
            <p:cNvSpPr/>
            <p:nvPr/>
          </p:nvSpPr>
          <p:spPr>
            <a:xfrm>
              <a:off x="539552" y="6237312"/>
              <a:ext cx="1296144" cy="7200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4" name="Rectangle 15"/>
            <p:cNvSpPr/>
            <p:nvPr/>
          </p:nvSpPr>
          <p:spPr>
            <a:xfrm>
              <a:off x="1835696" y="6237312"/>
              <a:ext cx="1296144" cy="7200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5" name="Rectangle 16"/>
            <p:cNvSpPr/>
            <p:nvPr/>
          </p:nvSpPr>
          <p:spPr>
            <a:xfrm>
              <a:off x="3131840" y="6237312"/>
              <a:ext cx="1296144" cy="72008"/>
            </a:xfrm>
            <a:prstGeom prst="rect">
              <a:avLst/>
            </a:prstGeom>
            <a:solidFill>
              <a:srgbClr val="00682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6" name="Rectangle 17"/>
            <p:cNvSpPr/>
            <p:nvPr/>
          </p:nvSpPr>
          <p:spPr>
            <a:xfrm>
              <a:off x="4427984" y="6237312"/>
              <a:ext cx="1296144" cy="7200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00B0F0"/>
                </a:solidFill>
              </a:endParaRPr>
            </a:p>
          </p:txBody>
        </p:sp>
      </p:grpSp>
    </p:spTree>
    <p:extLst>
      <p:ext uri="{BB962C8B-B14F-4D97-AF65-F5344CB8AC3E}">
        <p14:creationId xmlns:p14="http://schemas.microsoft.com/office/powerpoint/2010/main" val="4012974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0" descr="PASSAGE project’s partnership.jpg"/>
          <p:cNvPicPr>
            <a:picLocks noChangeAspect="1"/>
          </p:cNvPicPr>
          <p:nvPr/>
        </p:nvPicPr>
        <p:blipFill>
          <a:blip r:embed="rId3" cstate="print"/>
          <a:stretch>
            <a:fillRect/>
          </a:stretch>
        </p:blipFill>
        <p:spPr>
          <a:xfrm>
            <a:off x="179512" y="1007714"/>
            <a:ext cx="5688632" cy="5688632"/>
          </a:xfrm>
          <a:prstGeom prst="rect">
            <a:avLst/>
          </a:prstGeom>
        </p:spPr>
      </p:pic>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dirty="0" smtClean="0"/>
              <a:t>INTERREG EUROPE projekt PASSAGE</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6</a:t>
            </a:fld>
            <a:endParaRPr lang="en-US" altLang="et-EE"/>
          </a:p>
        </p:txBody>
      </p:sp>
      <p:pic>
        <p:nvPicPr>
          <p:cNvPr id="10" name="Pilt 2" descr="Kirjeldus: 9_harju_3lovi_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stkülik 1"/>
          <p:cNvSpPr/>
          <p:nvPr/>
        </p:nvSpPr>
        <p:spPr>
          <a:xfrm>
            <a:off x="5940152" y="1018400"/>
            <a:ext cx="3024336" cy="4770537"/>
          </a:xfrm>
          <a:prstGeom prst="rect">
            <a:avLst/>
          </a:prstGeom>
        </p:spPr>
        <p:txBody>
          <a:bodyPr wrap="square">
            <a:spAutoFit/>
          </a:bodyPr>
          <a:lstStyle/>
          <a:p>
            <a:pPr>
              <a:buNone/>
            </a:pPr>
            <a:r>
              <a:rPr lang="et-EE" sz="2400" b="1" dirty="0" smtClean="0">
                <a:solidFill>
                  <a:srgbClr val="00682F"/>
                </a:solidFill>
                <a:latin typeface="Arial Black" pitchFamily="34" charset="0"/>
                <a:cs typeface="Aharoni" pitchFamily="2" charset="-79"/>
              </a:rPr>
              <a:t>11</a:t>
            </a:r>
            <a:r>
              <a:rPr lang="et-EE" dirty="0" smtClean="0"/>
              <a:t> partnerit </a:t>
            </a:r>
            <a:r>
              <a:rPr lang="et-EE" sz="2400" b="1" dirty="0" smtClean="0">
                <a:solidFill>
                  <a:srgbClr val="00682F"/>
                </a:solidFill>
                <a:latin typeface="Arial Black" pitchFamily="34" charset="0"/>
                <a:cs typeface="Aharoni" pitchFamily="2" charset="-79"/>
              </a:rPr>
              <a:t>6</a:t>
            </a:r>
            <a:r>
              <a:rPr lang="et-EE" dirty="0" smtClean="0"/>
              <a:t> väina</a:t>
            </a:r>
          </a:p>
          <a:p>
            <a:pPr>
              <a:buNone/>
            </a:pPr>
            <a:endParaRPr lang="et-EE" sz="1400" dirty="0" smtClean="0"/>
          </a:p>
          <a:p>
            <a:pPr>
              <a:buNone/>
            </a:pPr>
            <a:r>
              <a:rPr lang="et-EE" sz="2400" b="1" dirty="0" smtClean="0">
                <a:solidFill>
                  <a:srgbClr val="00682F"/>
                </a:solidFill>
                <a:latin typeface="Arial Black" pitchFamily="34" charset="0"/>
                <a:cs typeface="Aharoni" pitchFamily="2" charset="-79"/>
              </a:rPr>
              <a:t>4</a:t>
            </a:r>
            <a:r>
              <a:rPr lang="et-EE" b="1" dirty="0" smtClean="0">
                <a:solidFill>
                  <a:srgbClr val="00682F"/>
                </a:solidFill>
                <a:latin typeface="Arial Black" pitchFamily="34" charset="0"/>
                <a:cs typeface="Aharoni" pitchFamily="2" charset="-79"/>
              </a:rPr>
              <a:t> </a:t>
            </a:r>
            <a:r>
              <a:rPr lang="et-EE" dirty="0" smtClean="0"/>
              <a:t>aastat (2016-2020), </a:t>
            </a:r>
          </a:p>
          <a:p>
            <a:pPr>
              <a:buNone/>
            </a:pPr>
            <a:r>
              <a:rPr lang="et-EE" sz="2400" b="1" dirty="0" smtClean="0">
                <a:solidFill>
                  <a:srgbClr val="00682F"/>
                </a:solidFill>
                <a:latin typeface="Arial Black" pitchFamily="34" charset="0"/>
                <a:cs typeface="Aharoni" pitchFamily="2" charset="-79"/>
              </a:rPr>
              <a:t>2</a:t>
            </a:r>
            <a:r>
              <a:rPr lang="et-EE" b="1" dirty="0" smtClean="0">
                <a:solidFill>
                  <a:srgbClr val="00682F"/>
                </a:solidFill>
                <a:latin typeface="Arial Black" pitchFamily="34" charset="0"/>
                <a:cs typeface="Aharoni" pitchFamily="2" charset="-79"/>
              </a:rPr>
              <a:t> </a:t>
            </a:r>
            <a:r>
              <a:rPr lang="et-EE" dirty="0" smtClean="0"/>
              <a:t>perioodi </a:t>
            </a:r>
            <a:r>
              <a:rPr lang="et-EE" sz="2400" b="1" dirty="0" smtClean="0">
                <a:solidFill>
                  <a:srgbClr val="00682F"/>
                </a:solidFill>
                <a:latin typeface="Arial Black" pitchFamily="34" charset="0"/>
                <a:cs typeface="Aharoni" pitchFamily="2" charset="-79"/>
              </a:rPr>
              <a:t>2</a:t>
            </a:r>
            <a:r>
              <a:rPr lang="et-EE" dirty="0" smtClean="0"/>
              <a:t> aastastena</a:t>
            </a:r>
            <a:endParaRPr lang="et-EE" sz="1100" b="1" dirty="0" smtClean="0">
              <a:solidFill>
                <a:srgbClr val="00682F"/>
              </a:solidFill>
              <a:latin typeface="Arial Black" pitchFamily="34" charset="0"/>
              <a:cs typeface="Aharoni" pitchFamily="2" charset="-79"/>
            </a:endParaRPr>
          </a:p>
          <a:p>
            <a:pPr>
              <a:buNone/>
            </a:pPr>
            <a:r>
              <a:rPr lang="et-EE" sz="1400" b="1" dirty="0" smtClean="0">
                <a:solidFill>
                  <a:srgbClr val="00682F"/>
                </a:solidFill>
                <a:latin typeface="Arial Black" pitchFamily="34" charset="0"/>
                <a:cs typeface="Aharoni" pitchFamily="2" charset="-79"/>
              </a:rPr>
              <a:t>		</a:t>
            </a:r>
          </a:p>
          <a:p>
            <a:pPr>
              <a:buNone/>
            </a:pPr>
            <a:r>
              <a:rPr lang="et-EE" sz="2400" b="1" dirty="0" smtClean="0">
                <a:solidFill>
                  <a:srgbClr val="00682F"/>
                </a:solidFill>
                <a:latin typeface="Arial Black" pitchFamily="34" charset="0"/>
                <a:cs typeface="Aharoni" pitchFamily="2" charset="-79"/>
              </a:rPr>
              <a:t>1,9 </a:t>
            </a:r>
            <a:r>
              <a:rPr lang="et-EE" sz="2400" dirty="0" smtClean="0">
                <a:solidFill>
                  <a:srgbClr val="00682F"/>
                </a:solidFill>
                <a:latin typeface="Arial Black" pitchFamily="34" charset="0"/>
                <a:cs typeface="Aharoni" pitchFamily="2" charset="-79"/>
              </a:rPr>
              <a:t>miljonit </a:t>
            </a:r>
            <a:r>
              <a:rPr lang="et-EE" dirty="0" smtClean="0"/>
              <a:t>eurot, </a:t>
            </a:r>
            <a:r>
              <a:rPr lang="et-EE" sz="2400" b="1" dirty="0" smtClean="0">
                <a:solidFill>
                  <a:srgbClr val="00682F"/>
                </a:solidFill>
                <a:latin typeface="Arial Black" pitchFamily="34" charset="0"/>
                <a:cs typeface="Aharoni" pitchFamily="2" charset="-79"/>
              </a:rPr>
              <a:t>85% </a:t>
            </a:r>
            <a:r>
              <a:rPr lang="et-EE" dirty="0" smtClean="0"/>
              <a:t>ERDF </a:t>
            </a:r>
          </a:p>
          <a:p>
            <a:pPr>
              <a:buNone/>
            </a:pPr>
            <a:r>
              <a:rPr lang="et-EE" sz="1600" b="1" dirty="0" smtClean="0">
                <a:solidFill>
                  <a:srgbClr val="00682F"/>
                </a:solidFill>
                <a:latin typeface="Arial Black" pitchFamily="34" charset="0"/>
                <a:cs typeface="Aharoni" pitchFamily="2" charset="-79"/>
              </a:rPr>
              <a:t>(HMV 102 685 €)</a:t>
            </a:r>
            <a:endParaRPr lang="et-EE" sz="1400" dirty="0" smtClean="0"/>
          </a:p>
          <a:p>
            <a:pPr>
              <a:buNone/>
            </a:pPr>
            <a:endParaRPr lang="et-EE" sz="2400" b="1" dirty="0" smtClean="0">
              <a:solidFill>
                <a:srgbClr val="00682F"/>
              </a:solidFill>
              <a:latin typeface="Arial Black" pitchFamily="34" charset="0"/>
              <a:cs typeface="Aharoni" pitchFamily="2" charset="-79"/>
            </a:endParaRPr>
          </a:p>
          <a:p>
            <a:pPr>
              <a:buNone/>
            </a:pPr>
            <a:r>
              <a:rPr lang="et-EE" sz="2400" b="1" dirty="0" smtClean="0">
                <a:solidFill>
                  <a:srgbClr val="00682F"/>
                </a:solidFill>
                <a:latin typeface="Arial Black" pitchFamily="34" charset="0"/>
                <a:cs typeface="Aharoni" pitchFamily="2" charset="-79"/>
              </a:rPr>
              <a:t>9 </a:t>
            </a:r>
            <a:r>
              <a:rPr lang="et-EE" dirty="0" smtClean="0"/>
              <a:t>seminari (kõigis partnerregioonides)</a:t>
            </a:r>
          </a:p>
          <a:p>
            <a:pPr>
              <a:buNone/>
            </a:pPr>
            <a:endParaRPr lang="et-EE" sz="1400" b="1" dirty="0" smtClean="0">
              <a:solidFill>
                <a:srgbClr val="00682F"/>
              </a:solidFill>
              <a:latin typeface="Arial Black" pitchFamily="34" charset="0"/>
              <a:cs typeface="Aharoni" pitchFamily="2" charset="-79"/>
            </a:endParaRPr>
          </a:p>
          <a:p>
            <a:pPr>
              <a:buNone/>
            </a:pPr>
            <a:r>
              <a:rPr lang="et-EE" sz="2400" b="1" dirty="0" smtClean="0">
                <a:solidFill>
                  <a:srgbClr val="00682F"/>
                </a:solidFill>
                <a:latin typeface="Arial Black" pitchFamily="34" charset="0"/>
                <a:cs typeface="Aharoni" pitchFamily="2" charset="-79"/>
              </a:rPr>
              <a:t>5 </a:t>
            </a:r>
            <a:r>
              <a:rPr lang="et-EE" dirty="0" smtClean="0"/>
              <a:t>piiriülest koostööprogrammi (Kesk-Läänemere programm)</a:t>
            </a:r>
            <a:endParaRPr lang="et-EE" dirty="0"/>
          </a:p>
        </p:txBody>
      </p:sp>
      <p:pic>
        <p:nvPicPr>
          <p:cNvPr id="8" name="Imag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4448" y="116632"/>
            <a:ext cx="381000" cy="381000"/>
          </a:xfrm>
          <a:prstGeom prst="rect">
            <a:avLst/>
          </a:prstGeom>
          <a:noFill/>
          <a:ln>
            <a:noFill/>
          </a:ln>
        </p:spPr>
      </p:pic>
      <p:grpSp>
        <p:nvGrpSpPr>
          <p:cNvPr id="9" name="Groupe 13"/>
          <p:cNvGrpSpPr/>
          <p:nvPr/>
        </p:nvGrpSpPr>
        <p:grpSpPr>
          <a:xfrm flipV="1">
            <a:off x="703024" y="6547878"/>
            <a:ext cx="7632848" cy="72008"/>
            <a:chOff x="539552" y="6237312"/>
            <a:chExt cx="5184576" cy="72008"/>
          </a:xfrm>
        </p:grpSpPr>
        <p:sp>
          <p:nvSpPr>
            <p:cNvPr id="12" name="Rectangle 14"/>
            <p:cNvSpPr/>
            <p:nvPr/>
          </p:nvSpPr>
          <p:spPr>
            <a:xfrm>
              <a:off x="539552" y="6237312"/>
              <a:ext cx="1296144" cy="7200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3" name="Rectangle 15"/>
            <p:cNvSpPr/>
            <p:nvPr/>
          </p:nvSpPr>
          <p:spPr>
            <a:xfrm>
              <a:off x="1835696" y="6237312"/>
              <a:ext cx="1296144" cy="7200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4" name="Rectangle 16"/>
            <p:cNvSpPr/>
            <p:nvPr/>
          </p:nvSpPr>
          <p:spPr>
            <a:xfrm>
              <a:off x="3131840" y="6237312"/>
              <a:ext cx="1296144" cy="72008"/>
            </a:xfrm>
            <a:prstGeom prst="rect">
              <a:avLst/>
            </a:prstGeom>
            <a:solidFill>
              <a:srgbClr val="00682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5" name="Rectangle 17"/>
            <p:cNvSpPr/>
            <p:nvPr/>
          </p:nvSpPr>
          <p:spPr>
            <a:xfrm>
              <a:off x="4427984" y="6237312"/>
              <a:ext cx="1296144" cy="7200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00B0F0"/>
                </a:solidFill>
              </a:endParaRPr>
            </a:p>
          </p:txBody>
        </p:sp>
      </p:grpSp>
    </p:spTree>
    <p:extLst>
      <p:ext uri="{BB962C8B-B14F-4D97-AF65-F5344CB8AC3E}">
        <p14:creationId xmlns:p14="http://schemas.microsoft.com/office/powerpoint/2010/main" val="2233912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dirty="0" smtClean="0"/>
              <a:t>INTERREG EUROPE projekt PASSAGE</a:t>
            </a:r>
            <a:endParaRPr lang="et-EE" altLang="et-EE" noProof="0" dirty="0"/>
          </a:p>
        </p:txBody>
      </p:sp>
      <p:sp>
        <p:nvSpPr>
          <p:cNvPr id="11" name="Slaidinumbri kohatäide 1"/>
          <p:cNvSpPr>
            <a:spLocks noGrp="1"/>
          </p:cNvSpPr>
          <p:nvPr>
            <p:ph type="sldNum" sz="quarter" idx="12"/>
          </p:nvPr>
        </p:nvSpPr>
        <p:spPr>
          <a:xfrm>
            <a:off x="8555409" y="6264622"/>
            <a:ext cx="244475" cy="254000"/>
          </a:xfrm>
        </p:spPr>
        <p:txBody>
          <a:bodyPr/>
          <a:lstStyle/>
          <a:p>
            <a:fld id="{5A60FD90-E8BE-41EC-842B-84FB93142510}" type="slidenum">
              <a:rPr lang="en-US" altLang="et-EE" smtClean="0"/>
              <a:pPr/>
              <a:t>7</a:t>
            </a:fld>
            <a:endParaRPr lang="en-US" altLang="et-EE"/>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stkülik 1"/>
          <p:cNvSpPr/>
          <p:nvPr/>
        </p:nvSpPr>
        <p:spPr>
          <a:xfrm>
            <a:off x="6084168" y="1018400"/>
            <a:ext cx="2880320" cy="4524315"/>
          </a:xfrm>
          <a:prstGeom prst="rect">
            <a:avLst/>
          </a:prstGeom>
        </p:spPr>
        <p:txBody>
          <a:bodyPr wrap="square">
            <a:spAutoFit/>
          </a:bodyPr>
          <a:lstStyle/>
          <a:p>
            <a:pPr>
              <a:buNone/>
            </a:pPr>
            <a:r>
              <a:rPr lang="et-EE" sz="2400" b="1" dirty="0" smtClean="0">
                <a:solidFill>
                  <a:srgbClr val="00682F"/>
                </a:solidFill>
                <a:latin typeface="Arial Black" pitchFamily="34" charset="0"/>
                <a:cs typeface="Aharoni" pitchFamily="2" charset="-79"/>
              </a:rPr>
              <a:t>Tulemused</a:t>
            </a:r>
            <a:endParaRPr lang="fr-FR" sz="2400" dirty="0"/>
          </a:p>
          <a:p>
            <a:pPr>
              <a:buNone/>
            </a:pPr>
            <a:endParaRPr lang="et-EE" sz="2400" b="1" dirty="0" smtClean="0">
              <a:solidFill>
                <a:srgbClr val="00682F"/>
              </a:solidFill>
              <a:latin typeface="Arial Black" pitchFamily="34" charset="0"/>
              <a:cs typeface="Aharoni" pitchFamily="2" charset="-79"/>
            </a:endParaRPr>
          </a:p>
          <a:p>
            <a:pPr>
              <a:buNone/>
            </a:pPr>
            <a:r>
              <a:rPr lang="fr-FR" sz="2400" b="1" dirty="0" smtClean="0">
                <a:solidFill>
                  <a:srgbClr val="00682F"/>
                </a:solidFill>
                <a:latin typeface="Arial Black" pitchFamily="34" charset="0"/>
                <a:cs typeface="Aharoni" pitchFamily="2" charset="-79"/>
              </a:rPr>
              <a:t>1</a:t>
            </a:r>
            <a:r>
              <a:rPr lang="fr-FR" sz="2400" dirty="0" smtClean="0"/>
              <a:t> </a:t>
            </a:r>
            <a:r>
              <a:rPr lang="et-EE" sz="2400" dirty="0" smtClean="0"/>
              <a:t>Süsinikemissiooni uuring</a:t>
            </a:r>
            <a:endParaRPr lang="fr-FR" sz="2400" dirty="0"/>
          </a:p>
          <a:p>
            <a:endParaRPr lang="et-EE" sz="2400" b="1" dirty="0" smtClean="0">
              <a:solidFill>
                <a:srgbClr val="00682F"/>
              </a:solidFill>
              <a:latin typeface="Arial Black" pitchFamily="34" charset="0"/>
              <a:cs typeface="Aharoni" pitchFamily="2" charset="-79"/>
            </a:endParaRPr>
          </a:p>
          <a:p>
            <a:r>
              <a:rPr lang="fr-FR" sz="2400" b="1" dirty="0" smtClean="0">
                <a:solidFill>
                  <a:srgbClr val="00682F"/>
                </a:solidFill>
                <a:latin typeface="Arial Black" pitchFamily="34" charset="0"/>
                <a:cs typeface="Aharoni" pitchFamily="2" charset="-79"/>
              </a:rPr>
              <a:t>1 </a:t>
            </a:r>
            <a:r>
              <a:rPr lang="et-EE" sz="2400" dirty="0" smtClean="0"/>
              <a:t>Meetmesoovituste juhend</a:t>
            </a:r>
            <a:endParaRPr lang="fr-FR" sz="2400" dirty="0"/>
          </a:p>
          <a:p>
            <a:endParaRPr lang="et-EE" sz="2400" b="1" dirty="0" smtClean="0">
              <a:solidFill>
                <a:srgbClr val="00682F"/>
              </a:solidFill>
              <a:latin typeface="Arial Black" pitchFamily="34" charset="0"/>
              <a:cs typeface="Aharoni" pitchFamily="2" charset="-79"/>
            </a:endParaRPr>
          </a:p>
          <a:p>
            <a:r>
              <a:rPr lang="et-EE" sz="2400" b="1" dirty="0" smtClean="0">
                <a:solidFill>
                  <a:srgbClr val="00682F"/>
                </a:solidFill>
                <a:latin typeface="Arial Black" pitchFamily="34" charset="0"/>
                <a:cs typeface="Aharoni" pitchFamily="2" charset="-79"/>
              </a:rPr>
              <a:t>6</a:t>
            </a:r>
            <a:r>
              <a:rPr lang="fr-FR" sz="2400" dirty="0" smtClean="0"/>
              <a:t> </a:t>
            </a:r>
            <a:r>
              <a:rPr lang="et-EE" sz="2400" dirty="0" smtClean="0"/>
              <a:t>silmapaistvat algatust</a:t>
            </a:r>
            <a:endParaRPr lang="fr-FR" sz="2400" dirty="0"/>
          </a:p>
          <a:p>
            <a:pPr>
              <a:buNone/>
            </a:pPr>
            <a:endParaRPr lang="et-EE" sz="2400" b="1" dirty="0" smtClean="0">
              <a:solidFill>
                <a:srgbClr val="00682F"/>
              </a:solidFill>
              <a:latin typeface="Arial Black" pitchFamily="34" charset="0"/>
              <a:cs typeface="Aharoni" pitchFamily="2" charset="-79"/>
            </a:endParaRPr>
          </a:p>
          <a:p>
            <a:pPr>
              <a:buNone/>
            </a:pPr>
            <a:r>
              <a:rPr lang="fr-FR" sz="2400" b="1" dirty="0" smtClean="0">
                <a:solidFill>
                  <a:srgbClr val="00682F"/>
                </a:solidFill>
                <a:latin typeface="Arial Black" pitchFamily="34" charset="0"/>
                <a:cs typeface="Aharoni" pitchFamily="2" charset="-79"/>
              </a:rPr>
              <a:t>6</a:t>
            </a:r>
            <a:r>
              <a:rPr lang="fr-FR" sz="2400" dirty="0" smtClean="0"/>
              <a:t> </a:t>
            </a:r>
            <a:r>
              <a:rPr lang="et-EE" sz="2400" dirty="0" smtClean="0"/>
              <a:t>tegevuskava</a:t>
            </a:r>
            <a:endParaRPr lang="fr-FR" sz="2400" dirty="0"/>
          </a:p>
        </p:txBody>
      </p:sp>
      <p:pic>
        <p:nvPicPr>
          <p:cNvPr id="8" name="Picture 4"/>
          <p:cNvPicPr>
            <a:picLocks noChangeAspect="1" noChangeArrowheads="1"/>
          </p:cNvPicPr>
          <p:nvPr/>
        </p:nvPicPr>
        <p:blipFill>
          <a:blip r:embed="rId4" cstate="print"/>
          <a:srcRect/>
          <a:stretch>
            <a:fillRect/>
          </a:stretch>
        </p:blipFill>
        <p:spPr bwMode="auto">
          <a:xfrm>
            <a:off x="128229" y="1187839"/>
            <a:ext cx="5665910" cy="4532727"/>
          </a:xfrm>
          <a:prstGeom prst="rect">
            <a:avLst/>
          </a:prstGeom>
          <a:noFill/>
          <a:ln w="9525">
            <a:noFill/>
            <a:miter lim="800000"/>
            <a:headEnd/>
            <a:tailEnd/>
          </a:ln>
        </p:spPr>
      </p:pic>
      <p:grpSp>
        <p:nvGrpSpPr>
          <p:cNvPr id="9" name="Groupe 53"/>
          <p:cNvGrpSpPr/>
          <p:nvPr/>
        </p:nvGrpSpPr>
        <p:grpSpPr>
          <a:xfrm>
            <a:off x="3602615" y="1547879"/>
            <a:ext cx="2191524" cy="1161041"/>
            <a:chOff x="4716016" y="1628800"/>
            <a:chExt cx="3949416" cy="1944216"/>
          </a:xfrm>
        </p:grpSpPr>
        <p:grpSp>
          <p:nvGrpSpPr>
            <p:cNvPr id="12" name="Groupe 28"/>
            <p:cNvGrpSpPr/>
            <p:nvPr/>
          </p:nvGrpSpPr>
          <p:grpSpPr>
            <a:xfrm>
              <a:off x="4716016" y="1628800"/>
              <a:ext cx="3944339" cy="1944216"/>
              <a:chOff x="4716016" y="1628800"/>
              <a:chExt cx="3944339" cy="1944216"/>
            </a:xfrm>
          </p:grpSpPr>
          <p:pic>
            <p:nvPicPr>
              <p:cNvPr id="14" name="Picture 3"/>
              <p:cNvPicPr>
                <a:picLocks noChangeAspect="1" noChangeArrowheads="1"/>
              </p:cNvPicPr>
              <p:nvPr/>
            </p:nvPicPr>
            <p:blipFill>
              <a:blip r:embed="rId5" cstate="print"/>
              <a:srcRect l="52742" b="23970"/>
              <a:stretch>
                <a:fillRect/>
              </a:stretch>
            </p:blipFill>
            <p:spPr bwMode="auto">
              <a:xfrm>
                <a:off x="6660232" y="1700808"/>
                <a:ext cx="2000123" cy="1872208"/>
              </a:xfrm>
              <a:prstGeom prst="rect">
                <a:avLst/>
              </a:prstGeom>
              <a:noFill/>
              <a:ln w="76200">
                <a:solidFill>
                  <a:schemeClr val="tx1"/>
                </a:solidFill>
                <a:miter lim="800000"/>
                <a:headEnd/>
                <a:tailEnd/>
              </a:ln>
            </p:spPr>
          </p:pic>
          <p:sp>
            <p:nvSpPr>
              <p:cNvPr id="15" name="Rectangle 13"/>
              <p:cNvSpPr/>
              <p:nvPr/>
            </p:nvSpPr>
            <p:spPr>
              <a:xfrm>
                <a:off x="4716016" y="1628800"/>
                <a:ext cx="720080" cy="576064"/>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6" name="Connecteur droit avec flèche 19"/>
              <p:cNvCxnSpPr>
                <a:stCxn id="15" idx="2"/>
                <a:endCxn id="14" idx="1"/>
              </p:cNvCxnSpPr>
              <p:nvPr/>
            </p:nvCxnSpPr>
            <p:spPr>
              <a:xfrm>
                <a:off x="5076056" y="2204864"/>
                <a:ext cx="1584176"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3" name="ZoneTexte 48"/>
            <p:cNvSpPr txBox="1"/>
            <p:nvPr/>
          </p:nvSpPr>
          <p:spPr>
            <a:xfrm>
              <a:off x="6660232" y="1700809"/>
              <a:ext cx="2005200" cy="566924"/>
            </a:xfrm>
            <a:prstGeom prst="rect">
              <a:avLst/>
            </a:prstGeom>
            <a:solidFill>
              <a:schemeClr val="bg1"/>
            </a:solidFill>
          </p:spPr>
          <p:txBody>
            <a:bodyPr wrap="square" rtlCol="0">
              <a:spAutoFit/>
            </a:bodyPr>
            <a:lstStyle/>
            <a:p>
              <a:pPr algn="ctr"/>
              <a:r>
                <a:rPr lang="et-EE" sz="1600" b="1" i="1" dirty="0" smtClean="0"/>
                <a:t>Pudelikael</a:t>
              </a:r>
              <a:endParaRPr lang="fr-FR" sz="1600" b="1" i="1" dirty="0"/>
            </a:p>
          </p:txBody>
        </p:sp>
      </p:grpSp>
      <p:grpSp>
        <p:nvGrpSpPr>
          <p:cNvPr id="17" name="Groupe 52"/>
          <p:cNvGrpSpPr/>
          <p:nvPr/>
        </p:nvGrpSpPr>
        <p:grpSpPr>
          <a:xfrm>
            <a:off x="3375167" y="4197229"/>
            <a:ext cx="2564985" cy="1247996"/>
            <a:chOff x="4572000" y="4211796"/>
            <a:chExt cx="4104456" cy="1881500"/>
          </a:xfrm>
        </p:grpSpPr>
        <p:grpSp>
          <p:nvGrpSpPr>
            <p:cNvPr id="18" name="Groupe 47"/>
            <p:cNvGrpSpPr/>
            <p:nvPr/>
          </p:nvGrpSpPr>
          <p:grpSpPr>
            <a:xfrm>
              <a:off x="4572000" y="4221088"/>
              <a:ext cx="4084994" cy="1872208"/>
              <a:chOff x="4572000" y="4221088"/>
              <a:chExt cx="4084994" cy="1872208"/>
            </a:xfrm>
          </p:grpSpPr>
          <p:sp>
            <p:nvSpPr>
              <p:cNvPr id="20" name="Rectangle 42"/>
              <p:cNvSpPr/>
              <p:nvPr/>
            </p:nvSpPr>
            <p:spPr>
              <a:xfrm>
                <a:off x="4572000" y="4869160"/>
                <a:ext cx="720080" cy="648072"/>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21" name="Picture 5"/>
              <p:cNvPicPr>
                <a:picLocks noChangeAspect="1" noChangeArrowheads="1"/>
              </p:cNvPicPr>
              <p:nvPr/>
            </p:nvPicPr>
            <p:blipFill>
              <a:blip cstate="print"/>
              <a:srcRect/>
              <a:stretch>
                <a:fillRect/>
              </a:stretch>
            </p:blipFill>
            <p:spPr bwMode="auto">
              <a:xfrm>
                <a:off x="6228184" y="4221088"/>
                <a:ext cx="2428810" cy="1872208"/>
              </a:xfrm>
              <a:prstGeom prst="rect">
                <a:avLst/>
              </a:prstGeom>
              <a:noFill/>
              <a:ln w="76200">
                <a:solidFill>
                  <a:schemeClr val="tx1"/>
                </a:solidFill>
                <a:miter lim="800000"/>
                <a:headEnd/>
                <a:tailEnd/>
              </a:ln>
            </p:spPr>
          </p:pic>
          <p:cxnSp>
            <p:nvCxnSpPr>
              <p:cNvPr id="22" name="Connecteur droit avec flèche 44"/>
              <p:cNvCxnSpPr>
                <a:stCxn id="20" idx="3"/>
                <a:endCxn id="21" idx="1"/>
              </p:cNvCxnSpPr>
              <p:nvPr/>
            </p:nvCxnSpPr>
            <p:spPr>
              <a:xfrm flipV="1">
                <a:off x="5292080" y="5157192"/>
                <a:ext cx="936104" cy="360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9" name="ZoneTexte 49"/>
            <p:cNvSpPr txBox="1"/>
            <p:nvPr/>
          </p:nvSpPr>
          <p:spPr>
            <a:xfrm>
              <a:off x="6228184" y="4211796"/>
              <a:ext cx="2448272" cy="413174"/>
            </a:xfrm>
            <a:prstGeom prst="rect">
              <a:avLst/>
            </a:prstGeom>
            <a:solidFill>
              <a:schemeClr val="bg1"/>
            </a:solidFill>
          </p:spPr>
          <p:txBody>
            <a:bodyPr wrap="square" rtlCol="0">
              <a:spAutoFit/>
            </a:bodyPr>
            <a:lstStyle/>
            <a:p>
              <a:pPr algn="ctr"/>
              <a:r>
                <a:rPr lang="et-EE" sz="1600" b="1" i="1" dirty="0" smtClean="0"/>
                <a:t>Katkemispunkt</a:t>
              </a:r>
              <a:endParaRPr lang="fr-FR" sz="1600" b="1" i="1" dirty="0"/>
            </a:p>
          </p:txBody>
        </p:sp>
      </p:grpSp>
      <p:grpSp>
        <p:nvGrpSpPr>
          <p:cNvPr id="23" name="Groupe 62"/>
          <p:cNvGrpSpPr/>
          <p:nvPr/>
        </p:nvGrpSpPr>
        <p:grpSpPr>
          <a:xfrm>
            <a:off x="722295" y="3060047"/>
            <a:ext cx="2164884" cy="2183120"/>
            <a:chOff x="1835696" y="3140968"/>
            <a:chExt cx="2304256" cy="2664296"/>
          </a:xfrm>
        </p:grpSpPr>
        <p:pic>
          <p:nvPicPr>
            <p:cNvPr id="24" name="Picture 6"/>
            <p:cNvPicPr>
              <a:picLocks noChangeAspect="1" noChangeArrowheads="1"/>
            </p:cNvPicPr>
            <p:nvPr/>
          </p:nvPicPr>
          <p:blipFill>
            <a:blip cstate="print"/>
            <a:srcRect l="5891" b="27586"/>
            <a:stretch>
              <a:fillRect/>
            </a:stretch>
          </p:blipFill>
          <p:spPr bwMode="auto">
            <a:xfrm>
              <a:off x="1835696" y="4293096"/>
              <a:ext cx="2300743" cy="1512168"/>
            </a:xfrm>
            <a:prstGeom prst="rect">
              <a:avLst/>
            </a:prstGeom>
            <a:noFill/>
            <a:ln w="76200">
              <a:solidFill>
                <a:schemeClr val="tx1"/>
              </a:solidFill>
              <a:miter lim="800000"/>
              <a:headEnd/>
              <a:tailEnd/>
            </a:ln>
          </p:spPr>
        </p:pic>
        <p:grpSp>
          <p:nvGrpSpPr>
            <p:cNvPr id="25" name="Groupe 55"/>
            <p:cNvGrpSpPr/>
            <p:nvPr/>
          </p:nvGrpSpPr>
          <p:grpSpPr>
            <a:xfrm>
              <a:off x="1835696" y="3140968"/>
              <a:ext cx="2304256" cy="1565302"/>
              <a:chOff x="1835696" y="3140968"/>
              <a:chExt cx="2304256" cy="1565302"/>
            </a:xfrm>
          </p:grpSpPr>
          <p:grpSp>
            <p:nvGrpSpPr>
              <p:cNvPr id="26" name="Groupe 29"/>
              <p:cNvGrpSpPr/>
              <p:nvPr/>
            </p:nvGrpSpPr>
            <p:grpSpPr>
              <a:xfrm>
                <a:off x="2627784" y="3140968"/>
                <a:ext cx="648072" cy="1152128"/>
                <a:chOff x="2627784" y="3140968"/>
                <a:chExt cx="648072" cy="1152128"/>
              </a:xfrm>
            </p:grpSpPr>
            <p:sp>
              <p:nvSpPr>
                <p:cNvPr id="28" name="Rectangle 23"/>
                <p:cNvSpPr/>
                <p:nvPr/>
              </p:nvSpPr>
              <p:spPr>
                <a:xfrm>
                  <a:off x="2627784" y="3140968"/>
                  <a:ext cx="648072" cy="504056"/>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29" name="Connecteur droit avec flèche 24"/>
                <p:cNvCxnSpPr>
                  <a:stCxn id="28" idx="2"/>
                  <a:endCxn id="24" idx="0"/>
                </p:cNvCxnSpPr>
                <p:nvPr/>
              </p:nvCxnSpPr>
              <p:spPr>
                <a:xfrm>
                  <a:off x="2951820" y="3645024"/>
                  <a:ext cx="34248"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27" name="ZoneTexte 54"/>
              <p:cNvSpPr txBox="1"/>
              <p:nvPr/>
            </p:nvSpPr>
            <p:spPr>
              <a:xfrm>
                <a:off x="1835696" y="4293096"/>
                <a:ext cx="2304256" cy="413174"/>
              </a:xfrm>
              <a:prstGeom prst="rect">
                <a:avLst/>
              </a:prstGeom>
              <a:solidFill>
                <a:schemeClr val="bg1"/>
              </a:solidFill>
            </p:spPr>
            <p:txBody>
              <a:bodyPr wrap="square" rtlCol="0">
                <a:spAutoFit/>
              </a:bodyPr>
              <a:lstStyle/>
              <a:p>
                <a:pPr algn="ctr"/>
                <a:r>
                  <a:rPr lang="et-EE" sz="1600" b="1" i="1" dirty="0" smtClean="0"/>
                  <a:t>kontsentreerumispunkt</a:t>
                </a:r>
                <a:endParaRPr lang="fr-FR" sz="1600" b="1" i="1" dirty="0"/>
              </a:p>
            </p:txBody>
          </p:sp>
        </p:grpSp>
      </p:grpSp>
      <p:pic>
        <p:nvPicPr>
          <p:cNvPr id="30" name="Image 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4448" y="116632"/>
            <a:ext cx="381000" cy="381000"/>
          </a:xfrm>
          <a:prstGeom prst="rect">
            <a:avLst/>
          </a:prstGeom>
          <a:noFill/>
          <a:ln>
            <a:noFill/>
          </a:ln>
        </p:spPr>
      </p:pic>
      <p:grpSp>
        <p:nvGrpSpPr>
          <p:cNvPr id="31" name="Groupe 13"/>
          <p:cNvGrpSpPr/>
          <p:nvPr/>
        </p:nvGrpSpPr>
        <p:grpSpPr>
          <a:xfrm flipV="1">
            <a:off x="703024" y="6547878"/>
            <a:ext cx="7632848" cy="72008"/>
            <a:chOff x="539552" y="6237312"/>
            <a:chExt cx="5184576" cy="72008"/>
          </a:xfrm>
        </p:grpSpPr>
        <p:sp>
          <p:nvSpPr>
            <p:cNvPr id="32" name="Rectangle 14"/>
            <p:cNvSpPr/>
            <p:nvPr/>
          </p:nvSpPr>
          <p:spPr>
            <a:xfrm>
              <a:off x="539552" y="6237312"/>
              <a:ext cx="1296144" cy="7200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3" name="Rectangle 15"/>
            <p:cNvSpPr/>
            <p:nvPr/>
          </p:nvSpPr>
          <p:spPr>
            <a:xfrm>
              <a:off x="1835696" y="6237312"/>
              <a:ext cx="1296144" cy="7200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4" name="Rectangle 16"/>
            <p:cNvSpPr/>
            <p:nvPr/>
          </p:nvSpPr>
          <p:spPr>
            <a:xfrm>
              <a:off x="3131840" y="6237312"/>
              <a:ext cx="1296144" cy="72008"/>
            </a:xfrm>
            <a:prstGeom prst="rect">
              <a:avLst/>
            </a:prstGeom>
            <a:solidFill>
              <a:srgbClr val="00682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5" name="Rectangle 17"/>
            <p:cNvSpPr/>
            <p:nvPr/>
          </p:nvSpPr>
          <p:spPr>
            <a:xfrm>
              <a:off x="4427984" y="6237312"/>
              <a:ext cx="1296144" cy="7200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00B0F0"/>
                </a:solidFill>
              </a:endParaRPr>
            </a:p>
          </p:txBody>
        </p:sp>
      </p:grpSp>
    </p:spTree>
    <p:extLst>
      <p:ext uri="{BB962C8B-B14F-4D97-AF65-F5344CB8AC3E}">
        <p14:creationId xmlns:p14="http://schemas.microsoft.com/office/powerpoint/2010/main" val="237057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579809" y="125760"/>
            <a:ext cx="8229600" cy="1143000"/>
          </a:xfrm>
          <a:ln/>
        </p:spPr>
        <p:txBody>
          <a:bodyPr>
            <a:normAutofit fontScale="90000"/>
          </a:bodyPr>
          <a:lstStyle/>
          <a:p>
            <a:r>
              <a:rPr lang="et-EE" altLang="et-EE" dirty="0" smtClean="0"/>
              <a:t>INTERREG EUROPE projekt PASSAGE</a:t>
            </a:r>
            <a:endParaRPr lang="et-EE" altLang="et-EE" noProof="0" dirty="0"/>
          </a:p>
        </p:txBody>
      </p:sp>
      <p:pic>
        <p:nvPicPr>
          <p:cNvPr id="10" name="Pilt 2" descr="Kirjeldus: 9_harju_3lovi_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0850"/>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4448" y="116632"/>
            <a:ext cx="381000" cy="381000"/>
          </a:xfrm>
          <a:prstGeom prst="rect">
            <a:avLst/>
          </a:prstGeom>
          <a:noFill/>
          <a:ln>
            <a:noFill/>
          </a:ln>
        </p:spPr>
      </p:pic>
      <p:grpSp>
        <p:nvGrpSpPr>
          <p:cNvPr id="31" name="Groupe 13"/>
          <p:cNvGrpSpPr/>
          <p:nvPr/>
        </p:nvGrpSpPr>
        <p:grpSpPr>
          <a:xfrm flipV="1">
            <a:off x="703024" y="6547878"/>
            <a:ext cx="7632848" cy="72008"/>
            <a:chOff x="539552" y="6237312"/>
            <a:chExt cx="5184576" cy="72008"/>
          </a:xfrm>
        </p:grpSpPr>
        <p:sp>
          <p:nvSpPr>
            <p:cNvPr id="32" name="Rectangle 14"/>
            <p:cNvSpPr/>
            <p:nvPr/>
          </p:nvSpPr>
          <p:spPr>
            <a:xfrm>
              <a:off x="539552" y="6237312"/>
              <a:ext cx="1296144" cy="72008"/>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3" name="Rectangle 15"/>
            <p:cNvSpPr/>
            <p:nvPr/>
          </p:nvSpPr>
          <p:spPr>
            <a:xfrm>
              <a:off x="1835696" y="6237312"/>
              <a:ext cx="1296144" cy="7200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4" name="Rectangle 16"/>
            <p:cNvSpPr/>
            <p:nvPr/>
          </p:nvSpPr>
          <p:spPr>
            <a:xfrm>
              <a:off x="3131840" y="6237312"/>
              <a:ext cx="1296144" cy="72008"/>
            </a:xfrm>
            <a:prstGeom prst="rect">
              <a:avLst/>
            </a:prstGeom>
            <a:solidFill>
              <a:srgbClr val="00682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5" name="Rectangle 17"/>
            <p:cNvSpPr/>
            <p:nvPr/>
          </p:nvSpPr>
          <p:spPr>
            <a:xfrm>
              <a:off x="4427984" y="6237312"/>
              <a:ext cx="1296144" cy="7200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00B0F0"/>
                </a:solidFill>
              </a:endParaRPr>
            </a:p>
          </p:txBody>
        </p:sp>
      </p:grpSp>
      <p:pic>
        <p:nvPicPr>
          <p:cNvPr id="36" name="Picture 2" descr="http://tse2.mm.bing.net/th?id=OIP.M6e5983460c0d59a3109abcf8133d6f88o0&amp;pid=15.1"/>
          <p:cNvPicPr>
            <a:picLocks noChangeAspect="1" noChangeArrowheads="1"/>
          </p:cNvPicPr>
          <p:nvPr/>
        </p:nvPicPr>
        <p:blipFill>
          <a:blip r:embed="rId5" cstate="print"/>
          <a:srcRect/>
          <a:stretch>
            <a:fillRect/>
          </a:stretch>
        </p:blipFill>
        <p:spPr bwMode="auto">
          <a:xfrm>
            <a:off x="63500" y="-136525"/>
            <a:ext cx="19050" cy="9525"/>
          </a:xfrm>
          <a:prstGeom prst="rect">
            <a:avLst/>
          </a:prstGeom>
          <a:noFill/>
        </p:spPr>
      </p:pic>
      <p:pic>
        <p:nvPicPr>
          <p:cNvPr id="37" name="Picture 4" descr="http://tse2.mm.bing.net/th?id=OIP.M6e5983460c0d59a3109abcf8133d6f88o0&amp;pid=15.1"/>
          <p:cNvPicPr>
            <a:picLocks noChangeAspect="1" noChangeArrowheads="1"/>
          </p:cNvPicPr>
          <p:nvPr/>
        </p:nvPicPr>
        <p:blipFill>
          <a:blip r:embed="rId5" cstate="print"/>
          <a:srcRect/>
          <a:stretch>
            <a:fillRect/>
          </a:stretch>
        </p:blipFill>
        <p:spPr bwMode="auto">
          <a:xfrm>
            <a:off x="63500" y="-136525"/>
            <a:ext cx="19050" cy="9525"/>
          </a:xfrm>
          <a:prstGeom prst="rect">
            <a:avLst/>
          </a:prstGeom>
          <a:noFill/>
        </p:spPr>
      </p:pic>
      <p:sp>
        <p:nvSpPr>
          <p:cNvPr id="38" name="ZoneTexte 20"/>
          <p:cNvSpPr txBox="1"/>
          <p:nvPr/>
        </p:nvSpPr>
        <p:spPr>
          <a:xfrm>
            <a:off x="703024" y="1268760"/>
            <a:ext cx="7846987" cy="2554545"/>
          </a:xfrm>
          <a:prstGeom prst="rect">
            <a:avLst/>
          </a:prstGeom>
          <a:noFill/>
        </p:spPr>
        <p:txBody>
          <a:bodyPr wrap="square" rtlCol="0">
            <a:spAutoFit/>
          </a:bodyPr>
          <a:lstStyle/>
          <a:p>
            <a:pPr>
              <a:buFont typeface="Arial" pitchFamily="34" charset="0"/>
              <a:buChar char="•"/>
            </a:pPr>
            <a:r>
              <a:rPr lang="fr-FR" sz="2400" dirty="0" smtClean="0"/>
              <a:t>Interreg V A </a:t>
            </a:r>
            <a:r>
              <a:rPr lang="et-EE" sz="2400" b="1" dirty="0" smtClean="0">
                <a:solidFill>
                  <a:srgbClr val="00682F"/>
                </a:solidFill>
                <a:latin typeface="Arial Black" pitchFamily="34" charset="0"/>
                <a:cs typeface="Aharoni" pitchFamily="2" charset="-79"/>
              </a:rPr>
              <a:t>Kesk-Läänemeri</a:t>
            </a:r>
            <a:r>
              <a:rPr lang="fr-FR" sz="2400" dirty="0" smtClean="0"/>
              <a:t>(EE-FI-LV-SE)</a:t>
            </a:r>
          </a:p>
          <a:p>
            <a:pPr>
              <a:buFont typeface="Arial" pitchFamily="34" charset="0"/>
              <a:buChar char="•"/>
            </a:pPr>
            <a:r>
              <a:rPr lang="fr-FR" sz="2400" dirty="0" smtClean="0"/>
              <a:t>Interreg V A </a:t>
            </a:r>
            <a:r>
              <a:rPr lang="fr-FR" sz="2400" b="1" dirty="0" smtClean="0">
                <a:solidFill>
                  <a:srgbClr val="00682F"/>
                </a:solidFill>
                <a:latin typeface="Arial Black" pitchFamily="34" charset="0"/>
                <a:cs typeface="Aharoni" pitchFamily="2" charset="-79"/>
              </a:rPr>
              <a:t>2 Seas</a:t>
            </a:r>
            <a:r>
              <a:rPr lang="et-EE" sz="2400" b="1" dirty="0" smtClean="0">
                <a:solidFill>
                  <a:srgbClr val="00682F"/>
                </a:solidFill>
                <a:latin typeface="Arial Black" pitchFamily="34" charset="0"/>
                <a:cs typeface="Aharoni" pitchFamily="2" charset="-79"/>
              </a:rPr>
              <a:t> (2 Merd)</a:t>
            </a:r>
            <a:r>
              <a:rPr lang="fr-FR" sz="2400" b="1" dirty="0" smtClean="0">
                <a:solidFill>
                  <a:srgbClr val="00682F"/>
                </a:solidFill>
                <a:latin typeface="Arial Black" pitchFamily="34" charset="0"/>
                <a:cs typeface="Aharoni" pitchFamily="2" charset="-79"/>
              </a:rPr>
              <a:t> </a:t>
            </a:r>
            <a:r>
              <a:rPr lang="fr-FR" sz="2400" dirty="0" smtClean="0"/>
              <a:t>(FR-BE-UK-NL)</a:t>
            </a:r>
          </a:p>
          <a:p>
            <a:pPr>
              <a:buFont typeface="Arial" pitchFamily="34" charset="0"/>
              <a:buChar char="•"/>
            </a:pPr>
            <a:r>
              <a:rPr lang="fr-FR" sz="2800" dirty="0" smtClean="0"/>
              <a:t> </a:t>
            </a:r>
            <a:r>
              <a:rPr lang="fr-FR" sz="2400" dirty="0" smtClean="0"/>
              <a:t>Interreg V A </a:t>
            </a:r>
            <a:r>
              <a:rPr lang="fr-FR" sz="2400" b="1" dirty="0" smtClean="0">
                <a:solidFill>
                  <a:srgbClr val="00682F"/>
                </a:solidFill>
                <a:latin typeface="Arial Black" pitchFamily="34" charset="0"/>
                <a:cs typeface="Aharoni" pitchFamily="2" charset="-79"/>
              </a:rPr>
              <a:t>Ita</a:t>
            </a:r>
            <a:r>
              <a:rPr lang="et-EE" sz="2400" b="1" dirty="0" smtClean="0">
                <a:solidFill>
                  <a:srgbClr val="00682F"/>
                </a:solidFill>
                <a:latin typeface="Arial Black" pitchFamily="34" charset="0"/>
                <a:cs typeface="Aharoni" pitchFamily="2" charset="-79"/>
              </a:rPr>
              <a:t>a</a:t>
            </a:r>
            <a:r>
              <a:rPr lang="fr-FR" sz="2400" b="1" dirty="0" smtClean="0">
                <a:solidFill>
                  <a:srgbClr val="00682F"/>
                </a:solidFill>
                <a:latin typeface="Arial Black" pitchFamily="34" charset="0"/>
                <a:cs typeface="Aharoni" pitchFamily="2" charset="-79"/>
              </a:rPr>
              <a:t>l</a:t>
            </a:r>
            <a:r>
              <a:rPr lang="et-EE" sz="2400" b="1" dirty="0" err="1" smtClean="0">
                <a:solidFill>
                  <a:srgbClr val="00682F"/>
                </a:solidFill>
                <a:latin typeface="Arial Black" pitchFamily="34" charset="0"/>
                <a:cs typeface="Aharoni" pitchFamily="2" charset="-79"/>
              </a:rPr>
              <a:t>ia</a:t>
            </a:r>
            <a:r>
              <a:rPr lang="fr-FR" sz="2400" b="1" dirty="0" smtClean="0">
                <a:solidFill>
                  <a:srgbClr val="00682F"/>
                </a:solidFill>
                <a:latin typeface="Arial Black" pitchFamily="34" charset="0"/>
                <a:cs typeface="Aharoni" pitchFamily="2" charset="-79"/>
              </a:rPr>
              <a:t>-</a:t>
            </a:r>
            <a:r>
              <a:rPr lang="et-EE" sz="2400" b="1" dirty="0" smtClean="0">
                <a:solidFill>
                  <a:srgbClr val="00682F"/>
                </a:solidFill>
                <a:latin typeface="Arial Black" pitchFamily="34" charset="0"/>
                <a:cs typeface="Aharoni" pitchFamily="2" charset="-79"/>
              </a:rPr>
              <a:t>Prantsusmaa</a:t>
            </a:r>
            <a:r>
              <a:rPr lang="fr-FR" sz="2400" b="1" dirty="0" smtClean="0">
                <a:solidFill>
                  <a:srgbClr val="00682F"/>
                </a:solidFill>
                <a:latin typeface="Arial Black" pitchFamily="34" charset="0"/>
                <a:cs typeface="Aharoni" pitchFamily="2" charset="-79"/>
              </a:rPr>
              <a:t> (</a:t>
            </a:r>
            <a:r>
              <a:rPr lang="et-EE" sz="2400" b="1" dirty="0" smtClean="0">
                <a:solidFill>
                  <a:srgbClr val="00682F"/>
                </a:solidFill>
                <a:latin typeface="Arial Black" pitchFamily="34" charset="0"/>
                <a:cs typeface="Aharoni" pitchFamily="2" charset="-79"/>
              </a:rPr>
              <a:t>Merendus</a:t>
            </a:r>
            <a:r>
              <a:rPr lang="fr-FR" sz="2400" b="1" dirty="0" smtClean="0">
                <a:solidFill>
                  <a:srgbClr val="00682F"/>
                </a:solidFill>
                <a:latin typeface="Arial Black" pitchFamily="34" charset="0"/>
                <a:cs typeface="Aharoni" pitchFamily="2" charset="-79"/>
              </a:rPr>
              <a:t>)</a:t>
            </a:r>
          </a:p>
          <a:p>
            <a:pPr>
              <a:buFont typeface="Arial" pitchFamily="34" charset="0"/>
              <a:buChar char="•"/>
            </a:pPr>
            <a:r>
              <a:rPr lang="fr-FR" sz="2800" dirty="0" smtClean="0"/>
              <a:t> </a:t>
            </a:r>
            <a:r>
              <a:rPr lang="fr-FR" sz="2400" dirty="0" smtClean="0"/>
              <a:t>Interreg V A </a:t>
            </a:r>
            <a:r>
              <a:rPr lang="et-EE" sz="2400" b="1" dirty="0" smtClean="0">
                <a:solidFill>
                  <a:srgbClr val="00682F"/>
                </a:solidFill>
                <a:latin typeface="Arial Black" pitchFamily="34" charset="0"/>
                <a:cs typeface="Aharoni" pitchFamily="2" charset="-79"/>
              </a:rPr>
              <a:t>Kreeka</a:t>
            </a:r>
            <a:r>
              <a:rPr lang="fr-FR" sz="2400" b="1" dirty="0" smtClean="0">
                <a:solidFill>
                  <a:srgbClr val="00682F"/>
                </a:solidFill>
                <a:latin typeface="Arial Black" pitchFamily="34" charset="0"/>
                <a:cs typeface="Aharoni" pitchFamily="2" charset="-79"/>
              </a:rPr>
              <a:t> – Ita</a:t>
            </a:r>
            <a:r>
              <a:rPr lang="et-EE" sz="2400" b="1" dirty="0" err="1" smtClean="0">
                <a:solidFill>
                  <a:srgbClr val="00682F"/>
                </a:solidFill>
                <a:latin typeface="Arial Black" pitchFamily="34" charset="0"/>
                <a:cs typeface="Aharoni" pitchFamily="2" charset="-79"/>
              </a:rPr>
              <a:t>alia</a:t>
            </a:r>
            <a:r>
              <a:rPr lang="et-EE" sz="2400" b="1" dirty="0">
                <a:solidFill>
                  <a:srgbClr val="00682F"/>
                </a:solidFill>
                <a:latin typeface="Arial Black" pitchFamily="34" charset="0"/>
                <a:cs typeface="Aharoni" pitchFamily="2" charset="-79"/>
              </a:rPr>
              <a:t> </a:t>
            </a:r>
            <a:r>
              <a:rPr lang="et-EE" sz="2400" dirty="0" smtClean="0"/>
              <a:t>ja</a:t>
            </a:r>
            <a:endParaRPr lang="fr-FR" sz="2400" dirty="0" smtClean="0"/>
          </a:p>
          <a:p>
            <a:r>
              <a:rPr lang="fr-FR" sz="2800" dirty="0" smtClean="0"/>
              <a:t> </a:t>
            </a:r>
            <a:r>
              <a:rPr lang="fr-FR" sz="2400" dirty="0" smtClean="0"/>
              <a:t>Vlora r</a:t>
            </a:r>
            <a:r>
              <a:rPr lang="et-EE" sz="2400" dirty="0" smtClean="0"/>
              <a:t>regionaalne strateegia</a:t>
            </a:r>
            <a:r>
              <a:rPr lang="fr-FR" sz="2400" dirty="0" smtClean="0"/>
              <a:t> «</a:t>
            </a:r>
            <a:r>
              <a:rPr lang="et-EE" sz="2400" dirty="0" smtClean="0"/>
              <a:t>Nullemissiooni</a:t>
            </a:r>
            <a:r>
              <a:rPr lang="fr-FR" sz="2400" dirty="0" smtClean="0"/>
              <a:t> territo</a:t>
            </a:r>
            <a:r>
              <a:rPr lang="et-EE" sz="2400" dirty="0" err="1" smtClean="0"/>
              <a:t>orium</a:t>
            </a:r>
            <a:r>
              <a:rPr lang="fr-FR" sz="2400" dirty="0" smtClean="0"/>
              <a:t>»</a:t>
            </a:r>
          </a:p>
          <a:p>
            <a:pPr marL="342900" indent="-342900">
              <a:buFont typeface="Arial" panose="020B0604020202020204" pitchFamily="34" charset="0"/>
              <a:buChar char="•"/>
            </a:pPr>
            <a:r>
              <a:rPr lang="fr-FR" sz="2400" dirty="0" smtClean="0"/>
              <a:t>Interreg V A </a:t>
            </a:r>
            <a:r>
              <a:rPr lang="et-EE" sz="2400" b="1" dirty="0" smtClean="0">
                <a:solidFill>
                  <a:srgbClr val="00682F"/>
                </a:solidFill>
                <a:latin typeface="Arial Black" pitchFamily="34" charset="0"/>
                <a:cs typeface="Aharoni" pitchFamily="2" charset="-79"/>
              </a:rPr>
              <a:t>Saksamaa-Taani</a:t>
            </a:r>
            <a:endParaRPr lang="fr-FR" sz="2400" b="1" dirty="0" smtClean="0">
              <a:solidFill>
                <a:srgbClr val="00682F"/>
              </a:solidFill>
              <a:latin typeface="Arial Black" pitchFamily="34" charset="0"/>
              <a:cs typeface="Aharoni" pitchFamily="2" charset="-79"/>
            </a:endParaRPr>
          </a:p>
        </p:txBody>
      </p:sp>
      <p:pic>
        <p:nvPicPr>
          <p:cNvPr id="39" name="Picture 4" descr="http://www.interreg2seas.eu/sites/www.interreg2seas.eu/themes/interreg/logo.png">
            <a:hlinkClick r:id="rId6"/>
          </p:cNvPr>
          <p:cNvPicPr>
            <a:picLocks noChangeAspect="1" noChangeArrowheads="1"/>
          </p:cNvPicPr>
          <p:nvPr/>
        </p:nvPicPr>
        <p:blipFill>
          <a:blip r:embed="rId7" cstate="print"/>
          <a:srcRect/>
          <a:stretch>
            <a:fillRect/>
          </a:stretch>
        </p:blipFill>
        <p:spPr bwMode="auto">
          <a:xfrm>
            <a:off x="4586288" y="-9258300"/>
            <a:ext cx="1400175" cy="400050"/>
          </a:xfrm>
          <a:prstGeom prst="rect">
            <a:avLst/>
          </a:prstGeom>
          <a:noFill/>
        </p:spPr>
      </p:pic>
      <p:grpSp>
        <p:nvGrpSpPr>
          <p:cNvPr id="46" name="Groupe 19"/>
          <p:cNvGrpSpPr/>
          <p:nvPr/>
        </p:nvGrpSpPr>
        <p:grpSpPr>
          <a:xfrm>
            <a:off x="681683" y="5286454"/>
            <a:ext cx="7488832" cy="542159"/>
            <a:chOff x="395536" y="5479129"/>
            <a:chExt cx="7488832" cy="542159"/>
          </a:xfrm>
        </p:grpSpPr>
        <p:pic>
          <p:nvPicPr>
            <p:cNvPr id="47" name="Picture 2" descr="http://centralbaltic.eu/sites/default/files/logo.png">
              <a:hlinkClick r:id="rId8"/>
            </p:cNvPr>
            <p:cNvPicPr>
              <a:picLocks noChangeAspect="1" noChangeArrowheads="1"/>
            </p:cNvPicPr>
            <p:nvPr/>
          </p:nvPicPr>
          <p:blipFill>
            <a:blip r:embed="rId9" cstate="print"/>
            <a:srcRect/>
            <a:stretch>
              <a:fillRect/>
            </a:stretch>
          </p:blipFill>
          <p:spPr bwMode="auto">
            <a:xfrm>
              <a:off x="4788024" y="5589240"/>
              <a:ext cx="1296144" cy="289472"/>
            </a:xfrm>
            <a:prstGeom prst="rect">
              <a:avLst/>
            </a:prstGeom>
            <a:noFill/>
          </p:spPr>
        </p:pic>
        <p:pic>
          <p:nvPicPr>
            <p:cNvPr id="48" name="Picture 6" descr="http://www.interreg2seas.eu/sites/www.interreg2seas.eu/themes/interreg/logo.png">
              <a:hlinkClick r:id="rId6"/>
            </p:cNvPr>
            <p:cNvPicPr>
              <a:picLocks noChangeAspect="1" noChangeArrowheads="1"/>
            </p:cNvPicPr>
            <p:nvPr/>
          </p:nvPicPr>
          <p:blipFill>
            <a:blip r:embed="rId7" cstate="print"/>
            <a:srcRect/>
            <a:stretch>
              <a:fillRect/>
            </a:stretch>
          </p:blipFill>
          <p:spPr bwMode="auto">
            <a:xfrm>
              <a:off x="395536" y="5589240"/>
              <a:ext cx="1148147" cy="328042"/>
            </a:xfrm>
            <a:prstGeom prst="rect">
              <a:avLst/>
            </a:prstGeom>
            <a:noFill/>
          </p:spPr>
        </p:pic>
        <p:pic>
          <p:nvPicPr>
            <p:cNvPr id="49" name="Picture 8" descr="http://www.corse.eu/photo/art/grande/8359280-13100501.jpg?v=1444226909"/>
            <p:cNvPicPr>
              <a:picLocks noChangeAspect="1" noChangeArrowheads="1"/>
            </p:cNvPicPr>
            <p:nvPr/>
          </p:nvPicPr>
          <p:blipFill>
            <a:blip r:embed="rId10" cstate="print"/>
            <a:srcRect/>
            <a:stretch>
              <a:fillRect/>
            </a:stretch>
          </p:blipFill>
          <p:spPr bwMode="auto">
            <a:xfrm>
              <a:off x="1547664" y="5479129"/>
              <a:ext cx="1872208" cy="542159"/>
            </a:xfrm>
            <a:prstGeom prst="rect">
              <a:avLst/>
            </a:prstGeom>
            <a:noFill/>
          </p:spPr>
        </p:pic>
        <p:pic>
          <p:nvPicPr>
            <p:cNvPr id="50" name="Picture 10" descr="interreg Greece-Italy fund EN-01"/>
            <p:cNvPicPr>
              <a:picLocks noChangeAspect="1" noChangeArrowheads="1"/>
            </p:cNvPicPr>
            <p:nvPr/>
          </p:nvPicPr>
          <p:blipFill>
            <a:blip r:embed="rId11" cstate="print"/>
            <a:srcRect/>
            <a:stretch>
              <a:fillRect/>
            </a:stretch>
          </p:blipFill>
          <p:spPr bwMode="auto">
            <a:xfrm>
              <a:off x="3419872" y="5579159"/>
              <a:ext cx="1300380" cy="442129"/>
            </a:xfrm>
            <a:prstGeom prst="rect">
              <a:avLst/>
            </a:prstGeom>
            <a:noFill/>
          </p:spPr>
        </p:pic>
        <p:pic>
          <p:nvPicPr>
            <p:cNvPr id="51" name="Picture 12" descr="Interreg DE, Wir fördern Innovation"/>
            <p:cNvPicPr>
              <a:picLocks noChangeAspect="1" noChangeArrowheads="1"/>
            </p:cNvPicPr>
            <p:nvPr/>
          </p:nvPicPr>
          <p:blipFill>
            <a:blip r:embed="rId12" cstate="print"/>
            <a:srcRect/>
            <a:stretch>
              <a:fillRect/>
            </a:stretch>
          </p:blipFill>
          <p:spPr bwMode="auto">
            <a:xfrm>
              <a:off x="6156176" y="5517232"/>
              <a:ext cx="1728192" cy="400740"/>
            </a:xfrm>
            <a:prstGeom prst="rect">
              <a:avLst/>
            </a:prstGeom>
            <a:noFill/>
          </p:spPr>
        </p:pic>
      </p:grpSp>
    </p:spTree>
    <p:extLst>
      <p:ext uri="{BB962C8B-B14F-4D97-AF65-F5344CB8AC3E}">
        <p14:creationId xmlns:p14="http://schemas.microsoft.com/office/powerpoint/2010/main" val="2495517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2952" cy="1143000"/>
          </a:xfrm>
        </p:spPr>
        <p:txBody>
          <a:bodyPr/>
          <a:lstStyle/>
          <a:p>
            <a:r>
              <a:rPr lang="et-EE" b="1" dirty="0" err="1" smtClean="0"/>
              <a:t>FinEst</a:t>
            </a:r>
            <a:r>
              <a:rPr lang="et-EE" b="1" dirty="0" smtClean="0"/>
              <a:t> Link</a:t>
            </a:r>
            <a:endParaRPr lang="en-US" b="1" dirty="0"/>
          </a:p>
        </p:txBody>
      </p:sp>
      <p:sp>
        <p:nvSpPr>
          <p:cNvPr id="3" name="Content Placeholder 2"/>
          <p:cNvSpPr>
            <a:spLocks noGrp="1"/>
          </p:cNvSpPr>
          <p:nvPr>
            <p:ph idx="1"/>
          </p:nvPr>
        </p:nvSpPr>
        <p:spPr/>
        <p:txBody>
          <a:bodyPr>
            <a:normAutofit fontScale="62500" lnSpcReduction="20000"/>
          </a:bodyPr>
          <a:lstStyle/>
          <a:p>
            <a:pPr marL="0" indent="0">
              <a:buNone/>
            </a:pPr>
            <a:r>
              <a:rPr lang="et-EE" dirty="0" err="1"/>
              <a:t>FinEst</a:t>
            </a:r>
            <a:r>
              <a:rPr lang="et-EE" dirty="0"/>
              <a:t> Link projekti raames uuritakse, millised võiksid olla pikaajalised transpordialased arengud Tallinna ja Helsingi vahel, mis aitaksid kaasa piirkonna konkurentsivõimele. Projekti raames analüüsitakse, kuidas praegu toimiva parvlaevaühendusega oleks võimalik teenindada Tallinna ja Helsingi vahel aina kasvavat reisijate ning kaupade veomahtu. Samuti teostatakse tasuvusuuring Helsingi-Tallinna püsiühenduse (tunneli) rakendamiseks. Projekti käigus analüüsitakse erinevaid mõjusid nii keskkonnale, majandusele, tööjõu liikumisele. Lisaks analüüsitakse ja töötatakse välja tunneli ehitamise rahastamismudelid ning juhtimisstruktuur. </a:t>
            </a:r>
          </a:p>
          <a:p>
            <a:endParaRPr lang="et-EE" b="1" dirty="0"/>
          </a:p>
          <a:p>
            <a:pPr marL="0" indent="0">
              <a:buNone/>
            </a:pPr>
            <a:r>
              <a:rPr lang="et-EE" b="1" dirty="0"/>
              <a:t>Välisrahastuse programmi/meetme nimi: </a:t>
            </a:r>
            <a:r>
              <a:rPr lang="et-EE" dirty="0"/>
              <a:t>Kesk-Läänemere programm 2014-2020</a:t>
            </a:r>
            <a:br>
              <a:rPr lang="et-EE" dirty="0"/>
            </a:br>
            <a:r>
              <a:rPr lang="et-EE" b="1" dirty="0"/>
              <a:t>Projekti kogueelarve: </a:t>
            </a:r>
            <a:r>
              <a:rPr lang="et-EE" dirty="0"/>
              <a:t>1,188 milj. €</a:t>
            </a:r>
            <a:r>
              <a:rPr lang="et-EE" b="1" dirty="0"/>
              <a:t/>
            </a:r>
            <a:br>
              <a:rPr lang="et-EE" b="1" dirty="0"/>
            </a:br>
            <a:r>
              <a:rPr lang="et-EE" b="1" dirty="0"/>
              <a:t>Projekti partnerid:</a:t>
            </a:r>
            <a:r>
              <a:rPr lang="et-EE" dirty="0"/>
              <a:t> Uusimaa Liit (juhtpartner), Tallinna linn, Helsingi linn, Harju Maavalitsus, Majandus- ja Kommunikatsiooniministeeriumi, Soome Transpordi Agentuur. </a:t>
            </a:r>
          </a:p>
          <a:p>
            <a:pPr marL="0" indent="0">
              <a:buNone/>
            </a:pPr>
            <a:r>
              <a:rPr lang="et-EE" b="1" dirty="0"/>
              <a:t>Projekti kestvus:</a:t>
            </a:r>
            <a:r>
              <a:rPr lang="et-EE" dirty="0"/>
              <a:t> 01.07.2016-30.04.2018</a:t>
            </a:r>
          </a:p>
          <a:p>
            <a:pPr marL="0" indent="0">
              <a:buNone/>
            </a:pPr>
            <a:endParaRPr lang="et-EE" dirty="0"/>
          </a:p>
          <a:p>
            <a:pPr marL="0" indent="0">
              <a:buNone/>
            </a:pPr>
            <a:endParaRPr lang="en-GB" dirty="0"/>
          </a:p>
        </p:txBody>
      </p:sp>
      <p:pic>
        <p:nvPicPr>
          <p:cNvPr id="4" name="Kuva 16"/>
          <p:cNvPicPr/>
          <p:nvPr/>
        </p:nvPicPr>
        <p:blipFill>
          <a:blip r:embed="rId2" cstate="print">
            <a:extLst>
              <a:ext uri="{28A0092B-C50C-407E-A947-70E740481C1C}">
                <a14:useLocalDpi xmlns:a14="http://schemas.microsoft.com/office/drawing/2010/main" val="0"/>
              </a:ext>
            </a:extLst>
          </a:blip>
          <a:stretch>
            <a:fillRect/>
          </a:stretch>
        </p:blipFill>
        <p:spPr>
          <a:xfrm>
            <a:off x="6588224" y="332656"/>
            <a:ext cx="863600" cy="729615"/>
          </a:xfrm>
          <a:prstGeom prst="rect">
            <a:avLst/>
          </a:prstGeom>
        </p:spPr>
      </p:pic>
      <p:pic>
        <p:nvPicPr>
          <p:cNvPr id="5" name="Kuva 15"/>
          <p:cNvPicPr/>
          <p:nvPr/>
        </p:nvPicPr>
        <p:blipFill>
          <a:blip r:embed="rId3">
            <a:extLst>
              <a:ext uri="{28A0092B-C50C-407E-A947-70E740481C1C}">
                <a14:useLocalDpi xmlns:a14="http://schemas.microsoft.com/office/drawing/2010/main" val="0"/>
              </a:ext>
            </a:extLst>
          </a:blip>
          <a:stretch>
            <a:fillRect/>
          </a:stretch>
        </p:blipFill>
        <p:spPr>
          <a:xfrm>
            <a:off x="7623909" y="331386"/>
            <a:ext cx="755650" cy="755650"/>
          </a:xfrm>
          <a:prstGeom prst="rect">
            <a:avLst/>
          </a:prstGeom>
        </p:spPr>
      </p:pic>
      <p:pic>
        <p:nvPicPr>
          <p:cNvPr id="6" name="Pilt 2" descr="Kirjeldus: 9_harju_3lovi_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660851"/>
            <a:ext cx="2876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090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1619</TotalTime>
  <Words>2431</Words>
  <Application>Microsoft Office PowerPoint</Application>
  <PresentationFormat>Ekraaniseanss (4:3)</PresentationFormat>
  <Paragraphs>547</Paragraphs>
  <Slides>44</Slides>
  <Notes>19</Notes>
  <HiddenSlides>0</HiddenSlides>
  <MMClips>0</MMClips>
  <ScaleCrop>false</ScaleCrop>
  <HeadingPairs>
    <vt:vector size="4" baseType="variant">
      <vt:variant>
        <vt:lpstr>Kujundus</vt:lpstr>
      </vt:variant>
      <vt:variant>
        <vt:i4>1</vt:i4>
      </vt:variant>
      <vt:variant>
        <vt:lpstr>Slaidipealkirjad</vt:lpstr>
      </vt:variant>
      <vt:variant>
        <vt:i4>44</vt:i4>
      </vt:variant>
    </vt:vector>
  </HeadingPairs>
  <TitlesOfParts>
    <vt:vector size="45" baseType="lpstr">
      <vt:lpstr>Tarkvarakomplekti Office kujundus</vt:lpstr>
      <vt:lpstr>HARJU MAAVALITSUSE VÄLISKOOSTÖÖ JA PROJEKTID</vt:lpstr>
      <vt:lpstr>HARJU MAAVALITSUSE VÄLISKOOSTÖÖ JA PROJEKTID</vt:lpstr>
      <vt:lpstr>Baltic Loop – Läti –Eesti – Soome – Rootsi</vt:lpstr>
      <vt:lpstr>Läänemere programmi projektitaotlus SUMBA</vt:lpstr>
      <vt:lpstr>INTERREG EUROPE projekt PASSAGE</vt:lpstr>
      <vt:lpstr>INTERREG EUROPE projekt PASSAGE</vt:lpstr>
      <vt:lpstr>INTERREG EUROPE projekt PASSAGE</vt:lpstr>
      <vt:lpstr>INTERREG EUROPE projekt PASSAGE</vt:lpstr>
      <vt:lpstr>FinEst Link</vt:lpstr>
      <vt:lpstr>Käimasolevad transpordiprojektid</vt:lpstr>
      <vt:lpstr>FinEst koostöö, Talsinki kaksiklinn - Tallinn ja Helsingi</vt:lpstr>
      <vt:lpstr>Soome-Eesti transpordiühenduse algatus</vt:lpstr>
      <vt:lpstr>Soome-Eesti transpordiühenduse algatus</vt:lpstr>
      <vt:lpstr>Soome-Eesti transpordiühenduse algatus</vt:lpstr>
      <vt:lpstr>Projekt TALSINKIFIX</vt:lpstr>
      <vt:lpstr>Perifeeria või keskus?</vt:lpstr>
      <vt:lpstr>EUROOPA Aeg-Ruum</vt:lpstr>
      <vt:lpstr>Aeg-Ruum AD 1993</vt:lpstr>
      <vt:lpstr>Aeg-Ruum AD 2020</vt:lpstr>
      <vt:lpstr>First Tallinn-Helsinki fixed link</vt:lpstr>
      <vt:lpstr>PowerPointi esitlus</vt:lpstr>
      <vt:lpstr>Rail Baltic</vt:lpstr>
      <vt:lpstr>TEN-T Koridorid</vt:lpstr>
      <vt:lpstr>Miks TALSINKI?</vt:lpstr>
      <vt:lpstr>Hopes for twin city</vt:lpstr>
      <vt:lpstr>Hopes for twin city</vt:lpstr>
      <vt:lpstr>Mõned numbrid</vt:lpstr>
      <vt:lpstr>Idee kulg</vt:lpstr>
      <vt:lpstr>   Projekt TALSINKIFIX</vt:lpstr>
      <vt:lpstr>PowerPointi esitlus</vt:lpstr>
      <vt:lpstr>5 argumenti</vt:lpstr>
      <vt:lpstr>Reisijatevedu Tallinn-Helsinki</vt:lpstr>
      <vt:lpstr>Tehniline lahendus – läbilõikepilt</vt:lpstr>
      <vt:lpstr>Topograafiline ja  geoloogiline analüüs</vt:lpstr>
      <vt:lpstr>PowerPointi esitlus</vt:lpstr>
      <vt:lpstr>Investeering ja finantseerimine</vt:lpstr>
      <vt:lpstr>Tulud ja kulud</vt:lpstr>
      <vt:lpstr>PowerPointi esitlus</vt:lpstr>
      <vt:lpstr>PowerPointi esitlus</vt:lpstr>
      <vt:lpstr>PowerPointi esitlus</vt:lpstr>
      <vt:lpstr>PowerPointi esitlus</vt:lpstr>
      <vt:lpstr>PowerPointi esitlus</vt:lpstr>
      <vt:lpstr>PowerPointi esitlus</vt:lpstr>
      <vt:lpstr>Aitäh! http://harju.maavalitsus.ee/talsinkifix  Kaarel Kose nõunik Harju Maavalitsus kaarel.kose@harju.maavalitsus.ee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TALSINKIFIX</dc:title>
  <dc:creator>kaarel_kose</dc:creator>
  <cp:lastModifiedBy>Kaarel Kose</cp:lastModifiedBy>
  <cp:revision>125</cp:revision>
  <dcterms:created xsi:type="dcterms:W3CDTF">2014-03-26T07:30:16Z</dcterms:created>
  <dcterms:modified xsi:type="dcterms:W3CDTF">2017-04-12T07:45:58Z</dcterms:modified>
</cp:coreProperties>
</file>