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4"/>
  </p:sldMasterIdLst>
  <p:notesMasterIdLst>
    <p:notesMasterId r:id="rId11"/>
  </p:notesMasterIdLst>
  <p:handoutMasterIdLst>
    <p:handoutMasterId r:id="rId12"/>
  </p:handoutMasterIdLst>
  <p:sldIdLst>
    <p:sldId id="4432" r:id="rId5"/>
    <p:sldId id="4447" r:id="rId6"/>
    <p:sldId id="4448" r:id="rId7"/>
    <p:sldId id="4449" r:id="rId8"/>
    <p:sldId id="4450" r:id="rId9"/>
    <p:sldId id="4441" r:id="rId10"/>
  </p:sldIdLst>
  <p:sldSz cx="12192000" cy="685800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940249-61DB-1B68-C1A8-3A9948D7BFF2}" name="Kristiin Mikko" initials="KM" userId="S::Kristiin.Mikko@sm.ee::d74a3f14-02ea-4a98-b369-964fc5bc8f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FF"/>
    <a:srgbClr val="008080"/>
    <a:srgbClr val="FF7C80"/>
    <a:srgbClr val="339933"/>
    <a:srgbClr val="FF9900"/>
    <a:srgbClr val="009999"/>
    <a:srgbClr val="33CCCC"/>
    <a:srgbClr val="FF66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6EAD5-0D2C-D9B6-1783-1F5B25A13F6F}" v="46" dt="2025-04-08T10:14:42.008"/>
    <p1510:client id="{79B0B170-815D-C744-BDDD-0D6A9031C2CF}" v="23" dt="2025-04-08T08:20:08.873"/>
    <p1510:client id="{9E5A2EC4-8120-4D4F-B26A-11C84A6D0537}" v="76" dt="2025-04-08T10:39:45.69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Tume laad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ume laad 1 – rõh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Keskmine laad 1 – rõh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Kujunduslaad 2 – rõhk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11/08/2025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F47D-7DC6-F744-15DA-C1A369A70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0A279818-884F-34F3-4A11-87022EDAA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EFB9F743-7584-6B04-01E6-A51D2F688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F105E18-4F97-1B08-AE36-E75E83244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06185-7534-B7F0-71BD-EA2D84017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7BBEA25F-39AF-EE74-FC65-775235288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4C9890A3-49C6-D012-D946-3F62E7277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108ED0A-18D3-6127-1BB7-67FAA5CFC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60B9-1F84-442D-0BD8-06FDBE99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47CDD74-3940-3690-BBF6-A086FF9FC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3C2CE0E1-8C06-C40F-9A1A-AB86AE5B6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9A907E6-BE7E-3D16-5ED2-C3B021420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44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62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  <a:r>
              <a:rPr lang="et-EE"/>
              <a:t> </a:t>
            </a:r>
            <a:r>
              <a:rPr lang="et-EE" err="1"/>
              <a:t>edit</a:t>
            </a:r>
            <a:endParaRPr lang="en-GB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879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043113"/>
            <a:ext cx="5056408" cy="195103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97616-0AC4-4BAF-70A0-BB834A611FD1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6455898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ALLIKAS: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ALLIKAS:</a:t>
            </a:r>
            <a:endParaRPr lang="en-GB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587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</a:t>
            </a:r>
            <a:br>
              <a:rPr lang="en-GB"/>
            </a:br>
            <a:r>
              <a:rPr lang="en-GB"/>
              <a:t>edit </a:t>
            </a:r>
            <a:br>
              <a:rPr lang="en-GB"/>
            </a:br>
            <a:r>
              <a:rPr lang="en-GB"/>
              <a:t>Master 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45829119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© Copyright</a:t>
            </a:r>
            <a:endParaRPr lang="en-GB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776" r:id="rId4"/>
    <p:sldLayoutId id="2147483777" r:id="rId5"/>
    <p:sldLayoutId id="2147483858" r:id="rId6"/>
    <p:sldLayoutId id="2147483859" r:id="rId7"/>
    <p:sldLayoutId id="2147483860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6999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08B670A5-221F-84AC-ED70-255793685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871" y="3839224"/>
            <a:ext cx="4629853" cy="2298335"/>
          </a:xfrm>
        </p:spPr>
        <p:txBody>
          <a:bodyPr>
            <a:normAutofit/>
          </a:bodyPr>
          <a:lstStyle/>
          <a:p>
            <a:r>
              <a:rPr lang="et-EE" sz="2400" dirty="0"/>
              <a:t>Brigitta Õunmaa</a:t>
            </a:r>
          </a:p>
          <a:p>
            <a:r>
              <a:rPr lang="et-EE" sz="2400" dirty="0"/>
              <a:t>Sotsiaalministeerium</a:t>
            </a:r>
          </a:p>
          <a:p>
            <a:r>
              <a:rPr lang="et-EE" sz="2400" dirty="0"/>
              <a:t>2025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CC94ADEE-4ADE-36FF-B87C-2D537809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98" y="946340"/>
            <a:ext cx="6439384" cy="1739657"/>
          </a:xfrm>
        </p:spPr>
        <p:txBody>
          <a:bodyPr/>
          <a:lstStyle/>
          <a:p>
            <a:r>
              <a:rPr lang="et-EE" sz="3200" dirty="0">
                <a:latin typeface="+mn-lt"/>
              </a:rPr>
              <a:t>Määrus </a:t>
            </a:r>
            <a:r>
              <a:rPr lang="et-EE" sz="3600" b="1" dirty="0">
                <a:latin typeface="+mn-lt"/>
              </a:rPr>
              <a:t>„</a:t>
            </a:r>
            <a:r>
              <a:rPr lang="et-EE" sz="3600" b="1" dirty="0"/>
              <a:t>Nõuded laste toitlustamisele haridusasutuses, sotsiaalteenuse osutamisel ning püsi- ja projektlaagris„</a:t>
            </a:r>
            <a:endParaRPr lang="et-EE" sz="3200" b="1" dirty="0">
              <a:latin typeface="+mn-lt"/>
            </a:endParaRPr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9B5E3D3B-9E1B-E40A-610B-B581212B9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cxnSp>
        <p:nvCxnSpPr>
          <p:cNvPr id="2" name="Sirgkonnektor 1">
            <a:extLst>
              <a:ext uri="{FF2B5EF4-FFF2-40B4-BE49-F238E27FC236}">
                <a16:creationId xmlns:a16="http://schemas.microsoft.com/office/drawing/2014/main" id="{1F0BC554-EF7B-7391-6464-DBB5D2038ACE}"/>
              </a:ext>
            </a:extLst>
          </p:cNvPr>
          <p:cNvCxnSpPr>
            <a:cxnSpLocks/>
          </p:cNvCxnSpPr>
          <p:nvPr/>
        </p:nvCxnSpPr>
        <p:spPr>
          <a:xfrm>
            <a:off x="759568" y="243206"/>
            <a:ext cx="0" cy="304987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8871514-6388-219E-0492-C3CF836A6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128448"/>
            <a:ext cx="5659714" cy="1739657"/>
          </a:xfrm>
          <a:prstGeom prst="rect">
            <a:avLst/>
          </a:prstGeom>
        </p:spPr>
      </p:pic>
      <p:sp>
        <p:nvSpPr>
          <p:cNvPr id="10" name="Pildi kohatäide 9">
            <a:extLst>
              <a:ext uri="{FF2B5EF4-FFF2-40B4-BE49-F238E27FC236}">
                <a16:creationId xmlns:a16="http://schemas.microsoft.com/office/drawing/2014/main" id="{D4D83E49-B414-6B6E-570F-B0AB44F270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59714" y="0"/>
            <a:ext cx="6561873" cy="6858000"/>
          </a:xfrm>
          <a:solidFill>
            <a:srgbClr val="002060"/>
          </a:solidFill>
        </p:spPr>
        <p:txBody>
          <a:bodyPr/>
          <a:lstStyle/>
          <a:p>
            <a:endParaRPr lang="et-E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32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6497-6293-1031-4AD5-7C56B1F4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>
            <a:extLst>
              <a:ext uri="{FF2B5EF4-FFF2-40B4-BE49-F238E27FC236}">
                <a16:creationId xmlns:a16="http://schemas.microsoft.com/office/drawing/2014/main" id="{2971A930-5F5E-2D5B-6401-83295F35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206" y="4005804"/>
            <a:ext cx="10091571" cy="1028620"/>
          </a:xfrm>
        </p:spPr>
        <p:txBody>
          <a:bodyPr/>
          <a:lstStyle/>
          <a:p>
            <a:br>
              <a:rPr lang="et-EE" sz="2800" b="1" dirty="0"/>
            </a:br>
            <a:br>
              <a:rPr lang="et-EE" sz="3200" b="1" dirty="0"/>
            </a:br>
            <a:endParaRPr lang="et-EE" sz="2800" b="1">
              <a:solidFill>
                <a:schemeClr val="tx1"/>
              </a:solidFill>
              <a:latin typeface="+mn-lt"/>
              <a:ea typeface="Roboto Light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BF8C-CF17-2D40-69DD-934BB29A6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33413"/>
            <a:ext cx="6400800" cy="583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1E6377-17C1-F675-8FC6-150D785C28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12"/>
          <a:stretch/>
        </p:blipFill>
        <p:spPr>
          <a:xfrm>
            <a:off x="119794" y="1002889"/>
            <a:ext cx="5457825" cy="536567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E4D90F4-4271-CCB5-B257-86F894D0FD73}"/>
              </a:ext>
            </a:extLst>
          </p:cNvPr>
          <p:cNvSpPr/>
          <p:nvPr/>
        </p:nvSpPr>
        <p:spPr>
          <a:xfrm>
            <a:off x="9016180" y="1810950"/>
            <a:ext cx="1297858" cy="966031"/>
          </a:xfrm>
          <a:prstGeom prst="ellipse">
            <a:avLst/>
          </a:prstGeom>
          <a:noFill/>
          <a:ln w="7620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 dirty="0">
              <a:noFill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D78C6FA4-F6EC-3DBA-86F2-A9A9E9484C8F}"/>
              </a:ext>
            </a:extLst>
          </p:cNvPr>
          <p:cNvSpPr/>
          <p:nvPr/>
        </p:nvSpPr>
        <p:spPr>
          <a:xfrm>
            <a:off x="5577619" y="3205312"/>
            <a:ext cx="6909349" cy="3019275"/>
          </a:xfrm>
          <a:prstGeom prst="ellipse">
            <a:avLst/>
          </a:prstGeom>
          <a:noFill/>
          <a:ln w="7620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 dirty="0">
              <a:noFill/>
            </a:endParaRPr>
          </a:p>
        </p:txBody>
      </p:sp>
      <p:sp>
        <p:nvSpPr>
          <p:cNvPr id="5" name="Korrutusmärk 4">
            <a:extLst>
              <a:ext uri="{FF2B5EF4-FFF2-40B4-BE49-F238E27FC236}">
                <a16:creationId xmlns:a16="http://schemas.microsoft.com/office/drawing/2014/main" id="{FC2D421C-44A3-0151-7B01-BE97107DF1BB}"/>
              </a:ext>
            </a:extLst>
          </p:cNvPr>
          <p:cNvSpPr/>
          <p:nvPr/>
        </p:nvSpPr>
        <p:spPr>
          <a:xfrm>
            <a:off x="8085120" y="507902"/>
            <a:ext cx="1862120" cy="1303048"/>
          </a:xfrm>
          <a:prstGeom prst="mathMultiply">
            <a:avLst/>
          </a:prstGeom>
          <a:noFill/>
          <a:ln w="762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10" name="Nool: vöödiga paremnool 9">
            <a:extLst>
              <a:ext uri="{FF2B5EF4-FFF2-40B4-BE49-F238E27FC236}">
                <a16:creationId xmlns:a16="http://schemas.microsoft.com/office/drawing/2014/main" id="{AD4D1FA5-D971-F8A4-49DB-D3CB429B94D7}"/>
              </a:ext>
            </a:extLst>
          </p:cNvPr>
          <p:cNvSpPr/>
          <p:nvPr/>
        </p:nvSpPr>
        <p:spPr>
          <a:xfrm>
            <a:off x="4282219" y="3242289"/>
            <a:ext cx="2885769" cy="1098699"/>
          </a:xfrm>
          <a:prstGeom prst="stripedRightArrow">
            <a:avLst/>
          </a:prstGeom>
          <a:solidFill>
            <a:schemeClr val="accent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t-EE" b="1" dirty="0">
                <a:solidFill>
                  <a:schemeClr val="tx1">
                    <a:lumMod val="75000"/>
                  </a:schemeClr>
                </a:solidFill>
              </a:rPr>
              <a:t>Eesmärk selles suunas</a:t>
            </a:r>
          </a:p>
        </p:txBody>
      </p:sp>
      <p:sp>
        <p:nvSpPr>
          <p:cNvPr id="11" name="Viiktekst: allanool 10">
            <a:extLst>
              <a:ext uri="{FF2B5EF4-FFF2-40B4-BE49-F238E27FC236}">
                <a16:creationId xmlns:a16="http://schemas.microsoft.com/office/drawing/2014/main" id="{F620C746-3643-3D8E-D5D3-71A59C6E1496}"/>
              </a:ext>
            </a:extLst>
          </p:cNvPr>
          <p:cNvSpPr/>
          <p:nvPr/>
        </p:nvSpPr>
        <p:spPr>
          <a:xfrm>
            <a:off x="1662785" y="507902"/>
            <a:ext cx="2371841" cy="841720"/>
          </a:xfrm>
          <a:prstGeom prst="downArrowCallout">
            <a:avLst/>
          </a:prstGeom>
          <a:solidFill>
            <a:schemeClr val="accent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t-EE" b="1" dirty="0">
                <a:solidFill>
                  <a:schemeClr val="tx1">
                    <a:lumMod val="75000"/>
                  </a:schemeClr>
                </a:solidFill>
              </a:rPr>
              <a:t>Tegelik toidulaud</a:t>
            </a:r>
          </a:p>
        </p:txBody>
      </p:sp>
    </p:spTree>
    <p:extLst>
      <p:ext uri="{BB962C8B-B14F-4D97-AF65-F5344CB8AC3E}">
        <p14:creationId xmlns:p14="http://schemas.microsoft.com/office/powerpoint/2010/main" val="30065780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D372-598A-78B8-DA79-4066948A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7">
            <a:extLst>
              <a:ext uri="{FF2B5EF4-FFF2-40B4-BE49-F238E27FC236}">
                <a16:creationId xmlns:a16="http://schemas.microsoft.com/office/drawing/2014/main" id="{4C71CF04-8EF7-81DF-9EE4-362567EA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51" y="632950"/>
            <a:ext cx="10944000" cy="781514"/>
          </a:xfrm>
        </p:spPr>
        <p:txBody>
          <a:bodyPr/>
          <a:lstStyle/>
          <a:p>
            <a:r>
              <a:rPr lang="et-EE" sz="3200" b="1">
                <a:solidFill>
                  <a:schemeClr val="tx1"/>
                </a:solidFill>
                <a:latin typeface="+mn-lt"/>
              </a:rPr>
              <a:t>Peamised muudatused</a:t>
            </a:r>
            <a:r>
              <a:rPr lang="et-EE" sz="3200" b="1">
                <a:solidFill>
                  <a:schemeClr val="tx1"/>
                </a:solidFill>
              </a:rPr>
              <a:t>: </a:t>
            </a:r>
          </a:p>
        </p:txBody>
      </p:sp>
      <p:cxnSp>
        <p:nvCxnSpPr>
          <p:cNvPr id="6" name="Sirgkonnektor 5">
            <a:extLst>
              <a:ext uri="{FF2B5EF4-FFF2-40B4-BE49-F238E27FC236}">
                <a16:creationId xmlns:a16="http://schemas.microsoft.com/office/drawing/2014/main" id="{F3D8CEA9-ABCA-7496-062B-BF5F11349BB8}"/>
              </a:ext>
            </a:extLst>
          </p:cNvPr>
          <p:cNvCxnSpPr>
            <a:cxnSpLocks/>
          </p:cNvCxnSpPr>
          <p:nvPr/>
        </p:nvCxnSpPr>
        <p:spPr>
          <a:xfrm>
            <a:off x="379751" y="1039472"/>
            <a:ext cx="11190926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554AF5-7AAE-C917-CB0A-DA8219B0815B}"/>
              </a:ext>
            </a:extLst>
          </p:cNvPr>
          <p:cNvGraphicFramePr>
            <a:graphicFrameLocks noGrp="1"/>
          </p:cNvGraphicFramePr>
          <p:nvPr/>
        </p:nvGraphicFramePr>
        <p:xfrm>
          <a:off x="379751" y="1195754"/>
          <a:ext cx="11190926" cy="5392615"/>
        </p:xfrm>
        <a:graphic>
          <a:graphicData uri="http://schemas.openxmlformats.org/drawingml/2006/table">
            <a:tbl>
              <a:tblPr firstRow="1" bandRow="1"/>
              <a:tblGrid>
                <a:gridCol w="4878946">
                  <a:extLst>
                    <a:ext uri="{9D8B030D-6E8A-4147-A177-3AD203B41FA5}">
                      <a16:colId xmlns:a16="http://schemas.microsoft.com/office/drawing/2014/main" val="3794844371"/>
                    </a:ext>
                  </a:extLst>
                </a:gridCol>
                <a:gridCol w="6311980">
                  <a:extLst>
                    <a:ext uri="{9D8B030D-6E8A-4147-A177-3AD203B41FA5}">
                      <a16:colId xmlns:a16="http://schemas.microsoft.com/office/drawing/2014/main" val="1526607978"/>
                    </a:ext>
                  </a:extLst>
                </a:gridCol>
              </a:tblGrid>
              <a:tr h="310661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t-EE" altLang="et-EE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</a:rPr>
                        <a:t>Mikrotoitainetele nõudeid ei kehtestata.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altLang="et-EE" sz="160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</a:rPr>
                        <a:t>Mikrotoitained: vitamiinid nt: C, B, D jne  ja mineraalained nagu raud, tsink seleen jne.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1800" b="1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Edaspidi </a:t>
                      </a:r>
                      <a:r>
                        <a:rPr lang="et-EE" altLang="et-EE" sz="1800" b="1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lähtutakse toidugruppidest.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altLang="et-EE" sz="1600" i="1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Köögiviljad, puuviljad, marjad; teraviljatooted; piimatooted; lisatavad rasvad; kala, muna, liha; suhkur ning magusad näksid; sool ja kastmed ja joogid.</a:t>
                      </a:r>
                      <a:endParaRPr lang="et-EE" sz="1600" b="0" i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</a:rPr>
                        <a:t>Menüüde koostamine muutub kergemaks</a:t>
                      </a:r>
                      <a:r>
                        <a:rPr kumimoji="0" lang="et-EE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</a:rPr>
                        <a:t>. Mikrotoitainete nõude kaotamine vähendab menüüde koostamisel tehnilist keerukust. Kokad, </a:t>
                      </a:r>
                      <a:r>
                        <a:rPr kumimoji="0" lang="et-EE" sz="18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</a:rPr>
                        <a:t>toitlustajad</a:t>
                      </a:r>
                      <a:r>
                        <a:rPr kumimoji="0" lang="et-EE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</a:rPr>
                        <a:t> ei pea analüüsima toitainete sisaldusi, et neid viia vastavusse konkreetse numbriga.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t-EE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Kui toidugruppe pakutakse õiges koguses ja vahekorras, tagab see lastele mikrotoitainete nõuete täitmise.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80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Minimaalsed/maksimaalsed kogused on grammides välja toodud, mis on arvestatud</a:t>
                      </a: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 </a:t>
                      </a:r>
                      <a:r>
                        <a:rPr lang="et-EE" sz="1800" b="1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vastavalt tasakaalustatud toitumise põhimõtetele </a:t>
                      </a: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ja mis tagavad vajalikud toitained.</a:t>
                      </a:r>
                      <a:endParaRPr lang="et-EE" sz="18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11113"/>
                  </a:ext>
                </a:extLst>
              </a:tr>
              <a:tr h="113479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t-EE" altLang="et-EE" sz="1800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Eesmärk on tagada </a:t>
                      </a:r>
                      <a:r>
                        <a:rPr lang="et-EE" altLang="et-EE" sz="1800" b="1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köögiviljade, marjade,</a:t>
                      </a:r>
                      <a:r>
                        <a:rPr lang="et-EE" altLang="et-EE" sz="1800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t-EE" altLang="et-EE" sz="1800" b="1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puuviljade ja kala</a:t>
                      </a:r>
                      <a:r>
                        <a:rPr lang="et-EE" altLang="et-EE" sz="1800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 regulaarne pakkumine, samas </a:t>
                      </a:r>
                      <a:r>
                        <a:rPr lang="et-EE" altLang="et-EE" sz="1800" b="0" kern="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vähendada poolfabrikaatide pakkumist ja piirata lihakogust.</a:t>
                      </a:r>
                      <a:endParaRPr lang="et-EE" sz="1800" b="0" i="1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Kui toidugruppe pakutakse </a:t>
                      </a:r>
                      <a:r>
                        <a:rPr lang="et-EE" sz="1800" b="1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õiges koguses </a:t>
                      </a: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ja </a:t>
                      </a:r>
                      <a:r>
                        <a:rPr lang="et-EE" sz="1800" b="1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vahekorras</a:t>
                      </a: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cs typeface="Arial"/>
                        </a:rPr>
                        <a:t>, </a:t>
                      </a:r>
                      <a:r>
                        <a:rPr lang="et-EE" sz="18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tagab see kasvamiseks ja arenemiseks kõik vajaliku, ent nad ei saa liigset energiat suhkrust, rasvast jms.</a:t>
                      </a:r>
                      <a:endParaRPr lang="et-EE" sz="18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182934"/>
                  </a:ext>
                </a:extLst>
              </a:tr>
              <a:tr h="1094935">
                <a:tc>
                  <a:txBody>
                    <a:bodyPr/>
                    <a:lstStyle/>
                    <a:p>
                      <a:r>
                        <a:rPr lang="et-EE" sz="1800" cap="none" spc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Piiratakse </a:t>
                      </a:r>
                      <a:r>
                        <a:rPr lang="et-EE" sz="1800" b="1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suhkru</a:t>
                      </a:r>
                      <a:r>
                        <a:rPr lang="et-EE" sz="1800" cap="none" spc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 ja </a:t>
                      </a:r>
                      <a:r>
                        <a:rPr lang="et-EE" sz="1800" b="1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soola</a:t>
                      </a:r>
                      <a:r>
                        <a:rPr lang="et-EE" sz="1800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t-EE" sz="1800" cap="none" spc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kogust toitudes.</a:t>
                      </a:r>
                      <a:endParaRPr lang="et-EE" sz="1800" b="0" cap="none" spc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Praegu saavad lapsed lasteaias, koolis liiga palju suhkrurikkaid toite (erinevad magustoidud jms).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b="0" kern="100" cap="none" spc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/>
                        </a:rPr>
                        <a:t>Liigsoolased toidud on samuti probleemiks.</a:t>
                      </a:r>
                      <a:endParaRPr lang="et-EE" sz="18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821526"/>
                  </a:ext>
                </a:extLst>
              </a:tr>
            </a:tbl>
          </a:graphicData>
        </a:graphic>
      </p:graphicFrame>
      <p:pic>
        <p:nvPicPr>
          <p:cNvPr id="29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F5D5D131-A931-C40D-F7F4-80B7C2F50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235518" y="-181621"/>
            <a:ext cx="5236107" cy="22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93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D43B083-3DF3-DB1D-922A-8777FF91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01.09.2025 rakenduvad nõuded: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1BF72DD-3B75-2E10-861E-AAB9071AB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9" y="1876508"/>
            <a:ext cx="10943998" cy="4360781"/>
          </a:xfrm>
        </p:spPr>
        <p:txBody>
          <a:bodyPr/>
          <a:lstStyle/>
          <a:p>
            <a:pPr lvl="0"/>
            <a:r>
              <a:rPr lang="et-EE" sz="2000" dirty="0"/>
              <a:t>Menüüde koostamise aluseks on toidugrupid ning kõikides toidugruppides tuleb pakutavaid toite varieerida;</a:t>
            </a:r>
          </a:p>
          <a:p>
            <a:pPr lvl="0"/>
            <a:r>
              <a:rPr lang="et-EE" sz="2000" dirty="0"/>
              <a:t>Vabade suhkrutega marja- ja puuviljahoidiseid, sealhulgas moosi, võib pakkuda maksimaalselt 20 grammi nädalas;</a:t>
            </a:r>
          </a:p>
          <a:p>
            <a:pPr lvl="0"/>
            <a:r>
              <a:rPr lang="et-EE" sz="2000" dirty="0"/>
              <a:t>Leiva- või saiatoodet pakutakse iga päev;</a:t>
            </a:r>
          </a:p>
          <a:p>
            <a:pPr lvl="0"/>
            <a:r>
              <a:rPr lang="et-EE" sz="2000" dirty="0"/>
              <a:t>Piimatoodete pakkumise uued piirmäärad;</a:t>
            </a:r>
          </a:p>
          <a:p>
            <a:pPr lvl="0"/>
            <a:r>
              <a:rPr lang="et-EE" sz="2000" dirty="0"/>
              <a:t>Sea-, veise- või lambalihast valmistatud toitude piirmäärad;</a:t>
            </a:r>
          </a:p>
          <a:p>
            <a:pPr lvl="0"/>
            <a:r>
              <a:rPr lang="et-EE" sz="2000" dirty="0"/>
              <a:t>Mahla ja veega lahjendatud mahla tohib pakkuda joogina kõige rohkem üks kord nädalas;</a:t>
            </a:r>
          </a:p>
          <a:p>
            <a:pPr lvl="0"/>
            <a:r>
              <a:rPr lang="et-EE" sz="2000" dirty="0"/>
              <a:t>Taimetoidumenüüs peab valkudest saadav energia olema iga päev vähemalt 15% (täiendus lisas 4).</a:t>
            </a:r>
          </a:p>
          <a:p>
            <a:pPr lvl="0"/>
            <a:r>
              <a:rPr lang="et-EE" sz="2000" dirty="0"/>
              <a:t>Pakutav kala võib olla ka nt külmutatud. </a:t>
            </a:r>
          </a:p>
          <a:p>
            <a:pPr lvl="0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86659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ADA7-2976-B142-1442-64074D788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116C722-CB55-8078-1B0D-AC8FEFF4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01.09.2026 rakenduvad nõuded: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280FA05-6368-967E-3422-F87AF70853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9" y="1876508"/>
            <a:ext cx="10943998" cy="4360781"/>
          </a:xfrm>
        </p:spPr>
        <p:txBody>
          <a:bodyPr>
            <a:normAutofit lnSpcReduction="10000"/>
          </a:bodyPr>
          <a:lstStyle/>
          <a:p>
            <a:pPr lvl="0"/>
            <a:endParaRPr lang="et-EE" sz="2400" dirty="0"/>
          </a:p>
          <a:p>
            <a:pPr lvl="0"/>
            <a:endParaRPr lang="et-EE" sz="2400" dirty="0"/>
          </a:p>
          <a:p>
            <a:pPr lvl="0"/>
            <a:r>
              <a:rPr lang="et-EE" sz="2400" dirty="0"/>
              <a:t>Ajakohastatud pakutava toidu energiasisaldus. </a:t>
            </a:r>
          </a:p>
          <a:p>
            <a:pPr lvl="0"/>
            <a:r>
              <a:rPr lang="et-EE" sz="2400" dirty="0"/>
              <a:t>Valmistoodete suhkrute, soola-, kiudainete ja lihasisalduse piirmäärad (lisa 5);</a:t>
            </a:r>
          </a:p>
          <a:p>
            <a:pPr lvl="0"/>
            <a:r>
              <a:rPr lang="et-EE" sz="2400" dirty="0"/>
              <a:t>Köögiviljade ning puuviljade ja marjade keskmised minimaalsed kogused;</a:t>
            </a:r>
          </a:p>
          <a:p>
            <a:pPr lvl="0"/>
            <a:r>
              <a:rPr lang="et-EE" sz="2400" dirty="0"/>
              <a:t>Pakutava kala keskmised minimaalsed kogused;</a:t>
            </a:r>
          </a:p>
          <a:p>
            <a:pPr lvl="0"/>
            <a:r>
              <a:rPr lang="et-EE" sz="2400" dirty="0"/>
              <a:t>Lisatud suhkru, mee, siirupi, mahlakontsentraadi ja magustatud kondenspiima maksimaalsed kogused;</a:t>
            </a:r>
          </a:p>
          <a:p>
            <a:pPr lvl="0"/>
            <a:r>
              <a:rPr lang="et-EE" sz="2400" dirty="0"/>
              <a:t>Alla 2-aastastele lastele ei pakuta toite, mis sisaldavad vabu suhkruid;</a:t>
            </a:r>
          </a:p>
          <a:p>
            <a:pPr lvl="0"/>
            <a:r>
              <a:rPr lang="et-EE" sz="2400" dirty="0"/>
              <a:t>Toitlustaja poolt toitude valmistamisel lisatava soola maksimaalne kogus;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68898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F0BCA-20EC-7C74-DE33-2DA0C908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E6C8EB8-3532-2EC4-2188-AF84FAA14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2435" y="3465513"/>
            <a:ext cx="4629853" cy="2298335"/>
          </a:xfrm>
        </p:spPr>
        <p:txBody>
          <a:bodyPr>
            <a:normAutofit/>
          </a:bodyPr>
          <a:lstStyle/>
          <a:p>
            <a:r>
              <a:rPr lang="et-EE" sz="2400" dirty="0"/>
              <a:t>Brigitta Õunmaa</a:t>
            </a:r>
          </a:p>
          <a:p>
            <a:r>
              <a:rPr lang="et-EE" sz="2400" dirty="0"/>
              <a:t>Sotsiaalministeerium</a:t>
            </a:r>
          </a:p>
          <a:p>
            <a:r>
              <a:rPr lang="et-EE" sz="2400" dirty="0"/>
              <a:t>2025</a:t>
            </a:r>
          </a:p>
        </p:txBody>
      </p:sp>
      <p:sp>
        <p:nvSpPr>
          <p:cNvPr id="4" name="Pealkiri 3">
            <a:extLst>
              <a:ext uri="{FF2B5EF4-FFF2-40B4-BE49-F238E27FC236}">
                <a16:creationId xmlns:a16="http://schemas.microsoft.com/office/drawing/2014/main" id="{9756A5C9-ACA1-D091-0E99-ACA24C3C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98" y="991496"/>
            <a:ext cx="6439384" cy="1739657"/>
          </a:xfrm>
        </p:spPr>
        <p:txBody>
          <a:bodyPr/>
          <a:lstStyle/>
          <a:p>
            <a:br>
              <a:rPr lang="et-EE" dirty="0"/>
            </a:br>
            <a:r>
              <a:rPr lang="et-EE" dirty="0">
                <a:latin typeface="+mn-lt"/>
              </a:rPr>
              <a:t>Aitäh!</a:t>
            </a: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7133F538-D2BF-328C-1908-D436EE2CD5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cxnSp>
        <p:nvCxnSpPr>
          <p:cNvPr id="2" name="Sirgkonnektor 1">
            <a:extLst>
              <a:ext uri="{FF2B5EF4-FFF2-40B4-BE49-F238E27FC236}">
                <a16:creationId xmlns:a16="http://schemas.microsoft.com/office/drawing/2014/main" id="{5F35FEAE-4933-DC8C-CF20-0AF58301C045}"/>
              </a:ext>
            </a:extLst>
          </p:cNvPr>
          <p:cNvCxnSpPr>
            <a:cxnSpLocks/>
          </p:cNvCxnSpPr>
          <p:nvPr/>
        </p:nvCxnSpPr>
        <p:spPr>
          <a:xfrm>
            <a:off x="759568" y="243206"/>
            <a:ext cx="0" cy="304987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8F42968-34FD-688E-0921-D161F7969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128448"/>
            <a:ext cx="5659714" cy="1739657"/>
          </a:xfrm>
          <a:prstGeom prst="rect">
            <a:avLst/>
          </a:prstGeom>
        </p:spPr>
      </p:pic>
      <p:sp>
        <p:nvSpPr>
          <p:cNvPr id="10" name="Pildi kohatäide 9">
            <a:extLst>
              <a:ext uri="{FF2B5EF4-FFF2-40B4-BE49-F238E27FC236}">
                <a16:creationId xmlns:a16="http://schemas.microsoft.com/office/drawing/2014/main" id="{6E0629D4-098A-FAFF-7A9A-42A0737187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002060"/>
          </a:solidFill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09229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SoM">
      <a:majorFont>
        <a:latin typeface="Bricolage Grotesque 14p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5" id="{7AD9E60C-5537-A849-B148-28DFC727BB3D}" vid="{FCF2C149-23B8-2A41-98B7-6D9297AE93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83825-51f3-4718-928c-67e0a605618a">
      <Terms xmlns="http://schemas.microsoft.com/office/infopath/2007/PartnerControls"/>
    </lcf76f155ced4ddcb4097134ff3c332f>
    <TaxCatchAll xmlns="08adef74-251f-42fc-9024-6df5c4e3f36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6BFB62D7423241AD4D1052A3A3A141" ma:contentTypeVersion="10" ma:contentTypeDescription="Loo uus dokument" ma:contentTypeScope="" ma:versionID="29be251a362a3296edf3337ca1feba92">
  <xsd:schema xmlns:xsd="http://www.w3.org/2001/XMLSchema" xmlns:xs="http://www.w3.org/2001/XMLSchema" xmlns:p="http://schemas.microsoft.com/office/2006/metadata/properties" xmlns:ns2="32e83825-51f3-4718-928c-67e0a605618a" xmlns:ns3="08adef74-251f-42fc-9024-6df5c4e3f36b" targetNamespace="http://schemas.microsoft.com/office/2006/metadata/properties" ma:root="true" ma:fieldsID="379926e2d2625a72db28399211487c3b" ns2:_="" ns3:_="">
    <xsd:import namespace="32e83825-51f3-4718-928c-67e0a605618a"/>
    <xsd:import namespace="08adef74-251f-42fc-9024-6df5c4e3f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83825-51f3-4718-928c-67e0a6056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Pildisildid" ma:readOnly="false" ma:fieldId="{5cf76f15-5ced-4ddc-b409-7134ff3c332f}" ma:taxonomyMulti="true" ma:sspId="8bf6974d-894c-4b76-94e9-da4eaeb0c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def74-251f-42fc-9024-6df5c4e3f3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0d2d6d2-f65b-4c89-ab29-d96283ed764a}" ma:internalName="TaxCatchAll" ma:showField="CatchAllData" ma:web="08adef74-251f-42fc-9024-6df5c4e3f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9230EB-3215-4DAB-A408-E023702D3BB0}">
  <ds:schemaRefs>
    <ds:schemaRef ds:uri="http://purl.org/dc/elements/1.1/"/>
    <ds:schemaRef ds:uri="08adef74-251f-42fc-9024-6df5c4e3f36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32e83825-51f3-4718-928c-67e0a605618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793F18-4D52-4785-AA03-6DCD2C65877B}">
  <ds:schemaRefs>
    <ds:schemaRef ds:uri="08adef74-251f-42fc-9024-6df5c4e3f36b"/>
    <ds:schemaRef ds:uri="32e83825-51f3-4718-928c-67e0a60561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738AB5-B4DD-40DA-894C-4DE17442E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SOM_esitluspohi_Template_2023_esitlus</Template>
  <TotalTime>179</TotalTime>
  <Words>408</Words>
  <Application>Microsoft Office PowerPoint</Application>
  <PresentationFormat>Laiekraan</PresentationFormat>
  <Paragraphs>50</Paragraphs>
  <Slides>6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1" baseType="lpstr">
      <vt:lpstr>Bricolage Grotesque 14pt Medium</vt:lpstr>
      <vt:lpstr>Courier New</vt:lpstr>
      <vt:lpstr>Roboto</vt:lpstr>
      <vt:lpstr>Arial</vt:lpstr>
      <vt:lpstr>SoM</vt:lpstr>
      <vt:lpstr>Määrus „Nõuded laste toitlustamisele haridusasutuses, sotsiaalteenuse osutamisel ning püsi- ja projektlaagris„</vt:lpstr>
      <vt:lpstr>  </vt:lpstr>
      <vt:lpstr>Peamised muudatused: </vt:lpstr>
      <vt:lpstr>01.09.2025 rakenduvad nõuded:</vt:lpstr>
      <vt:lpstr>01.09.2026 rakenduvad nõuded:</vt:lpstr>
      <vt:lpstr> Aitäh!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 slaidid arvutis</dc:title>
  <dc:subject/>
  <dc:creator>Kerli Reintamm</dc:creator>
  <cp:keywords/>
  <dc:description/>
  <cp:lastModifiedBy>Brigitta Õunmaa - SOM</cp:lastModifiedBy>
  <cp:revision>3</cp:revision>
  <dcterms:created xsi:type="dcterms:W3CDTF">2024-01-05T13:54:48Z</dcterms:created>
  <dcterms:modified xsi:type="dcterms:W3CDTF">2025-08-11T12:07:12Z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0x010100E16BFB62D7423241AD4D1052A3A3A141</vt:lpwstr>
  </property>
  <property fmtid="{D5CDD505-2E9C-101B-9397-08002B2CF9AE}" pid="3" name="_dlc_DocIdItemGuid">
    <vt:lpwstr>3aed5451-bef8-475b-9532-75b13bf4196f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2024-09-26T07:07:00Z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8fe098d2-428d-4bd4-9803-7195fe96f0e2</vt:lpwstr>
  </property>
  <property fmtid="{D5CDD505-2E9C-101B-9397-08002B2CF9AE}" pid="9" name="MSIP_Label_defa4170-0d19-0005-0004-bc88714345d2_ActionId">
    <vt:lpwstr>8614367d-8482-456d-a983-675092b8aa72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ediaServiceImageTags">
    <vt:lpwstr/>
  </property>
</Properties>
</file>