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2" r:id="rId1"/>
  </p:sldMasterIdLst>
  <p:notesMasterIdLst>
    <p:notesMasterId r:id="rId27"/>
  </p:notesMasterIdLst>
  <p:sldIdLst>
    <p:sldId id="284" r:id="rId2"/>
    <p:sldId id="283" r:id="rId3"/>
    <p:sldId id="258" r:id="rId4"/>
    <p:sldId id="263" r:id="rId5"/>
    <p:sldId id="259" r:id="rId6"/>
    <p:sldId id="256" r:id="rId7"/>
    <p:sldId id="264" r:id="rId8"/>
    <p:sldId id="286" r:id="rId9"/>
    <p:sldId id="291" r:id="rId10"/>
    <p:sldId id="292" r:id="rId11"/>
    <p:sldId id="294" r:id="rId12"/>
    <p:sldId id="293" r:id="rId13"/>
    <p:sldId id="261" r:id="rId14"/>
    <p:sldId id="262" r:id="rId15"/>
    <p:sldId id="288" r:id="rId16"/>
    <p:sldId id="266" r:id="rId17"/>
    <p:sldId id="268" r:id="rId18"/>
    <p:sldId id="269" r:id="rId19"/>
    <p:sldId id="278" r:id="rId20"/>
    <p:sldId id="279" r:id="rId21"/>
    <p:sldId id="281" r:id="rId22"/>
    <p:sldId id="274" r:id="rId23"/>
    <p:sldId id="295" r:id="rId24"/>
    <p:sldId id="271" r:id="rId25"/>
    <p:sldId id="270" r:id="rId26"/>
  </p:sldIdLst>
  <p:sldSz cx="12192000" cy="6858000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29" cy="49502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29" cy="49502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409575" y="1233487"/>
            <a:ext cx="5916610" cy="3328986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9371285"/>
            <a:ext cx="2918829" cy="4950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15373" y="9371285"/>
            <a:ext cx="2918829" cy="4950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Shape 495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6" name="Shape 496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Shape 497"/>
          <p:cNvSpPr txBox="1">
            <a:spLocks noGrp="1"/>
          </p:cNvSpPr>
          <p:nvPr>
            <p:ph type="sldNum" idx="12"/>
          </p:nvPr>
        </p:nvSpPr>
        <p:spPr>
          <a:xfrm>
            <a:off x="3815373" y="9371285"/>
            <a:ext cx="2918829" cy="49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013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31633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33211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075797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82472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399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5703690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771880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Shape 29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17546118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180088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70475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8" name="Shape 24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6006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Kaire Taberland, Eiliki , Mart Eensalu</a:t>
            </a: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Shape 401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Shape 402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483501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9" name="Shape 459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0" cy="38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76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Shape 460"/>
          <p:cNvSpPr txBox="1">
            <a:spLocks noGrp="1"/>
          </p:cNvSpPr>
          <p:nvPr>
            <p:ph type="sldNum" idx="12"/>
          </p:nvPr>
        </p:nvSpPr>
        <p:spPr>
          <a:xfrm>
            <a:off x="3815373" y="9371285"/>
            <a:ext cx="2918700" cy="49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31837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673577" y="4748162"/>
            <a:ext cx="5388609" cy="388486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Saab keeruliseks tingimuste seadmine e. kindlasti võib tekkida olukord kus vaidlustamise võimalus väga suur, mis omakorda tähendab määratlematud ajakulu ja ka halduskoormust;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Vanemate võimalik pahameel kuna suuname nad kindla teenuse pakkuja juurde millega kaasneb automaatselt meie vastutus teenuse eest;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Kui vanem saab ise koha valida on nii vanema rahulolu, kui ka vastutus teenuse eest tema õlul;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OHT: Peame arvestama võimaliku ohuga, mis ähvarada võimaliku Tallinna elanike sissekirjutusega Harku valda e. eesmärgiga saada suuremat hüve, kui Tallinn pakub. Tallinn kompenseerib kohamaksust 140 eurot, meie maksimaalselt 285 eurot.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Shape 187"/>
          <p:cNvSpPr txBox="1">
            <a:spLocks noGrp="1"/>
          </p:cNvSpPr>
          <p:nvPr>
            <p:ph type="sldNum" idx="12"/>
          </p:nvPr>
        </p:nvSpPr>
        <p:spPr>
          <a:xfrm>
            <a:off x="3815373" y="9371285"/>
            <a:ext cx="2918829" cy="4950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t-EE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7131039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2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41044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Shape 261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2" name="Shape 26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7926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Shape 27"/>
          <p:cNvGrpSpPr/>
          <p:nvPr/>
        </p:nvGrpSpPr>
        <p:grpSpPr>
          <a:xfrm>
            <a:off x="0" y="-8466"/>
            <a:ext cx="12192000" cy="6866467"/>
            <a:chOff x="0" y="-8466"/>
            <a:chExt cx="12192000" cy="6866467"/>
          </a:xfrm>
        </p:grpSpPr>
        <p:cxnSp>
          <p:nvCxnSpPr>
            <p:cNvPr id="28" name="Shape 28"/>
            <p:cNvCxnSpPr/>
            <p:nvPr/>
          </p:nvCxnSpPr>
          <p:spPr>
            <a:xfrm>
              <a:off x="9371011" y="0"/>
              <a:ext cx="1219199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Shape 29"/>
            <p:cNvCxnSpPr/>
            <p:nvPr/>
          </p:nvCxnSpPr>
          <p:spPr>
            <a:xfrm flipH="1">
              <a:off x="7425266" y="3681412"/>
              <a:ext cx="4763558" cy="3176586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30" name="Shape 30"/>
            <p:cNvSpPr/>
            <p:nvPr/>
          </p:nvSpPr>
          <p:spPr>
            <a:xfrm>
              <a:off x="9181475" y="-8466"/>
              <a:ext cx="3007348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411"/>
              </a:schemeClr>
            </a:solidFill>
            <a:ln>
              <a:noFill/>
            </a:ln>
          </p:spPr>
        </p:sp>
        <p:sp>
          <p:nvSpPr>
            <p:cNvPr id="31" name="Shape 31"/>
            <p:cNvSpPr/>
            <p:nvPr/>
          </p:nvSpPr>
          <p:spPr>
            <a:xfrm>
              <a:off x="9603442" y="-8466"/>
              <a:ext cx="2588558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Shape 32"/>
            <p:cNvSpPr/>
            <p:nvPr/>
          </p:nvSpPr>
          <p:spPr>
            <a:xfrm>
              <a:off x="8932332" y="3048000"/>
              <a:ext cx="3259667" cy="380999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372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/>
            <p:nvPr/>
          </p:nvSpPr>
          <p:spPr>
            <a:xfrm>
              <a:off x="9334500" y="-8466"/>
              <a:ext cx="2854325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411"/>
              </a:srgbClr>
            </a:solidFill>
            <a:ln>
              <a:noFill/>
            </a:ln>
          </p:spPr>
        </p:sp>
        <p:sp>
          <p:nvSpPr>
            <p:cNvPr id="34" name="Shape 34"/>
            <p:cNvSpPr/>
            <p:nvPr/>
          </p:nvSpPr>
          <p:spPr>
            <a:xfrm>
              <a:off x="10898729" y="-8466"/>
              <a:ext cx="1290093" cy="68664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BFE471">
                <a:alpha val="69411"/>
              </a:srgbClr>
            </a:solidFill>
            <a:ln>
              <a:noFill/>
            </a:ln>
          </p:spPr>
        </p:sp>
        <p:sp>
          <p:nvSpPr>
            <p:cNvPr id="35" name="Shape 35"/>
            <p:cNvSpPr/>
            <p:nvPr/>
          </p:nvSpPr>
          <p:spPr>
            <a:xfrm>
              <a:off x="10938999" y="-8466"/>
              <a:ext cx="1249824" cy="68664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313"/>
              </a:schemeClr>
            </a:solidFill>
            <a:ln>
              <a:noFill/>
            </a:ln>
          </p:spPr>
        </p:sp>
        <p:sp>
          <p:nvSpPr>
            <p:cNvPr id="36" name="Shape 36"/>
            <p:cNvSpPr/>
            <p:nvPr/>
          </p:nvSpPr>
          <p:spPr>
            <a:xfrm>
              <a:off x="10371665" y="3589867"/>
              <a:ext cx="1817159" cy="3268132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313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1507066" y="2404533"/>
            <a:ext cx="7766936" cy="164630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1507066" y="4050832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Name Card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931333" y="609600"/>
            <a:ext cx="8094134" cy="3022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77331" y="4013200"/>
            <a:ext cx="8596668" cy="51424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Shape 105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Shape 106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" name="Shape 107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Shape 109"/>
          <p:cNvSpPr txBox="1"/>
          <p:nvPr/>
        </p:nvSpPr>
        <p:spPr>
          <a:xfrm>
            <a:off x="541870" y="790377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E471"/>
              </a:buClr>
              <a:buFont typeface="Arial"/>
              <a:buNone/>
            </a:pPr>
            <a:r>
              <a:rPr lang="et-EE" sz="8000" b="0" i="0" u="none" strike="noStrike" cap="non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0" name="Shape 110"/>
          <p:cNvSpPr txBox="1"/>
          <p:nvPr/>
        </p:nvSpPr>
        <p:spPr>
          <a:xfrm>
            <a:off x="8893010" y="2886556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E471"/>
              </a:buClr>
              <a:buFont typeface="Arial"/>
              <a:buNone/>
            </a:pPr>
            <a:r>
              <a:rPr lang="et-EE" sz="8000" b="0" i="0" u="none" strike="noStrike" cap="non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rue or False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2" cy="3022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77331" y="4013200"/>
            <a:ext cx="8596668" cy="51424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Shape 116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 rot="5400000">
            <a:off x="3035281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1" name="Shape 121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3" name="Shape 1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 rot="5400000">
            <a:off x="5994318" y="2582952"/>
            <a:ext cx="5251450" cy="130474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49" cy="706014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2" cy="5762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675745" y="2737244"/>
            <a:ext cx="4185622" cy="330411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3"/>
          </p:nvPr>
        </p:nvSpPr>
        <p:spPr>
          <a:xfrm>
            <a:off x="5088382" y="2160983"/>
            <a:ext cx="4185617" cy="5762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4"/>
          </p:nvPr>
        </p:nvSpPr>
        <p:spPr>
          <a:xfrm>
            <a:off x="5088383" y="2737244"/>
            <a:ext cx="4185616" cy="330411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677333" y="1498604"/>
            <a:ext cx="3854527" cy="127846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4760460" y="514924"/>
            <a:ext cx="4513540" cy="55264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2"/>
          </p:nvPr>
        </p:nvSpPr>
        <p:spPr>
          <a:xfrm>
            <a:off x="677333" y="2777068"/>
            <a:ext cx="3854527" cy="258444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677333" y="4800600"/>
            <a:ext cx="8596667" cy="566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pic" idx="2"/>
          </p:nvPr>
        </p:nvSpPr>
        <p:spPr>
          <a:xfrm>
            <a:off x="677333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677333" y="5367337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Quote with Caption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931333" y="609600"/>
            <a:ext cx="8094134" cy="3022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1366138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1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 txBox="1"/>
          <p:nvPr/>
        </p:nvSpPr>
        <p:spPr>
          <a:xfrm>
            <a:off x="541870" y="790377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E471"/>
              </a:buClr>
              <a:buFont typeface="Arial"/>
              <a:buNone/>
            </a:pPr>
            <a:r>
              <a:rPr lang="et-EE" sz="8000" b="0" i="0" u="none" strike="noStrike" cap="non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95" name="Shape 95"/>
          <p:cNvSpPr txBox="1"/>
          <p:nvPr/>
        </p:nvSpPr>
        <p:spPr>
          <a:xfrm>
            <a:off x="8893010" y="2886556"/>
            <a:ext cx="609599" cy="584776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E471"/>
              </a:buClr>
              <a:buFont typeface="Arial"/>
              <a:buNone/>
            </a:pPr>
            <a:r>
              <a:rPr lang="et-EE" sz="8000" b="0" i="0" u="none" strike="noStrike" cap="none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me Card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5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0" y="-8466"/>
            <a:ext cx="12192000" cy="6866467"/>
            <a:chOff x="0" y="-8466"/>
            <a:chExt cx="12192000" cy="6866467"/>
          </a:xfrm>
        </p:grpSpPr>
        <p:cxnSp>
          <p:nvCxnSpPr>
            <p:cNvPr id="11" name="Shape 11"/>
            <p:cNvCxnSpPr/>
            <p:nvPr/>
          </p:nvCxnSpPr>
          <p:spPr>
            <a:xfrm>
              <a:off x="9371011" y="0"/>
              <a:ext cx="1219199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hape 12"/>
            <p:cNvCxnSpPr/>
            <p:nvPr/>
          </p:nvCxnSpPr>
          <p:spPr>
            <a:xfrm flipH="1">
              <a:off x="7425266" y="3681412"/>
              <a:ext cx="4763558" cy="3176586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13" name="Shape 13"/>
            <p:cNvSpPr/>
            <p:nvPr/>
          </p:nvSpPr>
          <p:spPr>
            <a:xfrm>
              <a:off x="9181475" y="-8466"/>
              <a:ext cx="3007348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81621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0" y="119999"/>
                  </a:lnTo>
                  <a:lnTo>
                    <a:pt x="81621" y="0"/>
                  </a:lnTo>
                  <a:close/>
                </a:path>
              </a:pathLst>
            </a:custGeom>
            <a:solidFill>
              <a:schemeClr val="accent1">
                <a:alpha val="29411"/>
              </a:schemeClr>
            </a:solidFill>
            <a:ln>
              <a:noFill/>
            </a:ln>
          </p:spPr>
        </p:sp>
        <p:sp>
          <p:nvSpPr>
            <p:cNvPr id="14" name="Shape 14"/>
            <p:cNvSpPr/>
            <p:nvPr/>
          </p:nvSpPr>
          <p:spPr>
            <a:xfrm>
              <a:off x="9603442" y="-8466"/>
              <a:ext cx="2588558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56067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Shape 15"/>
            <p:cNvSpPr/>
            <p:nvPr/>
          </p:nvSpPr>
          <p:spPr>
            <a:xfrm>
              <a:off x="8932332" y="3048000"/>
              <a:ext cx="3259667" cy="380999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372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9334500" y="-8466"/>
              <a:ext cx="2854325" cy="6866466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19999"/>
                  </a:lnTo>
                  <a:lnTo>
                    <a:pt x="103873" y="119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411"/>
              </a:srgbClr>
            </a:solidFill>
            <a:ln>
              <a:noFill/>
            </a:ln>
          </p:spPr>
        </p:sp>
        <p:sp>
          <p:nvSpPr>
            <p:cNvPr id="17" name="Shape 17"/>
            <p:cNvSpPr/>
            <p:nvPr/>
          </p:nvSpPr>
          <p:spPr>
            <a:xfrm>
              <a:off x="10898729" y="-8466"/>
              <a:ext cx="1290093" cy="68664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94852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0" y="120000"/>
                  </a:lnTo>
                  <a:lnTo>
                    <a:pt x="94852" y="0"/>
                  </a:lnTo>
                  <a:close/>
                </a:path>
              </a:pathLst>
            </a:custGeom>
            <a:solidFill>
              <a:srgbClr val="BFE471">
                <a:alpha val="69411"/>
              </a:srgbClr>
            </a:solidFill>
            <a:ln>
              <a:noFill/>
            </a:ln>
          </p:spPr>
        </p:sp>
        <p:sp>
          <p:nvSpPr>
            <p:cNvPr id="18" name="Shape 18"/>
            <p:cNvSpPr/>
            <p:nvPr/>
          </p:nvSpPr>
          <p:spPr>
            <a:xfrm>
              <a:off x="10938999" y="-8466"/>
              <a:ext cx="1249824" cy="686646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120000" y="0"/>
                  </a:lnTo>
                  <a:lnTo>
                    <a:pt x="120000" y="120000"/>
                  </a:lnTo>
                  <a:lnTo>
                    <a:pt x="106515" y="120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313"/>
              </a:schemeClr>
            </a:solidFill>
            <a:ln>
              <a:noFill/>
            </a:ln>
          </p:spPr>
        </p:sp>
        <p:sp>
          <p:nvSpPr>
            <p:cNvPr id="19" name="Shape 19"/>
            <p:cNvSpPr/>
            <p:nvPr/>
          </p:nvSpPr>
          <p:spPr>
            <a:xfrm>
              <a:off x="10371665" y="3589867"/>
              <a:ext cx="1817159" cy="3268132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/>
            <p:nvPr/>
          </p:nvSpPr>
          <p:spPr>
            <a:xfrm>
              <a:off x="0" y="4013200"/>
              <a:ext cx="448732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313"/>
              </a:schemeClr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marL="0" marR="0" lvl="5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marL="0" marR="0" lvl="6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marL="0" marR="0" lvl="7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marL="0" marR="0" lvl="8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457200" marR="0" lvl="0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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7205132" y="6041362"/>
            <a:ext cx="911938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677333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88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2004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urier New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6576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arengupeegel.ee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haldo.ee/" TargetMode="External"/><Relationship Id="rId5" Type="http://schemas.openxmlformats.org/officeDocument/2006/relationships/hyperlink" Target="https://www.riigiteataja.ee/akt/409092017002" TargetMode="External"/><Relationship Id="rId4" Type="http://schemas.openxmlformats.org/officeDocument/2006/relationships/hyperlink" Target="http://www.harku.ee/hoolekogu-moodustamise-kord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3SoO87FSws" TargetMode="External"/><Relationship Id="rId7" Type="http://schemas.openxmlformats.org/officeDocument/2006/relationships/hyperlink" Target="https://youtu.be/XbHD644h8ck" TargetMode="External"/><Relationship Id="rId2" Type="http://schemas.openxmlformats.org/officeDocument/2006/relationships/hyperlink" Target="https://docs.google.com/forms/d/e/1FAIpQLScA2iAY9kGkw44gMGtbIiNoxfdSj64sVQOXkJmS3FH0rywULg/viewform?c=0&amp;w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forms/d/1XLtr-E1TU5u1CG6-9udoee02g-0YUa4lC_XD95hozF0/edit" TargetMode="External"/><Relationship Id="rId5" Type="http://schemas.openxmlformats.org/officeDocument/2006/relationships/hyperlink" Target="https://youtu.be/59ACnknSpTA" TargetMode="External"/><Relationship Id="rId4" Type="http://schemas.openxmlformats.org/officeDocument/2006/relationships/hyperlink" Target="https://docs.google.com/forms/d/1Kin9TDK0SMFI8pZja346TlLuVMO2LAxcJxoNP0izXVA/edit" TargetMode="Externa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lus.google.com/u/0/me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ealkiri 2">
            <a:extLst>
              <a:ext uri="{FF2B5EF4-FFF2-40B4-BE49-F238E27FC236}">
                <a16:creationId xmlns:a16="http://schemas.microsoft.com/office/drawing/2014/main" id="{73DB3F96-390A-4A57-9689-4E104CCA9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2404533"/>
            <a:ext cx="8710360" cy="1646301"/>
          </a:xfrm>
        </p:spPr>
        <p:txBody>
          <a:bodyPr/>
          <a:lstStyle/>
          <a:p>
            <a:r>
              <a:rPr lang="et-EE" sz="4400" dirty="0"/>
              <a:t>Harjumaa hariduse infopäevast 10.04.2018 osavõtvatele haridusjuhtidele Muraste Koolis</a:t>
            </a:r>
          </a:p>
        </p:txBody>
      </p:sp>
      <p:sp>
        <p:nvSpPr>
          <p:cNvPr id="4" name="Alapealkiri 3">
            <a:extLst>
              <a:ext uri="{FF2B5EF4-FFF2-40B4-BE49-F238E27FC236}">
                <a16:creationId xmlns:a16="http://schemas.microsoft.com/office/drawing/2014/main" id="{8504C276-E75F-4FEB-9AF0-ED11253469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t-EE" sz="3200" dirty="0"/>
              <a:t>Harku vallavanema Erik Sandla tervitus</a:t>
            </a:r>
          </a:p>
        </p:txBody>
      </p:sp>
    </p:spTree>
    <p:extLst>
      <p:ext uri="{BB962C8B-B14F-4D97-AF65-F5344CB8AC3E}">
        <p14:creationId xmlns:p14="http://schemas.microsoft.com/office/powerpoint/2010/main" val="22388937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838200" y="608571"/>
            <a:ext cx="9928412" cy="65545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5C4C3E"/>
              </a:buClr>
              <a:buSzPct val="25000"/>
              <a:buFont typeface="Calibri"/>
              <a:buNone/>
            </a:pPr>
            <a:r>
              <a:rPr lang="et-EE" sz="4000" b="1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Kutsekvalifikatsiooni tasemed ja ametikohad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838199" y="1488141"/>
            <a:ext cx="10529047" cy="4840941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5C4C3E"/>
              </a:buClr>
              <a:buSzPct val="100000"/>
              <a:buFont typeface="Arial"/>
              <a:buChar char="•"/>
            </a:pP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VV on loonud motivatsiooni õpetajate kutsealaseks enesearenguks ja selle taotlemiseks Õpetajate Liidult</a:t>
            </a:r>
          </a:p>
          <a:p>
            <a:pPr marL="0" marR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5C4C3E"/>
              </a:buClr>
              <a:buSzPct val="25000"/>
              <a:buFont typeface="Arial"/>
              <a:buNone/>
            </a:pP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Harku vald: </a:t>
            </a:r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5C4C3E"/>
              </a:buClr>
              <a:buSzPct val="100000"/>
              <a:buFont typeface="Arial"/>
              <a:buChar char="•"/>
            </a:pP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t-EE" sz="2590" b="1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tagab eelarvelised vahendid </a:t>
            </a: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vanemõpetajate ja meisterõpetajate rakendamiseks vastavatele ametikohtadele  õpetaja (vanem); õpetaja (meister)</a:t>
            </a:r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rgbClr val="5C4C3E"/>
              </a:buClr>
              <a:buSzPct val="100000"/>
              <a:buFont typeface="Arial"/>
              <a:buChar char="•"/>
            </a:pP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asutuse </a:t>
            </a:r>
            <a:r>
              <a:rPr lang="et-EE" sz="2590" b="1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juhil on pädevus luua ametikohad õpetaja (vanem) ja õpetaja (meister), </a:t>
            </a: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mis eeldavad ühelt poolt kõrgemat kvalifikatsiooni ja teiselt sisaldavad tööülesandeid, mis õpetaja ametikohaga võrreldes keerukamad, vastutusrikkamad, </a:t>
            </a:r>
          </a:p>
          <a:p>
            <a:pPr marL="228600" marR="0" lvl="0" indent="-228600" algn="l" rtl="0">
              <a:lnSpc>
                <a:spcPct val="80000"/>
              </a:lnSpc>
              <a:spcBef>
                <a:spcPts val="1000"/>
              </a:spcBef>
              <a:buClr>
                <a:srgbClr val="5C4C3E"/>
              </a:buClr>
              <a:buSzPct val="100000"/>
              <a:buFont typeface="Arial"/>
              <a:buChar char="•"/>
            </a:pPr>
            <a:r>
              <a:rPr lang="et-EE" sz="2590" b="1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Vanemõpetaja ja meisterõpetaja kval. õpetajatel on voli otsustada, kas nad soovivad täita vastavate ametikohtadega</a:t>
            </a:r>
            <a:r>
              <a:rPr lang="et-EE" sz="2590" b="0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 õpetaja (vanem) ja õpetaja (meister) tööülesannetega seotud kohustusi.    </a:t>
            </a:r>
          </a:p>
        </p:txBody>
      </p:sp>
    </p:spTree>
    <p:extLst>
      <p:ext uri="{BB962C8B-B14F-4D97-AF65-F5344CB8AC3E}">
        <p14:creationId xmlns:p14="http://schemas.microsoft.com/office/powerpoint/2010/main" val="2447622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5C9ACF6E-1EC6-45AB-83DF-45DCD7D01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74831"/>
            <a:ext cx="11655552" cy="917410"/>
          </a:xfrm>
        </p:spPr>
        <p:txBody>
          <a:bodyPr/>
          <a:lstStyle/>
          <a:p>
            <a:r>
              <a:rPr lang="et-EE" sz="3600" dirty="0"/>
              <a:t>Osaline üleminek funktsioonipõhisele rahastamisele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FECC32A8-7400-4AE1-94BD-86231AFEE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7078" y="2160589"/>
            <a:ext cx="11463131" cy="3880773"/>
          </a:xfrm>
        </p:spPr>
        <p:txBody>
          <a:bodyPr/>
          <a:lstStyle/>
          <a:p>
            <a:r>
              <a:rPr lang="et-EE" sz="2800" dirty="0"/>
              <a:t>Ametikohtade alusel rahastatakse edasi (nagu senini) koolide ja lasteaedade direktoreid, rühma- ja klassi õpetajaid ja nende assistente/abisid. </a:t>
            </a:r>
          </a:p>
          <a:p>
            <a:r>
              <a:rPr lang="et-EE" sz="2800" dirty="0"/>
              <a:t>Funktsioonipõhiselt rahastatakse asutuste erinevaid juhte, (tugi)spetsialiste, lasteaedade eriõpetajaid, halduspersonali.  </a:t>
            </a:r>
          </a:p>
          <a:p>
            <a:r>
              <a:rPr lang="et-EE" sz="2800" b="1" dirty="0"/>
              <a:t>Arvestusühikuks koolide</a:t>
            </a:r>
            <a:r>
              <a:rPr lang="et-EE" sz="2800" dirty="0"/>
              <a:t> on </a:t>
            </a:r>
            <a:r>
              <a:rPr lang="et-EE" sz="2800" b="1" dirty="0"/>
              <a:t>kontakttund (</a:t>
            </a:r>
            <a:r>
              <a:rPr lang="et-EE" sz="2800" b="1" dirty="0" err="1"/>
              <a:t>TYGis</a:t>
            </a:r>
            <a:r>
              <a:rPr lang="et-EE" sz="2800" b="1" dirty="0"/>
              <a:t> </a:t>
            </a:r>
            <a:r>
              <a:rPr lang="et-EE" sz="2800" dirty="0"/>
              <a:t>5,0 €,teistel 7,0 €) </a:t>
            </a:r>
          </a:p>
          <a:p>
            <a:r>
              <a:rPr lang="et-EE" sz="2800" b="1" dirty="0"/>
              <a:t>Lasteaia ühe rühma</a:t>
            </a:r>
            <a:r>
              <a:rPr lang="et-EE" sz="2800" dirty="0"/>
              <a:t> funktsioonipõhiseks arvestuslikuks </a:t>
            </a:r>
            <a:r>
              <a:rPr lang="et-EE" sz="2800" b="1" dirty="0"/>
              <a:t>palgakuluks 2018. aastal on 15 000 €.</a:t>
            </a:r>
            <a:r>
              <a:rPr lang="et-EE" sz="2800" dirty="0"/>
              <a:t>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4778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" name="Shape 270"/>
          <p:cNvGraphicFramePr/>
          <p:nvPr>
            <p:extLst>
              <p:ext uri="{D42A27DB-BD31-4B8C-83A1-F6EECF244321}">
                <p14:modId xmlns:p14="http://schemas.microsoft.com/office/powerpoint/2010/main" val="238466088"/>
              </p:ext>
            </p:extLst>
          </p:nvPr>
        </p:nvGraphicFramePr>
        <p:xfrm>
          <a:off x="887104" y="1243584"/>
          <a:ext cx="10734933" cy="57709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678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5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610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Õpetaja, tase 7</a:t>
                      </a:r>
                    </a:p>
                    <a:p>
                      <a:pPr marL="0" marR="0" lvl="0" indent="0" algn="l" rtl="0">
                        <a:spcBef>
                          <a:spcPts val="80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 ametikoht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Õpi- ja õpetamistegevuse kavandamine (planeerimine)</a:t>
                      </a:r>
                    </a:p>
                    <a:p>
                      <a:pPr marL="1270" marR="0" lvl="0" indent="-127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Õpikeskkonna kujundamine (füüsiline ja vaimne keskkond)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Õppimise ja arengu toetamine (õpetamine)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Refleksioon ja professionaalne enesearendamine (kuidas mul läheb ja mida saan veel teha)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Nõustamine (laps ja lapsevanem)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Arendus-, loome- ja teadustegevus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36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43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Vanemõpetaja, tase 7</a:t>
                      </a:r>
                    </a:p>
                    <a:p>
                      <a:pPr marL="0" marR="0" lvl="0" indent="0" algn="l" rtl="0">
                        <a:spcBef>
                          <a:spcPts val="80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 (vanem) ametikoht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 taseme ülesannetele lisanduvad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Juhtimine ja mentorlus (kolleegid)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Õpetajate juhendamine ja koolitamine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29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Meisterõpetaja, tase 8</a:t>
                      </a:r>
                    </a:p>
                    <a:p>
                      <a:pPr marL="0" marR="0" lvl="0" indent="0" algn="l" rtl="0">
                        <a:spcBef>
                          <a:spcPts val="80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 (meister) ametikoht</a:t>
                      </a:r>
                    </a:p>
                    <a:p>
                      <a:pPr marL="0" marR="0" lvl="0" indent="0" algn="l" rtl="0">
                        <a:spcBef>
                          <a:spcPts val="80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2000" b="1" i="0" u="none" strike="noStrike" cap="none">
                        <a:solidFill>
                          <a:srgbClr val="000000"/>
                        </a:solidFill>
                        <a:latin typeface="Georgia"/>
                        <a:ea typeface="Georgia"/>
                        <a:cs typeface="Georgia"/>
                        <a:sym typeface="Georgia"/>
                      </a:endParaRPr>
                    </a:p>
                    <a:p>
                      <a:pPr marL="0" marR="0" lvl="0" indent="0" algn="l" rtl="0">
                        <a:spcBef>
                          <a:spcPts val="80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endParaRPr sz="1800" u="none" strike="noStrike" cap="none"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1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Vanemõpetaja tasemele lisanduvad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Juhtimine ja mentorlus (kolleegid)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Õpetajate juhendamine ja koolitamine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t-EE" sz="2000" b="0" i="0" u="none" strike="noStrike" cap="none" dirty="0">
                          <a:solidFill>
                            <a:srgbClr val="000000"/>
                          </a:solidFill>
                          <a:latin typeface="Georgia"/>
                          <a:ea typeface="Georgia"/>
                          <a:cs typeface="Georgia"/>
                          <a:sym typeface="Georgia"/>
                        </a:rPr>
                        <a:t>Metoodika ja õpivara arendamine</a:t>
                      </a: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71" name="Shape 271"/>
          <p:cNvSpPr/>
          <p:nvPr/>
        </p:nvSpPr>
        <p:spPr>
          <a:xfrm>
            <a:off x="2326446" y="1521587"/>
            <a:ext cx="18932319" cy="92333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br>
              <a:rPr lang="et-EE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t-EE"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838200" y="283465"/>
            <a:ext cx="8745187" cy="82296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5C4C3E"/>
              </a:buClr>
              <a:buSzPct val="25000"/>
              <a:buFont typeface="Calibri"/>
              <a:buNone/>
            </a:pPr>
            <a:r>
              <a:rPr lang="et-EE" sz="4000" b="1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Õpetaja tasemed ja ametikohad</a:t>
            </a:r>
          </a:p>
        </p:txBody>
      </p:sp>
    </p:spTree>
    <p:extLst>
      <p:ext uri="{BB962C8B-B14F-4D97-AF65-F5344CB8AC3E}">
        <p14:creationId xmlns:p14="http://schemas.microsoft.com/office/powerpoint/2010/main" val="90743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Üldised põhimõtted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677333" y="1665172"/>
            <a:ext cx="9612072" cy="42447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4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Töötasu määratakse ja makstakse eelarve piires. TT alused ei ole palgafondi suurendamiseks/vähendamiseks 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4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Nädalas 40 (35)  tundi ja 8 (7)  tundi päevas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4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Õpetaja töötab </a:t>
            </a:r>
            <a:r>
              <a:rPr lang="et-EE" sz="2400" b="1" i="0" u="none" strike="noStrike" cap="none" baseline="0" dirty="0" err="1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ajatöö</a:t>
            </a:r>
            <a:r>
              <a:rPr lang="et-EE" sz="24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 alusel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4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Õpetajate tunniarvestuse ühikud: nädal</a:t>
            </a:r>
            <a:r>
              <a:rPr lang="et-EE" sz="240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 (nt 22 kontakttundi)</a:t>
            </a:r>
            <a:r>
              <a:rPr lang="et-EE" sz="24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, kursus (35 tundi) ja õppeaasta (nt 770 kontakttundi).</a:t>
            </a:r>
          </a:p>
          <a:p>
            <a: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40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Alustatakse üleminekut atesteerimiselt kutsete süsteemile  koos asutuse motiveerimissüsteemiga </a:t>
            </a:r>
            <a:r>
              <a:rPr lang="et-EE" sz="24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 </a:t>
            </a:r>
            <a:r>
              <a:rPr lang="et-EE" sz="240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95168607"/>
      </p:ext>
    </p:extLst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376710" y="171189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35 tunnine töönädal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187900" y="791525"/>
            <a:ext cx="10943100" cy="5822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"/>
            </a:pPr>
            <a:r>
              <a:rPr lang="et-EE" sz="2800" b="1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Õpetaja 35 tunnise tööaja sisse peavad mahtuma kõik õpetaja tööülesanded </a:t>
            </a: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– nt kontakttunnid, tundide ettevalmistamine, arendustegevus, koostöö, kirjalike tööde parandamine, klassijuhatamine jne – neid ei tasustata eraldi tükitöö alusel.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"/>
            </a:pPr>
            <a:r>
              <a:rPr lang="et-EE" sz="2400" b="1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Ületunnitöö osas ei saa alaliselt õpetaja ühe ja sama tööandja juures alaliselt kokku leppida - ametikoht on ikka 1,0. </a:t>
            </a: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Ületunnitöö vajadust ei planeerita ette, see tekib ootamatute vajadustega, ületunnitöö </a:t>
            </a:r>
            <a:r>
              <a:rPr lang="et-EE" sz="240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h</a:t>
            </a: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üvitatakse võrdses ulatuses vaba aja andmisega või 1,5 kordses töötasus. 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"/>
            </a:pPr>
            <a:r>
              <a:rPr lang="et-EE" sz="2400" b="1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Õpetaja töö eripäraks on viiendik tööpäevi tööaastas, kus ei ole otseselt kontakttunde</a:t>
            </a: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, ehk jaotades ära piltlikult nädala päevade vahel – iga nädalal oleks nagu üks päev ilma kontakttundideta tööpäev. </a:t>
            </a:r>
          </a:p>
          <a:p>
            <a:pPr marL="342900" marR="0" lvl="0" indent="-342900" algn="just" rtl="0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ymbol"/>
              <a:buChar char=""/>
            </a:pP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52 nädalat - (8 nädalat puhkust + 35 kontakttunninädalat)  </a:t>
            </a:r>
            <a:r>
              <a:rPr lang="et-EE" sz="240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=  9 </a:t>
            </a:r>
            <a:r>
              <a:rPr lang="et-EE" sz="2400" b="0" i="0" u="none" strike="noStrike" cap="none" baseline="0" dirty="0">
                <a:solidFill>
                  <a:srgbClr val="2A2A2A"/>
                </a:solidFill>
                <a:latin typeface="Garamond"/>
                <a:ea typeface="Garamond"/>
                <a:cs typeface="Garamond"/>
                <a:sym typeface="Garamond"/>
                <a:rtl val="0"/>
              </a:rPr>
              <a:t> nädalat </a:t>
            </a:r>
          </a:p>
          <a:p>
            <a:pPr marL="342900" marR="0" lvl="0" indent="-2540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Font typeface="Noto Symbol"/>
              <a:buNone/>
            </a:pPr>
            <a:endParaRPr sz="1800" b="0" i="0" u="none" strike="noStrike" cap="none" baseline="0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1340393211"/>
      </p:ext>
    </p:extLst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800" cy="13208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Töötasu kaks komponenti</a:t>
            </a:r>
          </a:p>
        </p:txBody>
      </p:sp>
      <p:grpSp>
        <p:nvGrpSpPr>
          <p:cNvPr id="191" name="Shape 191"/>
          <p:cNvGrpSpPr/>
          <p:nvPr/>
        </p:nvGrpSpPr>
        <p:grpSpPr>
          <a:xfrm>
            <a:off x="1248377" y="2160984"/>
            <a:ext cx="7455328" cy="3880738"/>
            <a:chOff x="570514" y="396"/>
            <a:chExt cx="7455328" cy="3880738"/>
          </a:xfrm>
        </p:grpSpPr>
        <p:sp>
          <p:nvSpPr>
            <p:cNvPr id="192" name="Shape 192"/>
            <p:cNvSpPr/>
            <p:nvPr/>
          </p:nvSpPr>
          <p:spPr>
            <a:xfrm>
              <a:off x="3137651" y="1560036"/>
              <a:ext cx="2321098" cy="2321098"/>
            </a:xfrm>
            <a:prstGeom prst="ellipse">
              <a:avLst/>
            </a:prstGeom>
            <a:solidFill>
              <a:srgbClr val="90C223"/>
            </a:solidFill>
            <a:ln w="1905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3" name="Shape 193"/>
            <p:cNvSpPr txBox="1"/>
            <p:nvPr/>
          </p:nvSpPr>
          <p:spPr>
            <a:xfrm>
              <a:off x="3477555" y="1899939"/>
              <a:ext cx="1641300" cy="1641300"/>
            </a:xfrm>
            <a:prstGeom prst="rect">
              <a:avLst/>
            </a:prstGeom>
            <a:noFill/>
            <a:ln>
              <a:noFill/>
            </a:ln>
          </p:spPr>
          <p:txBody>
            <a:bodyPr lIns="22225" tIns="22225" rIns="22225" bIns="2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1225"/>
                </a:spcAft>
                <a:buClr>
                  <a:schemeClr val="lt1"/>
                </a:buClr>
                <a:buSzPct val="25000"/>
                <a:buFont typeface="Trebuchet MS"/>
                <a:buNone/>
              </a:pPr>
              <a:r>
                <a:rPr lang="et-EE" sz="3500" b="0" i="0" u="none" strike="noStrike" cap="none" baseline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Töötasu</a:t>
              </a:r>
            </a:p>
          </p:txBody>
        </p:sp>
        <p:sp>
          <p:nvSpPr>
            <p:cNvPr id="194" name="Shape 194"/>
            <p:cNvSpPr/>
            <p:nvPr/>
          </p:nvSpPr>
          <p:spPr>
            <a:xfrm rot="-8700258">
              <a:off x="1498335" y="1105745"/>
              <a:ext cx="1931772" cy="661488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D7E9B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5" name="Shape 195"/>
            <p:cNvSpPr/>
            <p:nvPr/>
          </p:nvSpPr>
          <p:spPr>
            <a:xfrm>
              <a:off x="570514" y="396"/>
              <a:ext cx="2205000" cy="1763998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1905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6" name="Shape 196"/>
            <p:cNvSpPr txBox="1"/>
            <p:nvPr/>
          </p:nvSpPr>
          <p:spPr>
            <a:xfrm>
              <a:off x="622179" y="52059"/>
              <a:ext cx="2101500" cy="1660498"/>
            </a:xfrm>
            <a:prstGeom prst="rect">
              <a:avLst/>
            </a:prstGeom>
            <a:noFill/>
            <a:ln>
              <a:noFill/>
            </a:ln>
          </p:spPr>
          <p:txBody>
            <a:bodyPr lIns="57150" tIns="57150" rIns="57150" bIns="5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1050"/>
                </a:spcAft>
                <a:buClr>
                  <a:schemeClr val="lt1"/>
                </a:buClr>
                <a:buSzPct val="25000"/>
                <a:buFont typeface="Trebuchet MS"/>
                <a:buNone/>
              </a:pPr>
              <a:r>
                <a:rPr lang="et-EE" sz="3000" b="0" i="0" u="none" strike="noStrike" cap="none" baseline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Põhipalk</a:t>
              </a:r>
            </a:p>
          </p:txBody>
        </p:sp>
        <p:sp>
          <p:nvSpPr>
            <p:cNvPr id="197" name="Shape 197"/>
            <p:cNvSpPr/>
            <p:nvPr/>
          </p:nvSpPr>
          <p:spPr>
            <a:xfrm rot="-2099739">
              <a:off x="5166288" y="1105687"/>
              <a:ext cx="1931772" cy="661487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rgbClr val="D7E9B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8" name="Shape 198"/>
            <p:cNvSpPr/>
            <p:nvPr/>
          </p:nvSpPr>
          <p:spPr>
            <a:xfrm>
              <a:off x="5820842" y="396"/>
              <a:ext cx="2205000" cy="1763998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1905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5872507" y="52059"/>
              <a:ext cx="2101500" cy="1660498"/>
            </a:xfrm>
            <a:prstGeom prst="rect">
              <a:avLst/>
            </a:prstGeom>
            <a:noFill/>
            <a:ln>
              <a:noFill/>
            </a:ln>
          </p:spPr>
          <p:txBody>
            <a:bodyPr lIns="57150" tIns="57150" rIns="57150" bIns="571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1050"/>
                </a:spcAft>
                <a:buClr>
                  <a:schemeClr val="lt1"/>
                </a:buClr>
                <a:buSzPct val="25000"/>
                <a:buFont typeface="Trebuchet MS"/>
                <a:buNone/>
              </a:pPr>
              <a:r>
                <a:rPr lang="et-EE" sz="3000" b="0" i="0" u="none" strike="noStrike" cap="none" baseline="0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Muutuvpalk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4514496"/>
      </p:ext>
    </p:extLst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/>
          </p:nvPr>
        </p:nvSpPr>
        <p:spPr>
          <a:xfrm>
            <a:off x="656958" y="752250"/>
            <a:ext cx="8596800" cy="132089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Põhipalga kujunemine</a:t>
            </a:r>
          </a:p>
        </p:txBody>
      </p:sp>
      <p:grpSp>
        <p:nvGrpSpPr>
          <p:cNvPr id="211" name="Shape 211"/>
          <p:cNvGrpSpPr/>
          <p:nvPr/>
        </p:nvGrpSpPr>
        <p:grpSpPr>
          <a:xfrm>
            <a:off x="513338" y="2230243"/>
            <a:ext cx="10704400" cy="3512630"/>
            <a:chOff x="383" y="953016"/>
            <a:chExt cx="10704400" cy="3512630"/>
          </a:xfrm>
        </p:grpSpPr>
        <p:sp>
          <p:nvSpPr>
            <p:cNvPr id="212" name="Shape 212"/>
            <p:cNvSpPr/>
            <p:nvPr/>
          </p:nvSpPr>
          <p:spPr>
            <a:xfrm>
              <a:off x="383" y="1442970"/>
              <a:ext cx="3059167" cy="2532725"/>
            </a:xfrm>
            <a:prstGeom prst="ellipse">
              <a:avLst/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3" name="Shape 213"/>
            <p:cNvSpPr txBox="1"/>
            <p:nvPr/>
          </p:nvSpPr>
          <p:spPr>
            <a:xfrm>
              <a:off x="448389" y="1813878"/>
              <a:ext cx="2163157" cy="1790907"/>
            </a:xfrm>
            <a:prstGeom prst="rect">
              <a:avLst/>
            </a:prstGeom>
            <a:noFill/>
            <a:ln>
              <a:noFill/>
            </a:ln>
          </p:spPr>
          <p:txBody>
            <a:bodyPr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49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t-EE" sz="1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Alammäär</a:t>
              </a:r>
            </a:p>
          </p:txBody>
        </p:sp>
        <p:sp>
          <p:nvSpPr>
            <p:cNvPr id="214" name="Shape 214"/>
            <p:cNvSpPr/>
            <p:nvPr/>
          </p:nvSpPr>
          <p:spPr>
            <a:xfrm>
              <a:off x="3177333" y="2288678"/>
              <a:ext cx="841307" cy="841307"/>
            </a:xfrm>
            <a:prstGeom prst="mathPlus">
              <a:avLst>
                <a:gd name="adj1" fmla="val 23520"/>
              </a:avLst>
            </a:prstGeom>
            <a:solidFill>
              <a:srgbClr val="D7E9B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5" name="Shape 215"/>
            <p:cNvSpPr txBox="1"/>
            <p:nvPr/>
          </p:nvSpPr>
          <p:spPr>
            <a:xfrm>
              <a:off x="3288848" y="2610394"/>
              <a:ext cx="618276" cy="197875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420"/>
                </a:spcAft>
                <a:buClr>
                  <a:srgbClr val="000000"/>
                </a:buClr>
                <a:buFont typeface="Arial"/>
                <a:buNone/>
              </a:pPr>
              <a:endParaRPr sz="1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16" name="Shape 216"/>
            <p:cNvSpPr/>
            <p:nvPr/>
          </p:nvSpPr>
          <p:spPr>
            <a:xfrm>
              <a:off x="4136425" y="2049240"/>
              <a:ext cx="1402343" cy="1320184"/>
            </a:xfrm>
            <a:prstGeom prst="ellipse">
              <a:avLst/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7" name="Shape 217"/>
            <p:cNvSpPr txBox="1"/>
            <p:nvPr/>
          </p:nvSpPr>
          <p:spPr>
            <a:xfrm>
              <a:off x="4341792" y="2242576"/>
              <a:ext cx="991607" cy="933511"/>
            </a:xfrm>
            <a:prstGeom prst="rect">
              <a:avLst/>
            </a:prstGeom>
            <a:noFill/>
            <a:ln>
              <a:noFill/>
            </a:ln>
          </p:spPr>
          <p:txBody>
            <a:bodyPr lIns="17775" tIns="17775" rIns="17775" bIns="177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49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t-EE" sz="14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Alammäära suurendus</a:t>
              </a:r>
            </a:p>
          </p:txBody>
        </p:sp>
        <p:sp>
          <p:nvSpPr>
            <p:cNvPr id="218" name="Shape 218"/>
            <p:cNvSpPr/>
            <p:nvPr/>
          </p:nvSpPr>
          <p:spPr>
            <a:xfrm>
              <a:off x="5656551" y="2288678"/>
              <a:ext cx="841307" cy="841307"/>
            </a:xfrm>
            <a:prstGeom prst="mathEqual">
              <a:avLst>
                <a:gd name="adj1" fmla="val 23520"/>
                <a:gd name="adj2" fmla="val 11760"/>
              </a:avLst>
            </a:prstGeom>
            <a:solidFill>
              <a:srgbClr val="D7E9B4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9" name="Shape 219"/>
            <p:cNvSpPr txBox="1"/>
            <p:nvPr/>
          </p:nvSpPr>
          <p:spPr>
            <a:xfrm>
              <a:off x="5768066" y="2461988"/>
              <a:ext cx="618276" cy="49468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420"/>
                </a:spcAft>
                <a:buClr>
                  <a:srgbClr val="000000"/>
                </a:buClr>
                <a:buFont typeface="Arial"/>
                <a:buNone/>
              </a:pPr>
              <a:endParaRPr sz="1200" b="0" i="0" u="none" strike="noStrike" cap="none" baseline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20" name="Shape 220"/>
            <p:cNvSpPr/>
            <p:nvPr/>
          </p:nvSpPr>
          <p:spPr>
            <a:xfrm>
              <a:off x="6615640" y="953016"/>
              <a:ext cx="4089143" cy="3512630"/>
            </a:xfrm>
            <a:prstGeom prst="ellipse">
              <a:avLst/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1" name="Shape 221"/>
            <p:cNvSpPr txBox="1"/>
            <p:nvPr/>
          </p:nvSpPr>
          <p:spPr>
            <a:xfrm>
              <a:off x="7214482" y="1467429"/>
              <a:ext cx="2891462" cy="2483804"/>
            </a:xfrm>
            <a:prstGeom prst="rect">
              <a:avLst/>
            </a:prstGeom>
            <a:noFill/>
            <a:ln>
              <a:noFill/>
            </a:ln>
          </p:spPr>
          <p:txBody>
            <a:bodyPr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1400"/>
                </a:spcAft>
                <a:buClr>
                  <a:schemeClr val="lt1"/>
                </a:buClr>
                <a:buSzPct val="25000"/>
                <a:buFont typeface="Arial"/>
                <a:buNone/>
              </a:pPr>
              <a:r>
                <a:rPr lang="et-EE" sz="4000" b="0" i="0" u="none" strike="noStrike" cap="none" baseline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Põhipalk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8136769"/>
      </p:ext>
    </p:extLst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title"/>
          </p:nvPr>
        </p:nvSpPr>
        <p:spPr>
          <a:xfrm>
            <a:off x="1271221" y="336222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Muutuvpalk on põhjendatud, tähtajaline</a:t>
            </a:r>
          </a:p>
        </p:txBody>
      </p:sp>
      <p:grpSp>
        <p:nvGrpSpPr>
          <p:cNvPr id="244" name="Shape 244"/>
          <p:cNvGrpSpPr/>
          <p:nvPr/>
        </p:nvGrpSpPr>
        <p:grpSpPr>
          <a:xfrm>
            <a:off x="677862" y="2040556"/>
            <a:ext cx="8995527" cy="4001467"/>
            <a:chOff x="0" y="37576"/>
            <a:chExt cx="8596311" cy="3843858"/>
          </a:xfrm>
        </p:grpSpPr>
        <p:sp>
          <p:nvSpPr>
            <p:cNvPr id="245" name="Shape 245"/>
            <p:cNvSpPr/>
            <p:nvPr/>
          </p:nvSpPr>
          <p:spPr>
            <a:xfrm>
              <a:off x="0" y="37576"/>
              <a:ext cx="8596311" cy="1212949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E5F0CB"/>
                </a:gs>
                <a:gs pos="88000">
                  <a:srgbClr val="B7D770"/>
                </a:gs>
                <a:gs pos="100000">
                  <a:srgbClr val="B7D770"/>
                </a:gs>
              </a:gsLst>
              <a:lin ang="5400000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46" name="Shape 246"/>
            <p:cNvSpPr txBox="1"/>
            <p:nvPr/>
          </p:nvSpPr>
          <p:spPr>
            <a:xfrm>
              <a:off x="1840557" y="37576"/>
              <a:ext cx="6755754" cy="1212949"/>
            </a:xfrm>
            <a:prstGeom prst="rect">
              <a:avLst/>
            </a:prstGeom>
            <a:noFill/>
            <a:ln>
              <a:noFill/>
            </a:ln>
          </p:spPr>
          <p:txBody>
            <a:bodyPr lIns="83800" tIns="83800" rIns="83800" bIns="838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rebuchet MS"/>
                <a:buNone/>
              </a:pPr>
              <a:r>
                <a:rPr lang="et-EE" sz="22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Tulemuspalk (</a:t>
              </a:r>
              <a:r>
                <a:rPr lang="et-EE" sz="22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tagasivaates)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77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Konkreetse kokkulepitud ülesande täitmisel või tulemuse saavutamisel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55"/>
                </a:spcBef>
                <a:spcAft>
                  <a:spcPts val="255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Tulemusvestlus/eneseanalüüs on aluseks määramisel</a:t>
              </a:r>
            </a:p>
          </p:txBody>
        </p:sp>
        <p:sp>
          <p:nvSpPr>
            <p:cNvPr id="247" name="Shape 247"/>
            <p:cNvSpPr/>
            <p:nvPr/>
          </p:nvSpPr>
          <p:spPr>
            <a:xfrm>
              <a:off x="121293" y="121293"/>
              <a:ext cx="1719262" cy="970359"/>
            </a:xfrm>
            <a:prstGeom prst="roundRect">
              <a:avLst>
                <a:gd name="adj" fmla="val 10000"/>
              </a:avLst>
            </a:prstGeom>
            <a:solidFill>
              <a:srgbClr val="E1EDC5"/>
            </a:solidFill>
            <a:ln w="1270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48" name="Shape 248"/>
            <p:cNvSpPr/>
            <p:nvPr/>
          </p:nvSpPr>
          <p:spPr>
            <a:xfrm>
              <a:off x="0" y="1334241"/>
              <a:ext cx="8596311" cy="1212949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E5F0CB"/>
                </a:gs>
                <a:gs pos="88000">
                  <a:srgbClr val="B7D770"/>
                </a:gs>
                <a:gs pos="100000">
                  <a:srgbClr val="B7D770"/>
                </a:gs>
              </a:gsLst>
              <a:lin ang="5400000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49" name="Shape 249"/>
            <p:cNvSpPr txBox="1"/>
            <p:nvPr/>
          </p:nvSpPr>
          <p:spPr>
            <a:xfrm>
              <a:off x="1840557" y="1334241"/>
              <a:ext cx="6755754" cy="1212949"/>
            </a:xfrm>
            <a:prstGeom prst="rect">
              <a:avLst/>
            </a:prstGeom>
            <a:noFill/>
            <a:ln>
              <a:noFill/>
            </a:ln>
          </p:spPr>
          <p:txBody>
            <a:bodyPr lIns="83800" tIns="83800" rIns="83800" bIns="838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rebuchet MS"/>
                <a:buNone/>
              </a:pPr>
              <a:r>
                <a:rPr lang="et-EE" sz="22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Lisatasu (ei saa alaliselt kokku leppida)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77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Olulises mahus erakordsete ülesannete täitmise eest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55"/>
                </a:spcBef>
                <a:spcAft>
                  <a:spcPts val="255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Tööülesannete tavapärasest mahust suuremas osas täitmise eest</a:t>
              </a:r>
            </a:p>
          </p:txBody>
        </p:sp>
        <p:sp>
          <p:nvSpPr>
            <p:cNvPr id="250" name="Shape 250"/>
            <p:cNvSpPr/>
            <p:nvPr/>
          </p:nvSpPr>
          <p:spPr>
            <a:xfrm>
              <a:off x="121293" y="1455536"/>
              <a:ext cx="1719262" cy="970359"/>
            </a:xfrm>
            <a:prstGeom prst="roundRect">
              <a:avLst>
                <a:gd name="adj" fmla="val 10000"/>
              </a:avLst>
            </a:prstGeom>
            <a:solidFill>
              <a:srgbClr val="E1EDC5"/>
            </a:solidFill>
            <a:ln w="1270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51" name="Shape 251"/>
            <p:cNvSpPr/>
            <p:nvPr/>
          </p:nvSpPr>
          <p:spPr>
            <a:xfrm>
              <a:off x="0" y="2668485"/>
              <a:ext cx="8596311" cy="1212949"/>
            </a:xfrm>
            <a:prstGeom prst="roundRect">
              <a:avLst>
                <a:gd name="adj" fmla="val 10000"/>
              </a:avLst>
            </a:prstGeom>
            <a:gradFill>
              <a:gsLst>
                <a:gs pos="0">
                  <a:srgbClr val="E5F0CB"/>
                </a:gs>
                <a:gs pos="88000">
                  <a:srgbClr val="B7D770"/>
                </a:gs>
                <a:gs pos="100000">
                  <a:srgbClr val="B7D770"/>
                </a:gs>
              </a:gsLst>
              <a:lin ang="5400000" scaled="0"/>
            </a:gra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  <p:sp>
          <p:nvSpPr>
            <p:cNvPr id="252" name="Shape 252"/>
            <p:cNvSpPr txBox="1"/>
            <p:nvPr/>
          </p:nvSpPr>
          <p:spPr>
            <a:xfrm>
              <a:off x="1840557" y="2668485"/>
              <a:ext cx="6755754" cy="1212949"/>
            </a:xfrm>
            <a:prstGeom prst="rect">
              <a:avLst/>
            </a:prstGeom>
            <a:noFill/>
            <a:ln>
              <a:noFill/>
            </a:ln>
          </p:spPr>
          <p:txBody>
            <a:bodyPr lIns="83800" tIns="83800" rIns="83800" bIns="83800" anchor="t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Trebuchet MS"/>
                <a:buNone/>
              </a:pPr>
              <a:r>
                <a:rPr lang="et-EE" sz="22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Preemia (ei lepita eelnevalt kokku)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770"/>
                </a:spcBef>
                <a:spcAft>
                  <a:spcPts val="0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Väljapaistva tööülesannete täitmise eest  </a:t>
              </a: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55"/>
                </a:spcBef>
                <a:spcAft>
                  <a:spcPts val="255"/>
                </a:spcAft>
                <a:buClr>
                  <a:schemeClr val="dk1"/>
                </a:buClr>
                <a:buSzPct val="100000"/>
                <a:buFont typeface="Trebuchet MS"/>
                <a:buChar char="•"/>
              </a:pPr>
              <a:r>
                <a:rPr lang="et-EE" sz="1700" b="0" i="0" u="none" strike="noStrike" cap="none" baseline="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  <a:rtl val="0"/>
                </a:rPr>
                <a:t>Tööülesannete väga eduka täitmise eest</a:t>
              </a:r>
            </a:p>
          </p:txBody>
        </p:sp>
        <p:sp>
          <p:nvSpPr>
            <p:cNvPr id="253" name="Shape 253"/>
            <p:cNvSpPr/>
            <p:nvPr/>
          </p:nvSpPr>
          <p:spPr>
            <a:xfrm>
              <a:off x="121293" y="2789782"/>
              <a:ext cx="1719262" cy="970359"/>
            </a:xfrm>
            <a:prstGeom prst="roundRect">
              <a:avLst>
                <a:gd name="adj" fmla="val 10000"/>
              </a:avLst>
            </a:prstGeom>
            <a:solidFill>
              <a:srgbClr val="E1EDC5"/>
            </a:solidFill>
            <a:ln w="12700" cap="rnd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7796848"/>
      </p:ext>
    </p:extLst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>
            <a:spLocks noGrp="1"/>
          </p:cNvSpPr>
          <p:nvPr>
            <p:ph type="title"/>
          </p:nvPr>
        </p:nvSpPr>
        <p:spPr>
          <a:xfrm>
            <a:off x="1127039" y="94471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Töötasu komponendid kõik koos</a:t>
            </a:r>
          </a:p>
        </p:txBody>
      </p:sp>
      <p:grpSp>
        <p:nvGrpSpPr>
          <p:cNvPr id="259" name="Shape 259"/>
          <p:cNvGrpSpPr/>
          <p:nvPr/>
        </p:nvGrpSpPr>
        <p:grpSpPr>
          <a:xfrm>
            <a:off x="681109" y="1151392"/>
            <a:ext cx="10903921" cy="4847875"/>
            <a:chOff x="3777" y="5984"/>
            <a:chExt cx="10903921" cy="4847875"/>
          </a:xfrm>
        </p:grpSpPr>
        <p:sp>
          <p:nvSpPr>
            <p:cNvPr id="260" name="Shape 260"/>
            <p:cNvSpPr/>
            <p:nvPr/>
          </p:nvSpPr>
          <p:spPr>
            <a:xfrm>
              <a:off x="7676213" y="2935433"/>
              <a:ext cx="2106197" cy="410410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0" y="0"/>
                  </a:moveTo>
                  <a:lnTo>
                    <a:pt x="0" y="239827"/>
                  </a:lnTo>
                  <a:lnTo>
                    <a:pt x="2106197" y="239827"/>
                  </a:lnTo>
                  <a:lnTo>
                    <a:pt x="2106197" y="410411"/>
                  </a:lnTo>
                </a:path>
              </a:pathLst>
            </a:custGeom>
            <a:noFill/>
            <a:ln w="25400" cap="flat">
              <a:solidFill>
                <a:srgbClr val="81B01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1" name="Shape 261"/>
            <p:cNvSpPr/>
            <p:nvPr/>
          </p:nvSpPr>
          <p:spPr>
            <a:xfrm>
              <a:off x="7630492" y="2935433"/>
              <a:ext cx="91440" cy="535535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45720" y="0"/>
                  </a:moveTo>
                  <a:lnTo>
                    <a:pt x="45720" y="535535"/>
                  </a:lnTo>
                </a:path>
              </a:pathLst>
            </a:custGeom>
            <a:noFill/>
            <a:ln w="25400" cap="flat">
              <a:solidFill>
                <a:srgbClr val="81B01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2" name="Shape 262"/>
            <p:cNvSpPr/>
            <p:nvPr/>
          </p:nvSpPr>
          <p:spPr>
            <a:xfrm>
              <a:off x="5464135" y="2935433"/>
              <a:ext cx="2212076" cy="554781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2212077" y="0"/>
                  </a:moveTo>
                  <a:lnTo>
                    <a:pt x="2212077" y="384198"/>
                  </a:lnTo>
                  <a:lnTo>
                    <a:pt x="0" y="384198"/>
                  </a:lnTo>
                  <a:lnTo>
                    <a:pt x="0" y="554782"/>
                  </a:lnTo>
                </a:path>
              </a:pathLst>
            </a:custGeom>
            <a:noFill/>
            <a:ln w="25400" cap="flat">
              <a:solidFill>
                <a:srgbClr val="81B01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3" name="Shape 263"/>
            <p:cNvSpPr/>
            <p:nvPr/>
          </p:nvSpPr>
          <p:spPr>
            <a:xfrm>
              <a:off x="4853355" y="1175263"/>
              <a:ext cx="2822856" cy="590889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0" y="0"/>
                  </a:moveTo>
                  <a:lnTo>
                    <a:pt x="0" y="420305"/>
                  </a:lnTo>
                  <a:lnTo>
                    <a:pt x="2822856" y="420305"/>
                  </a:lnTo>
                  <a:lnTo>
                    <a:pt x="2822856" y="590889"/>
                  </a:lnTo>
                </a:path>
              </a:pathLst>
            </a:custGeom>
            <a:noFill/>
            <a:ln w="25400" cap="flat">
              <a:solidFill>
                <a:srgbClr val="719A1B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4" name="Shape 264"/>
            <p:cNvSpPr/>
            <p:nvPr/>
          </p:nvSpPr>
          <p:spPr>
            <a:xfrm>
              <a:off x="2049760" y="2935433"/>
              <a:ext cx="1125290" cy="535535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0" y="0"/>
                  </a:moveTo>
                  <a:lnTo>
                    <a:pt x="0" y="364952"/>
                  </a:lnTo>
                  <a:lnTo>
                    <a:pt x="1125290" y="364952"/>
                  </a:lnTo>
                  <a:lnTo>
                    <a:pt x="1125290" y="535535"/>
                  </a:lnTo>
                </a:path>
              </a:pathLst>
            </a:custGeom>
            <a:noFill/>
            <a:ln w="25400" cap="flat">
              <a:solidFill>
                <a:srgbClr val="81B01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5" name="Shape 265"/>
            <p:cNvSpPr/>
            <p:nvPr/>
          </p:nvSpPr>
          <p:spPr>
            <a:xfrm>
              <a:off x="924470" y="2935433"/>
              <a:ext cx="1125290" cy="535535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1125290" y="0"/>
                  </a:moveTo>
                  <a:lnTo>
                    <a:pt x="1125290" y="364952"/>
                  </a:lnTo>
                  <a:lnTo>
                    <a:pt x="0" y="364952"/>
                  </a:lnTo>
                  <a:lnTo>
                    <a:pt x="0" y="535535"/>
                  </a:lnTo>
                </a:path>
              </a:pathLst>
            </a:custGeom>
            <a:noFill/>
            <a:ln w="25400" cap="flat">
              <a:solidFill>
                <a:srgbClr val="81B01F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6" name="Shape 266"/>
            <p:cNvSpPr/>
            <p:nvPr/>
          </p:nvSpPr>
          <p:spPr>
            <a:xfrm>
              <a:off x="2049760" y="1175263"/>
              <a:ext cx="2803594" cy="590889"/>
            </a:xfrm>
            <a:custGeom>
              <a:avLst/>
              <a:gdLst/>
              <a:ahLst/>
              <a:cxnLst/>
              <a:rect l="0" t="0" r="0" b="0"/>
              <a:pathLst>
                <a:path w="1" h="1" extrusionOk="0">
                  <a:moveTo>
                    <a:pt x="2803595" y="0"/>
                  </a:moveTo>
                  <a:lnTo>
                    <a:pt x="2803595" y="420305"/>
                  </a:lnTo>
                  <a:lnTo>
                    <a:pt x="0" y="420305"/>
                  </a:lnTo>
                  <a:lnTo>
                    <a:pt x="0" y="590889"/>
                  </a:lnTo>
                </a:path>
              </a:pathLst>
            </a:custGeom>
            <a:noFill/>
            <a:ln w="25400" cap="flat">
              <a:solidFill>
                <a:srgbClr val="719A1B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67" name="Shape 267"/>
            <p:cNvSpPr/>
            <p:nvPr/>
          </p:nvSpPr>
          <p:spPr>
            <a:xfrm>
              <a:off x="3932664" y="5984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4137262" y="200354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9" name="Shape 269"/>
            <p:cNvSpPr txBox="1"/>
            <p:nvPr/>
          </p:nvSpPr>
          <p:spPr>
            <a:xfrm>
              <a:off x="4171508" y="234601"/>
              <a:ext cx="1772889" cy="1100784"/>
            </a:xfrm>
            <a:prstGeom prst="rect">
              <a:avLst/>
            </a:prstGeom>
            <a:noFill/>
            <a:ln>
              <a:noFill/>
            </a:ln>
          </p:spPr>
          <p:txBody>
            <a:bodyPr lIns="68575" tIns="68575" rIns="68575" bIns="68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63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Töötasu</a:t>
              </a:r>
            </a:p>
          </p:txBody>
        </p:sp>
        <p:sp>
          <p:nvSpPr>
            <p:cNvPr id="270" name="Shape 270"/>
            <p:cNvSpPr/>
            <p:nvPr/>
          </p:nvSpPr>
          <p:spPr>
            <a:xfrm>
              <a:off x="1129069" y="1766153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1333666" y="1960522"/>
              <a:ext cx="1841384" cy="1169277"/>
            </a:xfrm>
            <a:prstGeom prst="pie">
              <a:avLst>
                <a:gd name="adj1" fmla="val 0"/>
                <a:gd name="adj2" fmla="val 16200000"/>
              </a:avLst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2" name="Shape 272"/>
            <p:cNvSpPr txBox="1"/>
            <p:nvPr/>
          </p:nvSpPr>
          <p:spPr>
            <a:xfrm>
              <a:off x="1603330" y="2131758"/>
              <a:ext cx="1302056" cy="826803"/>
            </a:xfrm>
            <a:prstGeom prst="rect">
              <a:avLst/>
            </a:prstGeom>
            <a:noFill/>
            <a:ln>
              <a:noFill/>
            </a:ln>
          </p:spPr>
          <p:txBody>
            <a:bodyPr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Põhipalk</a:t>
              </a:r>
            </a:p>
          </p:txBody>
        </p:sp>
        <p:sp>
          <p:nvSpPr>
            <p:cNvPr id="273" name="Shape 273"/>
            <p:cNvSpPr/>
            <p:nvPr/>
          </p:nvSpPr>
          <p:spPr>
            <a:xfrm>
              <a:off x="3777" y="3470969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4" name="Shape 274"/>
            <p:cNvSpPr/>
            <p:nvPr/>
          </p:nvSpPr>
          <p:spPr>
            <a:xfrm>
              <a:off x="208377" y="3665337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5" name="Shape 275"/>
            <p:cNvSpPr txBox="1"/>
            <p:nvPr/>
          </p:nvSpPr>
          <p:spPr>
            <a:xfrm>
              <a:off x="242623" y="3699583"/>
              <a:ext cx="1772889" cy="1100784"/>
            </a:xfrm>
            <a:prstGeom prst="rect">
              <a:avLst/>
            </a:prstGeom>
            <a:noFill/>
            <a:ln>
              <a:noFill/>
            </a:ln>
          </p:spPr>
          <p:txBody>
            <a:bodyPr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Alamäär</a:t>
              </a:r>
            </a:p>
          </p:txBody>
        </p:sp>
        <p:sp>
          <p:nvSpPr>
            <p:cNvPr id="276" name="Shape 276"/>
            <p:cNvSpPr/>
            <p:nvPr/>
          </p:nvSpPr>
          <p:spPr>
            <a:xfrm>
              <a:off x="2254358" y="3470969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2458957" y="3665337"/>
              <a:ext cx="1841384" cy="1169277"/>
            </a:xfrm>
            <a:prstGeom prst="flowChartPunchedTape">
              <a:avLst/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8" name="Shape 278"/>
            <p:cNvSpPr txBox="1"/>
            <p:nvPr/>
          </p:nvSpPr>
          <p:spPr>
            <a:xfrm>
              <a:off x="2458957" y="3899192"/>
              <a:ext cx="1841384" cy="701566"/>
            </a:xfrm>
            <a:prstGeom prst="rect">
              <a:avLst/>
            </a:prstGeom>
            <a:noFill/>
            <a:ln>
              <a:noFill/>
            </a:ln>
          </p:spPr>
          <p:txBody>
            <a:bodyPr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70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Alammäära suurendus</a:t>
              </a:r>
            </a:p>
          </p:txBody>
        </p:sp>
        <p:sp>
          <p:nvSpPr>
            <p:cNvPr id="279" name="Shape 279"/>
            <p:cNvSpPr/>
            <p:nvPr/>
          </p:nvSpPr>
          <p:spPr>
            <a:xfrm>
              <a:off x="6755520" y="1766153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6960118" y="1960522"/>
              <a:ext cx="1841383" cy="1169278"/>
            </a:xfrm>
            <a:prstGeom prst="flowChartMerge">
              <a:avLst/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1" name="Shape 281"/>
            <p:cNvSpPr txBox="1"/>
            <p:nvPr/>
          </p:nvSpPr>
          <p:spPr>
            <a:xfrm>
              <a:off x="7420464" y="1960522"/>
              <a:ext cx="920692" cy="584638"/>
            </a:xfrm>
            <a:prstGeom prst="rect">
              <a:avLst/>
            </a:prstGeom>
            <a:noFill/>
            <a:ln>
              <a:noFill/>
            </a:ln>
          </p:spPr>
          <p:txBody>
            <a:bodyPr lIns="60950" tIns="60950" rIns="6095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6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Muutuv-</a:t>
              </a:r>
            </a:p>
            <a:p>
              <a:pPr marL="0" marR="0" lvl="0" indent="0" algn="ctr" rtl="0">
                <a:lnSpc>
                  <a:spcPct val="90000"/>
                </a:lnSpc>
                <a:spcBef>
                  <a:spcPts val="560"/>
                </a:spcBef>
                <a:spcAft>
                  <a:spcPts val="56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6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palk</a:t>
              </a:r>
            </a:p>
          </p:txBody>
        </p:sp>
        <p:sp>
          <p:nvSpPr>
            <p:cNvPr id="282" name="Shape 282"/>
            <p:cNvSpPr/>
            <p:nvPr/>
          </p:nvSpPr>
          <p:spPr>
            <a:xfrm>
              <a:off x="4543442" y="3490214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4748041" y="3684582"/>
              <a:ext cx="1841383" cy="1169278"/>
            </a:xfrm>
            <a:prstGeom prst="flowChartCollate">
              <a:avLst/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4" name="Shape 284"/>
            <p:cNvSpPr txBox="1"/>
            <p:nvPr/>
          </p:nvSpPr>
          <p:spPr>
            <a:xfrm>
              <a:off x="5208387" y="3976903"/>
              <a:ext cx="920692" cy="584638"/>
            </a:xfrm>
            <a:prstGeom prst="rect">
              <a:avLst/>
            </a:prstGeom>
            <a:noFill/>
            <a:ln>
              <a:noFill/>
            </a:ln>
          </p:spPr>
          <p:txBody>
            <a:bodyPr lIns="60950" tIns="60950" rIns="6095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6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6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Tulemus-tasu</a:t>
              </a:r>
            </a:p>
          </p:txBody>
        </p:sp>
        <p:sp>
          <p:nvSpPr>
            <p:cNvPr id="285" name="Shape 285"/>
            <p:cNvSpPr/>
            <p:nvPr/>
          </p:nvSpPr>
          <p:spPr>
            <a:xfrm>
              <a:off x="6755520" y="3470969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6" name="Shape 286"/>
            <p:cNvSpPr/>
            <p:nvPr/>
          </p:nvSpPr>
          <p:spPr>
            <a:xfrm>
              <a:off x="6960118" y="3665337"/>
              <a:ext cx="1841384" cy="1169277"/>
            </a:xfrm>
            <a:prstGeom prst="wave">
              <a:avLst>
                <a:gd name="adj1" fmla="val 12500"/>
                <a:gd name="adj2" fmla="val 0"/>
              </a:avLst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7" name="Shape 287"/>
            <p:cNvSpPr txBox="1"/>
            <p:nvPr/>
          </p:nvSpPr>
          <p:spPr>
            <a:xfrm>
              <a:off x="6960118" y="3957657"/>
              <a:ext cx="1841384" cy="584638"/>
            </a:xfrm>
            <a:prstGeom prst="rect">
              <a:avLst/>
            </a:prstGeom>
            <a:noFill/>
            <a:ln>
              <a:noFill/>
            </a:ln>
          </p:spPr>
          <p:txBody>
            <a:bodyPr lIns="60950" tIns="60950" rIns="60950" bIns="609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56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6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Lisatasu</a:t>
              </a:r>
            </a:p>
          </p:txBody>
        </p:sp>
        <p:sp>
          <p:nvSpPr>
            <p:cNvPr id="288" name="Shape 288"/>
            <p:cNvSpPr/>
            <p:nvPr/>
          </p:nvSpPr>
          <p:spPr>
            <a:xfrm>
              <a:off x="8861717" y="3345844"/>
              <a:ext cx="1841384" cy="1169277"/>
            </a:xfrm>
            <a:prstGeom prst="roundRect">
              <a:avLst>
                <a:gd name="adj" fmla="val 10000"/>
              </a:avLst>
            </a:prstGeom>
            <a:solidFill>
              <a:srgbClr val="90C223"/>
            </a:solidFill>
            <a:ln w="25400" cap="flat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9066315" y="3540212"/>
              <a:ext cx="1841384" cy="1169277"/>
            </a:xfrm>
            <a:prstGeom prst="sun">
              <a:avLst>
                <a:gd name="adj" fmla="val 25000"/>
              </a:avLst>
            </a:prstGeom>
            <a:solidFill>
              <a:schemeClr val="lt1">
                <a:alpha val="89803"/>
              </a:schemeClr>
            </a:solidFill>
            <a:ln w="25400" cap="flat">
              <a:solidFill>
                <a:srgbClr val="90C223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90" name="Shape 290"/>
            <p:cNvSpPr txBox="1"/>
            <p:nvPr/>
          </p:nvSpPr>
          <p:spPr>
            <a:xfrm>
              <a:off x="9661500" y="3918155"/>
              <a:ext cx="651014" cy="413393"/>
            </a:xfrm>
            <a:prstGeom prst="rect">
              <a:avLst/>
            </a:prstGeom>
            <a:noFill/>
            <a:ln>
              <a:noFill/>
            </a:ln>
          </p:spPr>
          <p:txBody>
            <a:bodyPr lIns="41900" tIns="41900" rIns="41900" bIns="419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385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t-EE" sz="11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Preemia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4708602"/>
      </p:ext>
    </p:extLst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/>
          </p:nvPr>
        </p:nvSpPr>
        <p:spPr>
          <a:xfrm>
            <a:off x="838200" y="608571"/>
            <a:ext cx="10866120" cy="91741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5C4C3E"/>
              </a:buClr>
              <a:buSzPct val="25000"/>
              <a:buFont typeface="Calibri"/>
              <a:buNone/>
            </a:pPr>
            <a:r>
              <a:rPr lang="et-EE" sz="3600" b="1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Alammäärad 2018, riigipalgalised juhid ja õpetajad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C4C3E"/>
              </a:buClr>
              <a:buSzPct val="25000"/>
              <a:buFont typeface="Arial"/>
              <a:buNone/>
            </a:pPr>
            <a:endParaRPr sz="3600" b="0" i="0" u="none" strike="noStrike" cap="none">
              <a:solidFill>
                <a:srgbClr val="5C4C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5C4C3E"/>
              </a:buClr>
              <a:buSzPct val="25000"/>
              <a:buFont typeface="Arial"/>
              <a:buNone/>
            </a:pPr>
            <a:r>
              <a:rPr lang="et-EE" sz="3600" b="0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</p:txBody>
      </p:sp>
      <p:graphicFrame>
        <p:nvGraphicFramePr>
          <p:cNvPr id="232" name="Shape 232"/>
          <p:cNvGraphicFramePr/>
          <p:nvPr>
            <p:extLst>
              <p:ext uri="{D42A27DB-BD31-4B8C-83A1-F6EECF244321}">
                <p14:modId xmlns:p14="http://schemas.microsoft.com/office/powerpoint/2010/main" val="729750199"/>
              </p:ext>
            </p:extLst>
          </p:nvPr>
        </p:nvGraphicFramePr>
        <p:xfrm>
          <a:off x="430306" y="1443319"/>
          <a:ext cx="11274025" cy="535208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300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4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7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1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9482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Kood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Kutsekvalifikatsiooni  tase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Ametikoht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Alammäär €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3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Kooli direktor (kuni 120 õpilast)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1610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5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Kooli direktor (121 kuni 300 õpilast)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1840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50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Kooli direktor (301 kuni 600 õpilast)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2070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3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Kooli direktor (üle 600 õpilase)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2530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1.5.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Kooli õppealajuhataja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1380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just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1.6.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Õpetaja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1150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 dirty="0"/>
                        <a:t>Pedagoog (vanem)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1210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 dirty="0"/>
                        <a:t>Pedagoog (metoodik)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/>
                        <a:t>1325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1.9.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 dirty="0">
                          <a:solidFill>
                            <a:srgbClr val="FF0000"/>
                          </a:solidFill>
                        </a:rPr>
                        <a:t>Õpetaja (vanem)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>
                          <a:solidFill>
                            <a:srgbClr val="FF0000"/>
                          </a:solidFill>
                        </a:rPr>
                        <a:t>1380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6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1.10.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/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000" u="none" strike="noStrike" cap="none" dirty="0">
                          <a:solidFill>
                            <a:srgbClr val="FF0000"/>
                          </a:solidFill>
                        </a:rPr>
                        <a:t> Õpetaja (meister)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b="1" u="none" strike="noStrike" cap="none" dirty="0">
                          <a:solidFill>
                            <a:srgbClr val="FF0000"/>
                          </a:solidFill>
                        </a:rPr>
                        <a:t>1495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208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Shape 499"/>
          <p:cNvSpPr txBox="1">
            <a:spLocks noGrp="1"/>
          </p:cNvSpPr>
          <p:nvPr>
            <p:ph type="title"/>
          </p:nvPr>
        </p:nvSpPr>
        <p:spPr>
          <a:xfrm>
            <a:off x="356839" y="312233"/>
            <a:ext cx="11597268" cy="63338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0" name="Shape 50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8351" y="211874"/>
            <a:ext cx="11485756" cy="64557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42132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838200" y="608571"/>
            <a:ext cx="10866120" cy="91741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5C4C3E"/>
              </a:buClr>
              <a:buSzPct val="25000"/>
              <a:buFont typeface="Calibri"/>
              <a:buNone/>
            </a:pPr>
            <a:r>
              <a:rPr lang="et-EE" sz="3600" b="1" i="0" u="none" strike="noStrike" cap="none" dirty="0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Alammäärad 2018  lasteaia juhid, õppejuhid</a:t>
            </a: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C4C3E"/>
              </a:buClr>
              <a:buSzPct val="25000"/>
              <a:buFont typeface="Arial"/>
              <a:buNone/>
            </a:pPr>
            <a:endParaRPr sz="3600" b="0" i="0" u="none" strike="noStrike" cap="none">
              <a:solidFill>
                <a:srgbClr val="5C4C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5C4C3E"/>
              </a:buClr>
              <a:buSzPct val="25000"/>
              <a:buFont typeface="Arial"/>
              <a:buNone/>
            </a:pPr>
            <a:r>
              <a:rPr lang="et-EE" sz="3600" b="0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</p:txBody>
      </p:sp>
      <p:graphicFrame>
        <p:nvGraphicFramePr>
          <p:cNvPr id="239" name="Shape 239"/>
          <p:cNvGraphicFramePr/>
          <p:nvPr>
            <p:extLst>
              <p:ext uri="{D42A27DB-BD31-4B8C-83A1-F6EECF244321}">
                <p14:modId xmlns:p14="http://schemas.microsoft.com/office/powerpoint/2010/main" val="3677771451"/>
              </p:ext>
            </p:extLst>
          </p:nvPr>
        </p:nvGraphicFramePr>
        <p:xfrm>
          <a:off x="564775" y="1525982"/>
          <a:ext cx="10721800" cy="432888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36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0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35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69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74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2.1.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Koolieelse lasteasutuse direktor (kuni 4 rühma)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1650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4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2.2.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Koolieelse lasteasutuse direktor (5-6 rühma)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1870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40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2.3.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Koolieelse lasteasutuse direktor (üle 7 rühma)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1925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2.4.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Koolieelse lasteasutuse ja huvikooli õppealajuhataja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1265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0126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title"/>
          </p:nvPr>
        </p:nvSpPr>
        <p:spPr>
          <a:xfrm>
            <a:off x="484094" y="608571"/>
            <a:ext cx="11220226" cy="91741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5C4C3E"/>
              </a:buClr>
              <a:buSzPct val="25000"/>
              <a:buFont typeface="Calibri"/>
              <a:buNone/>
            </a:pPr>
            <a:r>
              <a:rPr lang="et-EE" sz="4000" b="1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Alammäärad 2018 (eelnõu), lasteaiarühma töötajad</a:t>
            </a:r>
          </a:p>
        </p:txBody>
      </p:sp>
      <p:sp>
        <p:nvSpPr>
          <p:cNvPr id="251" name="Shape 25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C4C3E"/>
              </a:buClr>
              <a:buSzPct val="25000"/>
              <a:buFont typeface="Arial"/>
              <a:buNone/>
            </a:pPr>
            <a:endParaRPr sz="3600" b="0" i="0" u="none" strike="noStrike" cap="none">
              <a:solidFill>
                <a:srgbClr val="5C4C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0"/>
              </a:spcBef>
              <a:buClr>
                <a:srgbClr val="5C4C3E"/>
              </a:buClr>
              <a:buSzPct val="25000"/>
              <a:buFont typeface="Arial"/>
              <a:buNone/>
            </a:pPr>
            <a:r>
              <a:rPr lang="et-EE" sz="3600" b="0" i="0" u="none" strike="noStrike" cap="none">
                <a:solidFill>
                  <a:srgbClr val="5C4C3E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</a:p>
        </p:txBody>
      </p:sp>
      <p:graphicFrame>
        <p:nvGraphicFramePr>
          <p:cNvPr id="252" name="Shape 252"/>
          <p:cNvGraphicFramePr/>
          <p:nvPr>
            <p:extLst>
              <p:ext uri="{D42A27DB-BD31-4B8C-83A1-F6EECF244321}">
                <p14:modId xmlns:p14="http://schemas.microsoft.com/office/powerpoint/2010/main" val="1864153254"/>
              </p:ext>
            </p:extLst>
          </p:nvPr>
        </p:nvGraphicFramePr>
        <p:xfrm>
          <a:off x="376518" y="1525983"/>
          <a:ext cx="10578375" cy="508444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219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38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3.1.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Õpetaja (abi)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675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3.2.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Õpetaja (assistent)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825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3.3.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Õpetaja (noorem)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3.4.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Õpetaja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3.5.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 dirty="0">
                          <a:solidFill>
                            <a:srgbClr val="FF0000"/>
                          </a:solidFill>
                        </a:rPr>
                        <a:t>Õpetaja (vanem)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>
                          <a:solidFill>
                            <a:srgbClr val="FF0000"/>
                          </a:solidFill>
                        </a:rPr>
                        <a:t>1210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3.6.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 dirty="0">
                          <a:solidFill>
                            <a:srgbClr val="FF0000"/>
                          </a:solidFill>
                        </a:rPr>
                        <a:t>Õpetaja (meister)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>
                          <a:solidFill>
                            <a:srgbClr val="FF0000"/>
                          </a:solidFill>
                        </a:rPr>
                        <a:t>1430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3.7.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 dirty="0"/>
                        <a:t>Pedagoog (vanem)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1100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3.8.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 dirty="0"/>
                        <a:t>Pedagoog (metoodik)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1265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831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3.9.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2400" u="none" strike="noStrike" cap="none"/>
                        <a:t>Pedagoog (tingimuslik vastamine kvalifikatsioonil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t-EE" sz="3200" b="1" u="none" strike="noStrike" cap="none" dirty="0"/>
                        <a:t>935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4816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Shape 404"/>
          <p:cNvSpPr txBox="1">
            <a:spLocks noGrp="1"/>
          </p:cNvSpPr>
          <p:nvPr>
            <p:ph type="title"/>
          </p:nvPr>
        </p:nvSpPr>
        <p:spPr>
          <a:xfrm>
            <a:off x="677332" y="279919"/>
            <a:ext cx="10230153" cy="662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rebuchet M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Shape 405"/>
          <p:cNvSpPr txBox="1">
            <a:spLocks noGrp="1"/>
          </p:cNvSpPr>
          <p:nvPr>
            <p:ph type="body" idx="1"/>
          </p:nvPr>
        </p:nvSpPr>
        <p:spPr>
          <a:xfrm>
            <a:off x="677332" y="1324947"/>
            <a:ext cx="10575385" cy="5187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6" name="Shape 406"/>
          <p:cNvGrpSpPr/>
          <p:nvPr/>
        </p:nvGrpSpPr>
        <p:grpSpPr>
          <a:xfrm>
            <a:off x="3253256" y="439369"/>
            <a:ext cx="5729718" cy="6072566"/>
            <a:chOff x="2422832" y="830"/>
            <a:chExt cx="5729718" cy="6072566"/>
          </a:xfrm>
        </p:grpSpPr>
        <p:sp>
          <p:nvSpPr>
            <p:cNvPr id="407" name="Shape 407"/>
            <p:cNvSpPr/>
            <p:nvPr/>
          </p:nvSpPr>
          <p:spPr>
            <a:xfrm>
              <a:off x="4168948" y="3037113"/>
              <a:ext cx="663933" cy="253023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59999" y="0"/>
                  </a:lnTo>
                  <a:lnTo>
                    <a:pt x="59999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1991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Shape 408"/>
            <p:cNvSpPr txBox="1"/>
            <p:nvPr/>
          </p:nvSpPr>
          <p:spPr>
            <a:xfrm>
              <a:off x="4435518" y="4236834"/>
              <a:ext cx="130794" cy="1307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Shape 409"/>
            <p:cNvSpPr/>
            <p:nvPr/>
          </p:nvSpPr>
          <p:spPr>
            <a:xfrm>
              <a:off x="4168948" y="3037113"/>
              <a:ext cx="663933" cy="126511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0"/>
                  </a:moveTo>
                  <a:lnTo>
                    <a:pt x="59999" y="0"/>
                  </a:lnTo>
                  <a:lnTo>
                    <a:pt x="59999" y="120000"/>
                  </a:lnTo>
                  <a:lnTo>
                    <a:pt x="120000" y="120000"/>
                  </a:lnTo>
                </a:path>
              </a:pathLst>
            </a:custGeom>
            <a:noFill/>
            <a:ln w="25400" cap="flat" cmpd="sng">
              <a:solidFill>
                <a:srgbClr val="71991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Shape 410"/>
            <p:cNvSpPr txBox="1"/>
            <p:nvPr/>
          </p:nvSpPr>
          <p:spPr>
            <a:xfrm>
              <a:off x="4465196" y="3633953"/>
              <a:ext cx="71437" cy="714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Shape 411"/>
            <p:cNvSpPr/>
            <p:nvPr/>
          </p:nvSpPr>
          <p:spPr>
            <a:xfrm>
              <a:off x="4168948" y="2991393"/>
              <a:ext cx="663933" cy="91440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w="25400" cap="flat" cmpd="sng">
              <a:solidFill>
                <a:srgbClr val="71991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Shape 412"/>
            <p:cNvSpPr txBox="1"/>
            <p:nvPr/>
          </p:nvSpPr>
          <p:spPr>
            <a:xfrm>
              <a:off x="4484317" y="3020515"/>
              <a:ext cx="33196" cy="331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Shape 413"/>
            <p:cNvSpPr/>
            <p:nvPr/>
          </p:nvSpPr>
          <p:spPr>
            <a:xfrm>
              <a:off x="4168948" y="1771995"/>
              <a:ext cx="663933" cy="1265117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59999" y="120000"/>
                  </a:lnTo>
                  <a:lnTo>
                    <a:pt x="59999" y="0"/>
                  </a:lnTo>
                  <a:lnTo>
                    <a:pt x="120000" y="0"/>
                  </a:lnTo>
                </a:path>
              </a:pathLst>
            </a:custGeom>
            <a:noFill/>
            <a:ln w="25400" cap="flat" cmpd="sng">
              <a:solidFill>
                <a:srgbClr val="71991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Shape 414"/>
            <p:cNvSpPr txBox="1"/>
            <p:nvPr/>
          </p:nvSpPr>
          <p:spPr>
            <a:xfrm>
              <a:off x="4465196" y="2368835"/>
              <a:ext cx="71437" cy="714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500"/>
                <a:buFont typeface="Arial"/>
                <a:buNone/>
              </a:pPr>
              <a:endParaRPr sz="5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Shape 415"/>
            <p:cNvSpPr/>
            <p:nvPr/>
          </p:nvSpPr>
          <p:spPr>
            <a:xfrm>
              <a:off x="4168948" y="506877"/>
              <a:ext cx="663933" cy="2530235"/>
            </a:xfrm>
            <a:custGeom>
              <a:avLst/>
              <a:gdLst/>
              <a:ahLst/>
              <a:cxnLst/>
              <a:rect l="0" t="0" r="0" b="0"/>
              <a:pathLst>
                <a:path w="120000" h="120000" extrusionOk="0">
                  <a:moveTo>
                    <a:pt x="0" y="120000"/>
                  </a:moveTo>
                  <a:lnTo>
                    <a:pt x="59999" y="120000"/>
                  </a:lnTo>
                  <a:lnTo>
                    <a:pt x="59999" y="0"/>
                  </a:lnTo>
                  <a:lnTo>
                    <a:pt x="120000" y="0"/>
                  </a:lnTo>
                </a:path>
              </a:pathLst>
            </a:custGeom>
            <a:noFill/>
            <a:ln w="25400" cap="flat" cmpd="sng">
              <a:solidFill>
                <a:srgbClr val="71991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Shape 416"/>
            <p:cNvSpPr txBox="1"/>
            <p:nvPr/>
          </p:nvSpPr>
          <p:spPr>
            <a:xfrm>
              <a:off x="4435518" y="1706598"/>
              <a:ext cx="130794" cy="1307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900"/>
                <a:buFont typeface="Arial"/>
                <a:buNone/>
              </a:pPr>
              <a:endParaRPr sz="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Shape 417"/>
            <p:cNvSpPr/>
            <p:nvPr/>
          </p:nvSpPr>
          <p:spPr>
            <a:xfrm rot="-5400000">
              <a:off x="632484" y="2164055"/>
              <a:ext cx="5326812" cy="1746115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Shape 418"/>
            <p:cNvSpPr txBox="1"/>
            <p:nvPr/>
          </p:nvSpPr>
          <p:spPr>
            <a:xfrm rot="-5400000">
              <a:off x="632484" y="2164055"/>
              <a:ext cx="5326812" cy="174611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9350" tIns="39350" rIns="39350" bIns="393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200"/>
                <a:buFont typeface="Arial"/>
                <a:buNone/>
              </a:pPr>
              <a:r>
                <a:rPr lang="et-EE" sz="62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Programmid 2018-21</a:t>
              </a:r>
              <a:endParaRPr/>
            </a:p>
          </p:txBody>
        </p:sp>
        <p:sp>
          <p:nvSpPr>
            <p:cNvPr id="419" name="Shape 419"/>
            <p:cNvSpPr/>
            <p:nvPr/>
          </p:nvSpPr>
          <p:spPr>
            <a:xfrm>
              <a:off x="4832882" y="830"/>
              <a:ext cx="3319669" cy="1012094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Shape 420"/>
            <p:cNvSpPr txBox="1"/>
            <p:nvPr/>
          </p:nvSpPr>
          <p:spPr>
            <a:xfrm>
              <a:off x="4832882" y="830"/>
              <a:ext cx="3319669" cy="10120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et-EE" sz="3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1. Elukestev õpe</a:t>
              </a:r>
              <a:endParaRPr/>
            </a:p>
          </p:txBody>
        </p:sp>
        <p:sp>
          <p:nvSpPr>
            <p:cNvPr id="421" name="Shape 421"/>
            <p:cNvSpPr/>
            <p:nvPr/>
          </p:nvSpPr>
          <p:spPr>
            <a:xfrm>
              <a:off x="4832882" y="1265948"/>
              <a:ext cx="3319669" cy="1012094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Shape 422"/>
            <p:cNvSpPr txBox="1"/>
            <p:nvPr/>
          </p:nvSpPr>
          <p:spPr>
            <a:xfrm>
              <a:off x="4832882" y="1265948"/>
              <a:ext cx="3319669" cy="10120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et-EE" sz="3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2. Tabasalu hariduslinnak</a:t>
              </a:r>
              <a:endParaRPr/>
            </a:p>
          </p:txBody>
        </p:sp>
        <p:sp>
          <p:nvSpPr>
            <p:cNvPr id="423" name="Shape 423"/>
            <p:cNvSpPr/>
            <p:nvPr/>
          </p:nvSpPr>
          <p:spPr>
            <a:xfrm>
              <a:off x="4832882" y="2531066"/>
              <a:ext cx="3319669" cy="1012094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Shape 424"/>
            <p:cNvSpPr txBox="1"/>
            <p:nvPr/>
          </p:nvSpPr>
          <p:spPr>
            <a:xfrm>
              <a:off x="4832882" y="2531066"/>
              <a:ext cx="3319669" cy="10120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et-EE" sz="3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3. Õppekeskkonna taristu</a:t>
              </a:r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4832882" y="3796184"/>
              <a:ext cx="3319669" cy="1012094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Shape 426"/>
            <p:cNvSpPr txBox="1"/>
            <p:nvPr/>
          </p:nvSpPr>
          <p:spPr>
            <a:xfrm>
              <a:off x="4832882" y="3796184"/>
              <a:ext cx="3319669" cy="10120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et-EE" sz="3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4. Kaasav haridusvõrk</a:t>
              </a:r>
              <a:endParaRPr/>
            </a:p>
          </p:txBody>
        </p:sp>
        <p:sp>
          <p:nvSpPr>
            <p:cNvPr id="427" name="Shape 427"/>
            <p:cNvSpPr/>
            <p:nvPr/>
          </p:nvSpPr>
          <p:spPr>
            <a:xfrm>
              <a:off x="4832882" y="5061302"/>
              <a:ext cx="3319669" cy="1012094"/>
            </a:xfrm>
            <a:prstGeom prst="rect">
              <a:avLst/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Shape 428"/>
            <p:cNvSpPr txBox="1"/>
            <p:nvPr/>
          </p:nvSpPr>
          <p:spPr>
            <a:xfrm>
              <a:off x="4832882" y="5061302"/>
              <a:ext cx="3319669" cy="10120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9050" tIns="19050" rIns="19050" bIns="19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lang="et-EE" sz="3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5. Innovaatiline juhtimine</a:t>
              </a: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99846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Shape 462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800" cy="13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Trebuchet MS"/>
              <a:buNone/>
            </a:pPr>
            <a:r>
              <a:rPr lang="et-EE" sz="4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Haridusprogrammid  2017-21</a:t>
            </a:r>
            <a:endParaRPr sz="4800" b="0" i="0" u="none" strike="noStrike" cap="none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Shape 463"/>
          <p:cNvSpPr txBox="1">
            <a:spLocks noGrp="1"/>
          </p:cNvSpPr>
          <p:nvPr>
            <p:ph type="body" idx="1"/>
          </p:nvPr>
        </p:nvSpPr>
        <p:spPr>
          <a:xfrm>
            <a:off x="327000" y="1219725"/>
            <a:ext cx="11360100" cy="52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❖"/>
            </a:pPr>
            <a:r>
              <a:rPr lang="et-EE" sz="3000" b="1" i="0" u="none" strike="noStrike" cap="none" dirty="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Programm 5: Innovaatiline juhtimine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 indent="-419100">
              <a:lnSpc>
                <a:spcPct val="105000"/>
              </a:lnSpc>
              <a:spcBef>
                <a:spcPts val="0"/>
              </a:spcBef>
              <a:buClr>
                <a:schemeClr val="dk1"/>
              </a:buClr>
              <a:buSzPts val="3000"/>
              <a:buFont typeface="Calibri"/>
              <a:buChar char="➢"/>
            </a:pPr>
            <a:r>
              <a:rPr lang="et-EE" sz="3600" b="1" i="0" u="none" strike="noStrike" cap="none" dirty="0">
                <a:solidFill>
                  <a:srgbClr val="4472C4"/>
                </a:solidFill>
                <a:latin typeface="Calibri"/>
                <a:ea typeface="Calibri"/>
                <a:cs typeface="Calibri"/>
                <a:sym typeface="Calibri"/>
              </a:rPr>
              <a:t>Projekt 5.1.  Arengupeegel </a:t>
            </a:r>
            <a:r>
              <a:rPr lang="et-EE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(hariduse arengu kavandamine ja arendamine strateegilise raamistiku alusel </a:t>
            </a:r>
            <a:r>
              <a:rPr lang="et-EE" sz="36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digikeskkonnas</a:t>
            </a:r>
            <a:r>
              <a:rPr lang="et-EE" sz="36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harku.arengupeegel.ee,  valla haridusvõrgu arengukava, tagasiside süsteem</a:t>
            </a:r>
            <a:r>
              <a:rPr lang="et-EE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  <a:r>
              <a:rPr lang="et-EE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https://arengupeegel.ee/</a:t>
            </a:r>
            <a:endParaRPr lang="et-EE"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4191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➢"/>
            </a:pPr>
            <a:r>
              <a:rPr lang="et-EE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Projekt 5.2. Hariduskogu, loomisel, käivitatakse (2018)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191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➢"/>
            </a:pPr>
            <a:r>
              <a:rPr lang="et-EE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Projekt 5.3. Hoolekogude tõhus tegevus asutuste arendamisel</a:t>
            </a:r>
            <a:r>
              <a:rPr lang="et-EE" sz="2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 http://www.harku.ee/hoolekogu-moodustamise-kord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914400" marR="0" lvl="1" indent="-4191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➢"/>
            </a:pPr>
            <a:r>
              <a:rPr lang="et-EE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Projekt 5.4.  </a:t>
            </a:r>
            <a:r>
              <a:rPr lang="et-EE" sz="20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Noortevolikogu</a:t>
            </a:r>
            <a:r>
              <a:rPr lang="et-EE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käivitatud 2017 ,</a:t>
            </a:r>
            <a:r>
              <a:rPr lang="et-EE" sz="2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 https://www.riigiteataja.ee/akt/409092017002</a:t>
            </a:r>
            <a:endParaRPr sz="2000" b="0" i="0" u="sng" strike="noStrike" cap="none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4191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Char char="➢"/>
            </a:pPr>
            <a:r>
              <a:rPr lang="et-EE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Projekt 5.5. Lasteaia- ja koolikohtade jagamise keskkond </a:t>
            </a:r>
            <a:endParaRPr sz="1100" dirty="0"/>
          </a:p>
          <a:p>
            <a:pPr marL="495300" marR="0" lvl="1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oto Sans Symbols"/>
              <a:buNone/>
            </a:pPr>
            <a:r>
              <a:rPr lang="et-EE" sz="2000" b="0" i="0" u="sng" strike="noStrike" cap="none" dirty="0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https://www.haldo.ee/</a:t>
            </a:r>
            <a:r>
              <a:rPr lang="et-EE" sz="2000" b="0" i="0" u="sng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marR="0" lvl="1" indent="-228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</a:pPr>
            <a:endParaRPr sz="20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None/>
            </a:pP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58876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25077B23-A262-42AB-8E56-CE81520778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2" y="278296"/>
            <a:ext cx="11514667" cy="1652104"/>
          </a:xfrm>
        </p:spPr>
        <p:txBody>
          <a:bodyPr/>
          <a:lstStyle/>
          <a:p>
            <a:r>
              <a:rPr lang="et-EE" sz="3200" dirty="0"/>
              <a:t>P1.1. Muutuv õpikäsitus – arusaam sellest, mis eesmärkidel ja mil viisil õpitakse, millistes suhetes on õppeprotsessis osalejad ja nende tõekspidamisete sihipärane rakendamine.   </a:t>
            </a:r>
          </a:p>
        </p:txBody>
      </p:sp>
      <p:sp>
        <p:nvSpPr>
          <p:cNvPr id="3" name="Teksti kohatäide 2">
            <a:extLst>
              <a:ext uri="{FF2B5EF4-FFF2-40B4-BE49-F238E27FC236}">
                <a16:creationId xmlns:a16="http://schemas.microsoft.com/office/drawing/2014/main" id="{42914FED-1E47-4B00-A06E-F1A2F565C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2" y="1930400"/>
            <a:ext cx="10454493" cy="4317999"/>
          </a:xfrm>
        </p:spPr>
        <p:txBody>
          <a:bodyPr/>
          <a:lstStyle/>
          <a:p>
            <a:endParaRPr lang="et-EE" dirty="0">
              <a:hlinkClick r:id="rId2"/>
            </a:endParaRPr>
          </a:p>
          <a:p>
            <a:r>
              <a:rPr lang="et-EE" sz="2000" dirty="0">
                <a:hlinkClick r:id="rId2"/>
              </a:rPr>
              <a:t>https://docs.google.com/forms/d/e/1FAIpQLScA2iAY9kGkw44gMGtbIiNoxfdSj64sVQOXkJmS3FH0rywULg/viewform?c=0&amp;w=1</a:t>
            </a:r>
            <a:endParaRPr lang="et-EE" sz="2000" dirty="0"/>
          </a:p>
          <a:p>
            <a:r>
              <a:rPr lang="fi-FI" sz="2000" dirty="0">
                <a:hlinkClick r:id="rId3"/>
              </a:rPr>
              <a:t>https://www.youtube.com/watch?v=d3SoO87FSws</a:t>
            </a:r>
            <a:endParaRPr lang="fi-FI" sz="2000" dirty="0"/>
          </a:p>
          <a:p>
            <a:endParaRPr lang="et-EE" sz="2000" dirty="0"/>
          </a:p>
          <a:p>
            <a:r>
              <a:rPr lang="fi-FI" sz="2000" dirty="0">
                <a:hlinkClick r:id="rId4"/>
              </a:rPr>
              <a:t>https://docs.google.com/forms/d/1Kin9TDK0SMFI8pZja346TlLuVMO2LAxcJxoNP0izXVA/edit</a:t>
            </a:r>
            <a:endParaRPr lang="et-EE" sz="2000" dirty="0"/>
          </a:p>
          <a:p>
            <a:r>
              <a:rPr lang="fi-FI" sz="2000" dirty="0">
                <a:hlinkClick r:id="rId5"/>
              </a:rPr>
              <a:t>https://youtu.be/59ACnknSpTA</a:t>
            </a:r>
            <a:endParaRPr lang="et-EE" sz="2000" dirty="0"/>
          </a:p>
          <a:p>
            <a:endParaRPr lang="et-EE" sz="2000" dirty="0"/>
          </a:p>
          <a:p>
            <a:r>
              <a:rPr lang="et-EE" sz="2000" dirty="0">
                <a:hlinkClick r:id="rId6"/>
              </a:rPr>
              <a:t>https://docs.google.com/forms/d/1XLtr-E1TU5u1CG6-9udoee02g-0YUa4lC_XD95hozF0/edit</a:t>
            </a:r>
            <a:endParaRPr lang="et-EE" sz="2000" dirty="0"/>
          </a:p>
          <a:p>
            <a:r>
              <a:rPr lang="et-EE" sz="2000" dirty="0">
                <a:hlinkClick r:id="rId7"/>
              </a:rPr>
              <a:t>https://youtu.be/XbHD644h8ck</a:t>
            </a:r>
            <a:endParaRPr lang="et-EE" sz="2000" dirty="0"/>
          </a:p>
          <a:p>
            <a:endParaRPr lang="et-EE" dirty="0"/>
          </a:p>
          <a:p>
            <a:br>
              <a:rPr lang="fi-FI" dirty="0"/>
            </a:br>
            <a:endParaRPr lang="et-EE" dirty="0"/>
          </a:p>
          <a:p>
            <a:endParaRPr lang="et-EE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428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>
            <a:spLocks noGrp="1"/>
          </p:cNvSpPr>
          <p:nvPr>
            <p:ph type="title"/>
          </p:nvPr>
        </p:nvSpPr>
        <p:spPr>
          <a:xfrm>
            <a:off x="677333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r>
              <a:rPr lang="et-EE"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Tänan kuulamast, mõtlemast ja kaasa rääkimast!</a:t>
            </a:r>
            <a:endParaRPr/>
          </a:p>
        </p:txBody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677333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520"/>
              <a:buFont typeface="Noto Sans Symbols"/>
              <a:buChar char=""/>
            </a:pPr>
            <a:r>
              <a:rPr lang="et-EE" sz="4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Otsigem probleemides võimalusi!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sz="4400" b="0" i="0" u="none" strike="noStrike" cap="none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5" name="Shape 255"/>
          <p:cNvSpPr txBox="1"/>
          <p:nvPr/>
        </p:nvSpPr>
        <p:spPr>
          <a:xfrm>
            <a:off x="13430875" y="1410625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Font typeface="Arial"/>
              <a:buNone/>
            </a:pPr>
            <a:r>
              <a:rPr lang="et-EE" sz="11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carolin.kadaja@tyg.edu.ee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677332" y="274320"/>
            <a:ext cx="11006667" cy="118649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r>
              <a:rPr lang="et-EE" sz="3600" b="0" i="0" u="none" strike="noStrike" cap="none" dirty="0" err="1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Strat</a:t>
            </a:r>
            <a:r>
              <a:rPr lang="et-EE" sz="3600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 eesmärk: põhihariduse I-II kooliastmes saab õpilane omandada kodulähedases koolis    </a:t>
            </a:r>
            <a:endParaRPr dirty="0"/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223024" y="1460810"/>
            <a:ext cx="11586117" cy="493998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Kodulähedased I-II kooliastme koolid on täna Murastes, Vääna-Jõesuus, Väänas ja Harkujärvel. Plaani kohaselt on 2021 valla keskuses Tabasalus: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riigigümnaasium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uus I-II kooliastme kool koos kultuuri/spordihoonega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Tabasalu ÜG õppehoone reorganiseeritakse III kooliastme, muusika- ja kunstikooli ning huvitegevuse ja noorsootöö tarbeks.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677332" y="274320"/>
            <a:ext cx="11006667" cy="558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r>
              <a:rPr lang="et-EE" sz="24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HV strat. eesmärk: tagada kvaliteetne põhiharidus III kooliastmes 7.-9. klass    </a:t>
            </a:r>
            <a:endParaRPr/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223024" y="833120"/>
            <a:ext cx="11796256" cy="556767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Tabasalu 9 paralleeliga </a:t>
            </a:r>
            <a:r>
              <a:rPr lang="et-EE" sz="3600" b="0" i="0" u="none" strike="noStrike" cap="none" dirty="0" err="1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progümnaasium</a:t>
            </a:r>
            <a:r>
              <a:rPr lang="et-EE" sz="3600" b="0" i="0" u="none" strike="noStrike" cap="none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 eelised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Õpetavad ainespetsialistid </a:t>
            </a:r>
            <a:r>
              <a:rPr lang="et-EE" sz="24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III kooliastmes lisanduvaid aineid (1 paralleeliga õppekavas on füüsikat 4 t, keemiat 4 t, geograafia 5 t, bioloogia 5 t)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Tõhus investeering </a:t>
            </a: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kaasaegsesse õpikeskkonda </a:t>
            </a:r>
            <a:r>
              <a:rPr lang="et-EE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- laboratooriumid, ainekabinetid, töökojad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Rohked õppevalikud (huvid, anded) </a:t>
            </a:r>
            <a:r>
              <a:rPr lang="et-EE" sz="28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1 paralleel üks valik</a:t>
            </a:r>
            <a:endParaRPr sz="3600" b="0" i="0" u="none" strike="noStrike" cap="none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huvihariduse</a:t>
            </a:r>
            <a:r>
              <a:rPr lang="et-EE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(kunst, muusika);  </a:t>
            </a: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spordi ja huvitegevuse võimalused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Koostöö riigig</a:t>
            </a:r>
            <a:r>
              <a:rPr lang="et-EE" sz="3600" b="0" i="0" u="none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ümnaasiumiga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sng" strike="noStrike" cap="none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Kokkuvõtteks: Ressursside tõhus kasutus hariduse kvaliteedi saavutamiseks     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title"/>
          </p:nvPr>
        </p:nvSpPr>
        <p:spPr>
          <a:xfrm>
            <a:off x="677332" y="274320"/>
            <a:ext cx="11006667" cy="1186490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r>
              <a:rPr lang="et-EE" sz="3600" b="0" i="0" u="none" strike="noStrike" cap="none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Programm 2: Harku valla haridusvõrk (visioon)     </a:t>
            </a:r>
            <a:endParaRPr dirty="0"/>
          </a:p>
        </p:txBody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223024" y="1460810"/>
            <a:ext cx="11586117" cy="493998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80"/>
              <a:buFont typeface="Noto Sans Symbols"/>
              <a:buChar char=""/>
            </a:pPr>
            <a:r>
              <a:rPr lang="et-EE" sz="3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/>
          </a:p>
        </p:txBody>
      </p:sp>
      <p:pic>
        <p:nvPicPr>
          <p:cNvPr id="156" name="Shape 15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2859" y="914400"/>
            <a:ext cx="11728347" cy="594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ctrTitle"/>
          </p:nvPr>
        </p:nvSpPr>
        <p:spPr>
          <a:xfrm>
            <a:off x="1507065" y="1007165"/>
            <a:ext cx="9212819" cy="4893903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b" anchorCtr="0">
            <a:noAutofit/>
          </a:bodyPr>
          <a:lstStyle/>
          <a:p>
            <a:pPr lvl="0"/>
            <a:br>
              <a:rPr lang="et-EE" sz="4000" b="1" dirty="0">
                <a:solidFill>
                  <a:schemeClr val="dk1"/>
                </a:solidFill>
              </a:rPr>
            </a:br>
            <a:r>
              <a:rPr lang="et-EE" sz="4000" b="1" dirty="0">
                <a:solidFill>
                  <a:schemeClr val="dk1"/>
                </a:solidFill>
              </a:rPr>
              <a:t>Head algust,</a:t>
            </a:r>
            <a:br>
              <a:rPr lang="et-EE" sz="4000" b="1" dirty="0">
                <a:solidFill>
                  <a:schemeClr val="dk1"/>
                </a:solidFill>
              </a:rPr>
            </a:br>
            <a:r>
              <a:rPr lang="et-EE" sz="4000" b="1" dirty="0">
                <a:solidFill>
                  <a:schemeClr val="dk1"/>
                </a:solidFill>
              </a:rPr>
              <a:t>selget avalikku valgust,</a:t>
            </a:r>
            <a:br>
              <a:rPr lang="et-EE" sz="4000" b="1" dirty="0">
                <a:solidFill>
                  <a:schemeClr val="dk1"/>
                </a:solidFill>
              </a:rPr>
            </a:br>
            <a:r>
              <a:rPr lang="et-EE" sz="4000" b="1" dirty="0">
                <a:solidFill>
                  <a:schemeClr val="dk1"/>
                </a:solidFill>
              </a:rPr>
              <a:t>lennukat silmapiiri,</a:t>
            </a:r>
            <a:br>
              <a:rPr lang="et-EE" sz="4000" b="1" dirty="0">
                <a:solidFill>
                  <a:schemeClr val="dk1"/>
                </a:solidFill>
              </a:rPr>
            </a:br>
            <a:r>
              <a:rPr lang="et-EE" sz="4000" b="1" dirty="0">
                <a:solidFill>
                  <a:schemeClr val="dk1"/>
                </a:solidFill>
              </a:rPr>
              <a:t>loovat ja kriitilist mõtlemist,</a:t>
            </a:r>
            <a:br>
              <a:rPr lang="et-EE" sz="4000" b="1" dirty="0">
                <a:solidFill>
                  <a:schemeClr val="dk1"/>
                </a:solidFill>
              </a:rPr>
            </a:br>
            <a:r>
              <a:rPr lang="et-EE" sz="4000" b="1" dirty="0">
                <a:solidFill>
                  <a:schemeClr val="dk1"/>
                </a:solidFill>
              </a:rPr>
              <a:t>tarka tegutsemist - Harku valla haridusuuendused!</a:t>
            </a:r>
            <a:br>
              <a:rPr lang="et-EE" sz="5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subTitle" idx="1"/>
          </p:nvPr>
        </p:nvSpPr>
        <p:spPr>
          <a:xfrm>
            <a:off x="1472116" y="4050832"/>
            <a:ext cx="7766999" cy="1096798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t-EE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dirty="0"/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lang="et-EE" sz="18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t-EE" sz="1800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!!</a:t>
            </a: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lang="et-EE" sz="18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lang="et-EE" sz="1800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endParaRPr lang="et-EE" sz="1800" b="0" i="0" u="none" strike="noStrike" cap="none" dirty="0">
              <a:solidFill>
                <a:srgbClr val="7F7F7F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Noto Sans Symbols"/>
              <a:buNone/>
            </a:pPr>
            <a:r>
              <a:rPr lang="et-EE" sz="1800" b="0" i="0" u="none" strike="noStrike" cap="none" dirty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Muraste, 10.04.2018 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677331" y="195943"/>
            <a:ext cx="10687351" cy="129874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Trebuchet MS"/>
              <a:buNone/>
            </a:pPr>
            <a:r>
              <a:rPr lang="et-EE"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Hariduse kvaliteet, kättesaadavus ja tõhusus  </a:t>
            </a:r>
            <a:endParaRPr/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340250" y="1371600"/>
            <a:ext cx="11644799" cy="5182199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t-EE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t-EE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grpSp>
        <p:nvGrpSpPr>
          <p:cNvPr id="191" name="Shape 191"/>
          <p:cNvGrpSpPr/>
          <p:nvPr/>
        </p:nvGrpSpPr>
        <p:grpSpPr>
          <a:xfrm>
            <a:off x="3050060" y="717730"/>
            <a:ext cx="5418667" cy="5422540"/>
            <a:chOff x="1354666" y="-1937"/>
            <a:chExt cx="5418667" cy="5422540"/>
          </a:xfrm>
        </p:grpSpPr>
        <p:sp>
          <p:nvSpPr>
            <p:cNvPr id="192" name="Shape 192"/>
            <p:cNvSpPr/>
            <p:nvPr/>
          </p:nvSpPr>
          <p:spPr>
            <a:xfrm>
              <a:off x="2733039" y="-1937"/>
              <a:ext cx="2795219" cy="2717082"/>
            </a:xfrm>
            <a:prstGeom prst="triangle">
              <a:avLst>
                <a:gd name="adj" fmla="val 50000"/>
              </a:avLst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Shape 193"/>
            <p:cNvSpPr txBox="1"/>
            <p:nvPr/>
          </p:nvSpPr>
          <p:spPr>
            <a:xfrm>
              <a:off x="3181406" y="1356604"/>
              <a:ext cx="1815548" cy="135854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rPr lang="et-EE" sz="24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Kvaliteet</a:t>
              </a:r>
              <a:endParaRPr dirty="0"/>
            </a:p>
          </p:txBody>
        </p:sp>
        <p:sp>
          <p:nvSpPr>
            <p:cNvPr id="194" name="Shape 194"/>
            <p:cNvSpPr/>
            <p:nvPr/>
          </p:nvSpPr>
          <p:spPr>
            <a:xfrm>
              <a:off x="1354666" y="2711270"/>
              <a:ext cx="2709333" cy="2709333"/>
            </a:xfrm>
            <a:prstGeom prst="triangle">
              <a:avLst>
                <a:gd name="adj" fmla="val 50000"/>
              </a:avLst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Shape 195"/>
            <p:cNvSpPr txBox="1"/>
            <p:nvPr/>
          </p:nvSpPr>
          <p:spPr>
            <a:xfrm>
              <a:off x="2031999" y="4065937"/>
              <a:ext cx="1354667" cy="13546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rPr lang="et-EE" sz="20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Kätte-saadavus</a:t>
              </a:r>
              <a:endPara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Shape 196"/>
            <p:cNvSpPr/>
            <p:nvPr/>
          </p:nvSpPr>
          <p:spPr>
            <a:xfrm rot="10800000">
              <a:off x="2709333" y="2711270"/>
              <a:ext cx="2709333" cy="2709333"/>
            </a:xfrm>
            <a:prstGeom prst="triangle">
              <a:avLst>
                <a:gd name="adj" fmla="val 50000"/>
              </a:avLst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Shape 197"/>
            <p:cNvSpPr txBox="1"/>
            <p:nvPr/>
          </p:nvSpPr>
          <p:spPr>
            <a:xfrm>
              <a:off x="2929615" y="2711270"/>
              <a:ext cx="2199861" cy="13546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87625" tIns="87625" rIns="87625" bIns="8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rPr lang="et-EE" sz="23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Tasakaal</a:t>
              </a:r>
              <a:endParaRPr dirty="0"/>
            </a:p>
          </p:txBody>
        </p:sp>
        <p:sp>
          <p:nvSpPr>
            <p:cNvPr id="198" name="Shape 198"/>
            <p:cNvSpPr/>
            <p:nvPr/>
          </p:nvSpPr>
          <p:spPr>
            <a:xfrm>
              <a:off x="4064000" y="2711270"/>
              <a:ext cx="2709333" cy="2709333"/>
            </a:xfrm>
            <a:prstGeom prst="triangle">
              <a:avLst>
                <a:gd name="adj" fmla="val 50000"/>
              </a:avLst>
            </a:prstGeom>
            <a:solidFill>
              <a:srgbClr val="90C223"/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Shape 199"/>
            <p:cNvSpPr txBox="1"/>
            <p:nvPr/>
          </p:nvSpPr>
          <p:spPr>
            <a:xfrm>
              <a:off x="4741333" y="4065937"/>
              <a:ext cx="1354667" cy="135466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87625" tIns="87625" rIns="87625" bIns="876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Font typeface="Arial"/>
                <a:buNone/>
              </a:pPr>
              <a:r>
                <a:rPr lang="et-EE" sz="23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Tõhusus (hind)</a:t>
              </a:r>
              <a:endParaRPr/>
            </a:p>
          </p:txBody>
        </p:sp>
      </p:grp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>
            <a:spLocks noGrp="1"/>
          </p:cNvSpPr>
          <p:nvPr>
            <p:ph type="ctrTitle"/>
          </p:nvPr>
        </p:nvSpPr>
        <p:spPr>
          <a:xfrm>
            <a:off x="1507066" y="768625"/>
            <a:ext cx="7766936" cy="32822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5400" b="1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Harku valla hallatavate asutuste töötajate töötasustamise alused</a:t>
            </a:r>
            <a:br>
              <a:rPr lang="et-EE" sz="5400" b="0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</a:br>
            <a:r>
              <a:rPr lang="et-EE" sz="5400" b="0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 </a:t>
            </a:r>
            <a:br>
              <a:rPr lang="et-EE" sz="5400" b="0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</a:br>
            <a:endParaRPr lang="et-EE" sz="5400" b="0" i="0" u="none" strike="noStrike" cap="none" baseline="0" dirty="0">
              <a:solidFill>
                <a:schemeClr val="accent1"/>
              </a:solidFill>
              <a:latin typeface="Trebuchet MS"/>
              <a:ea typeface="Trebuchet MS"/>
              <a:cs typeface="Trebuchet MS"/>
              <a:sym typeface="Trebuchet MS"/>
              <a:rtl val="0"/>
            </a:endParaRPr>
          </a:p>
        </p:txBody>
      </p:sp>
      <p:sp>
        <p:nvSpPr>
          <p:cNvPr id="161" name="Shape 161"/>
          <p:cNvSpPr txBox="1">
            <a:spLocks noGrp="1"/>
          </p:cNvSpPr>
          <p:nvPr>
            <p:ph type="subTitle" idx="1"/>
          </p:nvPr>
        </p:nvSpPr>
        <p:spPr>
          <a:xfrm>
            <a:off x="1507066" y="4050832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Noto Symbol"/>
              <a:buNone/>
            </a:pPr>
            <a:r>
              <a:rPr lang="et-EE" sz="1800" b="0" i="0" u="none" strike="noStrike" cap="none" baseline="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Harku VVK   2015 jaanuari määruse eelnõu</a:t>
            </a:r>
          </a:p>
        </p:txBody>
      </p:sp>
    </p:spTree>
    <p:extLst>
      <p:ext uri="{BB962C8B-B14F-4D97-AF65-F5344CB8AC3E}">
        <p14:creationId xmlns:p14="http://schemas.microsoft.com/office/powerpoint/2010/main" val="2923870960"/>
      </p:ext>
    </p:extLst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677333" y="0"/>
            <a:ext cx="10565290" cy="1409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Trebuchet MS"/>
              <a:buNone/>
            </a:pPr>
            <a:r>
              <a:rPr lang="et-EE" sz="3600" b="0" i="0" u="none" strike="noStrike" cap="none" baseline="0" dirty="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Mida soovisime Harku valla tasusüsteemiga?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677332" y="1409075"/>
            <a:ext cx="10310457" cy="46322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6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Tagada valla asutuste töötajatele </a:t>
            </a:r>
            <a:r>
              <a:rPr lang="et-EE" sz="26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töö õiglane ja läbipaistev tasustamine</a:t>
            </a: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6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Kindlustada</a:t>
            </a:r>
            <a:r>
              <a:rPr lang="et-EE" sz="26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 valla asutused kõrgelt </a:t>
            </a:r>
            <a:r>
              <a:rPr lang="et-EE" sz="26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kvalifitseeritud ja motiveeritud töötajatega </a:t>
            </a: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6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Luua valla haridusasutustes tingimused </a:t>
            </a:r>
            <a:r>
              <a:rPr lang="et-EE" sz="26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üleminekuks kutsesüsteemiga seotud töötasustamisele</a:t>
            </a: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600" b="0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Suurendada valla asutuste </a:t>
            </a:r>
            <a:r>
              <a:rPr lang="et-EE" sz="2600" b="1" i="0" u="none" strike="noStrike" cap="none" baseline="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juhtide otsustusõigust töötajate motiveerimisel</a:t>
            </a: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r>
              <a:rPr lang="et-EE" sz="260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Rakendada </a:t>
            </a:r>
            <a:r>
              <a:rPr lang="et-EE" sz="2600" b="1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tõhus süsteem personalikulude eelarvestamiseks </a:t>
            </a:r>
            <a:r>
              <a:rPr lang="et-EE" sz="2600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ja personalikulude </a:t>
            </a:r>
            <a:r>
              <a:rPr lang="et-EE" sz="2600" b="1" dirty="0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  <a:rtl val="0"/>
              </a:rPr>
              <a:t>seireks </a:t>
            </a:r>
            <a:endParaRPr lang="et-EE" sz="2600" b="1" i="0" u="none" strike="noStrike" cap="none" baseline="0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  <a:rtl val="0"/>
            </a:endParaRP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ct val="100000"/>
              <a:buFont typeface="Trebuchet MS"/>
              <a:buAutoNum type="arabicPeriod"/>
            </a:pPr>
            <a:endParaRPr lang="et-EE" sz="2600" b="0" i="0" u="none" strike="noStrike" cap="none" baseline="0" dirty="0">
              <a:solidFill>
                <a:srgbClr val="3F3F3F"/>
              </a:solidFill>
              <a:latin typeface="Trebuchet MS"/>
              <a:ea typeface="Trebuchet MS"/>
              <a:cs typeface="Trebuchet MS"/>
              <a:sym typeface="Trebuchet MS"/>
              <a:rtl val="0"/>
            </a:endParaRPr>
          </a:p>
        </p:txBody>
      </p:sp>
    </p:spTree>
    <p:extLst>
      <p:ext uri="{BB962C8B-B14F-4D97-AF65-F5344CB8AC3E}">
        <p14:creationId xmlns:p14="http://schemas.microsoft.com/office/powerpoint/2010/main" val="918190760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1342</Words>
  <Application>Microsoft Office PowerPoint</Application>
  <PresentationFormat>Laiekraan</PresentationFormat>
  <Paragraphs>268</Paragraphs>
  <Slides>25</Slides>
  <Notes>22</Notes>
  <HiddenSlides>0</HiddenSlides>
  <MMClips>0</MMClips>
  <ScaleCrop>false</ScaleCrop>
  <HeadingPairs>
    <vt:vector size="6" baseType="variant">
      <vt:variant>
        <vt:lpstr>Kasutatud fondid</vt:lpstr>
      </vt:variant>
      <vt:variant>
        <vt:i4>8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25</vt:i4>
      </vt:variant>
    </vt:vector>
  </HeadingPairs>
  <TitlesOfParts>
    <vt:vector size="34" baseType="lpstr">
      <vt:lpstr>Arial</vt:lpstr>
      <vt:lpstr>Calibri</vt:lpstr>
      <vt:lpstr>Courier New</vt:lpstr>
      <vt:lpstr>Garamond</vt:lpstr>
      <vt:lpstr>Georgia</vt:lpstr>
      <vt:lpstr>Noto Sans Symbols</vt:lpstr>
      <vt:lpstr>Noto Symbol</vt:lpstr>
      <vt:lpstr>Trebuchet MS</vt:lpstr>
      <vt:lpstr>Facet</vt:lpstr>
      <vt:lpstr>Harjumaa hariduse infopäevast 10.04.2018 osavõtvatele haridusjuhtidele Muraste Koolis</vt:lpstr>
      <vt:lpstr>PowerPointi esitlus</vt:lpstr>
      <vt:lpstr>Strat eesmärk: põhihariduse I-II kooliastmes saab õpilane omandada kodulähedases koolis    </vt:lpstr>
      <vt:lpstr>HV strat. eesmärk: tagada kvaliteetne põhiharidus III kooliastmes 7.-9. klass    </vt:lpstr>
      <vt:lpstr>Programm 2: Harku valla haridusvõrk (visioon)     </vt:lpstr>
      <vt:lpstr> Head algust, selget avalikku valgust, lennukat silmapiiri, loovat ja kriitilist mõtlemist, tarka tegutsemist - Harku valla haridusuuendused! </vt:lpstr>
      <vt:lpstr>Hariduse kvaliteet, kättesaadavus ja tõhusus  </vt:lpstr>
      <vt:lpstr>Harku valla hallatavate asutuste töötajate töötasustamise alused   </vt:lpstr>
      <vt:lpstr>Mida soovisime Harku valla tasusüsteemiga?</vt:lpstr>
      <vt:lpstr>Kutsekvalifikatsiooni tasemed ja ametikohad</vt:lpstr>
      <vt:lpstr>Osaline üleminek funktsioonipõhisele rahastamisele</vt:lpstr>
      <vt:lpstr>Õpetaja tasemed ja ametikohad</vt:lpstr>
      <vt:lpstr>Üldised põhimõtted</vt:lpstr>
      <vt:lpstr>35 tunnine töönädal</vt:lpstr>
      <vt:lpstr>Töötasu kaks komponenti</vt:lpstr>
      <vt:lpstr>Põhipalga kujunemine</vt:lpstr>
      <vt:lpstr>Muutuvpalk on põhjendatud, tähtajaline</vt:lpstr>
      <vt:lpstr>Töötasu komponendid kõik koos</vt:lpstr>
      <vt:lpstr>Alammäärad 2018, riigipalgalised juhid ja õpetajad</vt:lpstr>
      <vt:lpstr>Alammäärad 2018  lasteaia juhid, õppejuhid</vt:lpstr>
      <vt:lpstr>Alammäärad 2018 (eelnõu), lasteaiarühma töötajad</vt:lpstr>
      <vt:lpstr>PowerPointi esitlus</vt:lpstr>
      <vt:lpstr>Haridusprogrammid  2017-21</vt:lpstr>
      <vt:lpstr>P1.1. Muutuv õpikäsitus – arusaam sellest, mis eesmärkidel ja mil viisil õpitakse, millistes suhetes on õppeprotsessis osalejad ja nende tõekspidamisete sihipärane rakendamine.   </vt:lpstr>
      <vt:lpstr>Tänan kuulamast, mõtlemast ja kaasa rääkimast!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Harku valla haridusvõrgu arendamisest</dc:title>
  <dc:creator>Aivar Soe</dc:creator>
  <cp:lastModifiedBy>Aivar Soe</cp:lastModifiedBy>
  <cp:revision>18</cp:revision>
  <dcterms:modified xsi:type="dcterms:W3CDTF">2018-04-09T10:36:17Z</dcterms:modified>
</cp:coreProperties>
</file>