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4" r:id="rId2"/>
    <p:sldId id="345" r:id="rId3"/>
    <p:sldId id="349" r:id="rId4"/>
    <p:sldId id="340" r:id="rId5"/>
    <p:sldId id="350" r:id="rId6"/>
    <p:sldId id="348" r:id="rId7"/>
    <p:sldId id="342" r:id="rId8"/>
    <p:sldId id="352" r:id="rId9"/>
    <p:sldId id="343" r:id="rId10"/>
    <p:sldId id="346" r:id="rId11"/>
    <p:sldId id="347" r:id="rId12"/>
    <p:sldId id="354" r:id="rId13"/>
    <p:sldId id="355" r:id="rId14"/>
    <p:sldId id="356" r:id="rId15"/>
    <p:sldId id="357" r:id="rId16"/>
    <p:sldId id="353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8D9"/>
    <a:srgbClr val="0000FF"/>
    <a:srgbClr val="003366"/>
    <a:srgbClr val="4F69D5"/>
    <a:srgbClr val="90A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73123" autoAdjust="0"/>
  </p:normalViewPr>
  <p:slideViewPr>
    <p:cSldViewPr>
      <p:cViewPr varScale="1">
        <p:scale>
          <a:sx n="60" d="100"/>
          <a:sy n="60" d="100"/>
        </p:scale>
        <p:origin x="9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Soovituste%20t&#228;itmine_graafika_%20muudatusteg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Soovituste%20t&#228;itmine_graafika_%20muudatusteg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auditeeritud%20KOVid_tegevuskava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Soovituste%20t&#228;itmine_graafika_%20muudatusteg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Soovituste%20t&#228;itmine_graafika_%20muudatusteg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Soovituste%20t&#228;itmine_graafika_%20muudatuste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Soovituste%20t&#228;itmine_graafika_%20muudatuste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TT\docs\KOV\JooksvadAuditid\50082_OmavalitsuseAuditid\MeeskonnaToofailid\Algmaterjalid\Soovituste%20t&#228;itmine_graafika_%20muudatuste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14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t-E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'Auditeeritud KOVid'!$A$22:$A$23</c:f>
              <c:strCache>
                <c:ptCount val="2"/>
                <c:pt idx="0">
                  <c:v>kohal käidud</c:v>
                </c:pt>
                <c:pt idx="1">
                  <c:v>pole kohal käidud</c:v>
                </c:pt>
              </c:strCache>
            </c:strRef>
          </c:cat>
          <c:val>
            <c:numRef>
              <c:f>'Auditeeritud KOVid'!$B$22:$B$23</c:f>
              <c:numCache>
                <c:formatCode>0%</c:formatCode>
                <c:ptCount val="2"/>
                <c:pt idx="0">
                  <c:v>0.8600000000000001</c:v>
                </c:pt>
                <c:pt idx="1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Auditeeritud KOVid</c:v>
          </c:tx>
          <c:invertIfNegative val="0"/>
          <c:cat>
            <c:strRef>
              <c:f>'Auditeeritud KOVid'!$A$4:$A$18</c:f>
              <c:strCache>
                <c:ptCount val="15"/>
                <c:pt idx="0">
                  <c:v>    Harju maakond</c:v>
                </c:pt>
                <c:pt idx="1">
                  <c:v>    Hiiu maakond</c:v>
                </c:pt>
                <c:pt idx="2">
                  <c:v>    Ida-Viru maakond</c:v>
                </c:pt>
                <c:pt idx="3">
                  <c:v>    Jõgeva maakond</c:v>
                </c:pt>
                <c:pt idx="4">
                  <c:v>    Järva maakond</c:v>
                </c:pt>
                <c:pt idx="5">
                  <c:v>    Lääne maakond</c:v>
                </c:pt>
                <c:pt idx="6">
                  <c:v>    Lääne-Viru maakond</c:v>
                </c:pt>
                <c:pt idx="7">
                  <c:v>    Põlva maakond</c:v>
                </c:pt>
                <c:pt idx="8">
                  <c:v>    Pärnu maakond</c:v>
                </c:pt>
                <c:pt idx="9">
                  <c:v>    Rapla maakond</c:v>
                </c:pt>
                <c:pt idx="10">
                  <c:v>    Saare maakond</c:v>
                </c:pt>
                <c:pt idx="11">
                  <c:v>    Tartu maakond</c:v>
                </c:pt>
                <c:pt idx="12">
                  <c:v>    Valga maakond</c:v>
                </c:pt>
                <c:pt idx="13">
                  <c:v>    Viljandi maakond</c:v>
                </c:pt>
                <c:pt idx="14">
                  <c:v>    Võru maakond</c:v>
                </c:pt>
              </c:strCache>
            </c:strRef>
          </c:cat>
          <c:val>
            <c:numRef>
              <c:f>'Auditeeritud KOVid'!$B$4:$B$18</c:f>
              <c:numCache>
                <c:formatCode>0%</c:formatCode>
                <c:ptCount val="15"/>
                <c:pt idx="0">
                  <c:v>0.87000000000000466</c:v>
                </c:pt>
                <c:pt idx="1">
                  <c:v>0.5</c:v>
                </c:pt>
                <c:pt idx="2">
                  <c:v>0.95000000000000062</c:v>
                </c:pt>
                <c:pt idx="3">
                  <c:v>0.85000000000000064</c:v>
                </c:pt>
                <c:pt idx="4">
                  <c:v>0.83000000000000063</c:v>
                </c:pt>
                <c:pt idx="5">
                  <c:v>0.9</c:v>
                </c:pt>
                <c:pt idx="6">
                  <c:v>0.87000000000000466</c:v>
                </c:pt>
                <c:pt idx="7">
                  <c:v>0.85000000000000064</c:v>
                </c:pt>
                <c:pt idx="8">
                  <c:v>0.89</c:v>
                </c:pt>
                <c:pt idx="9">
                  <c:v>0.9</c:v>
                </c:pt>
                <c:pt idx="10">
                  <c:v>0.79</c:v>
                </c:pt>
                <c:pt idx="11">
                  <c:v>0.86000000000000065</c:v>
                </c:pt>
                <c:pt idx="12">
                  <c:v>0.85000000000000064</c:v>
                </c:pt>
                <c:pt idx="13">
                  <c:v>0.92</c:v>
                </c:pt>
                <c:pt idx="14">
                  <c:v>0.85000000000000064</c:v>
                </c:pt>
              </c:numCache>
            </c:numRef>
          </c:val>
        </c:ser>
        <c:ser>
          <c:idx val="1"/>
          <c:order val="1"/>
          <c:tx>
            <c:v>Auditeerimata KOVid</c:v>
          </c:tx>
          <c:invertIfNegative val="0"/>
          <c:cat>
            <c:strRef>
              <c:f>'Auditeeritud KOVid'!$A$4:$A$18</c:f>
              <c:strCache>
                <c:ptCount val="15"/>
                <c:pt idx="0">
                  <c:v>    Harju maakond</c:v>
                </c:pt>
                <c:pt idx="1">
                  <c:v>    Hiiu maakond</c:v>
                </c:pt>
                <c:pt idx="2">
                  <c:v>    Ida-Viru maakond</c:v>
                </c:pt>
                <c:pt idx="3">
                  <c:v>    Jõgeva maakond</c:v>
                </c:pt>
                <c:pt idx="4">
                  <c:v>    Järva maakond</c:v>
                </c:pt>
                <c:pt idx="5">
                  <c:v>    Lääne maakond</c:v>
                </c:pt>
                <c:pt idx="6">
                  <c:v>    Lääne-Viru maakond</c:v>
                </c:pt>
                <c:pt idx="7">
                  <c:v>    Põlva maakond</c:v>
                </c:pt>
                <c:pt idx="8">
                  <c:v>    Pärnu maakond</c:v>
                </c:pt>
                <c:pt idx="9">
                  <c:v>    Rapla maakond</c:v>
                </c:pt>
                <c:pt idx="10">
                  <c:v>    Saare maakond</c:v>
                </c:pt>
                <c:pt idx="11">
                  <c:v>    Tartu maakond</c:v>
                </c:pt>
                <c:pt idx="12">
                  <c:v>    Valga maakond</c:v>
                </c:pt>
                <c:pt idx="13">
                  <c:v>    Viljandi maakond</c:v>
                </c:pt>
                <c:pt idx="14">
                  <c:v>    Võru maakond</c:v>
                </c:pt>
              </c:strCache>
            </c:strRef>
          </c:cat>
          <c:val>
            <c:numRef>
              <c:f>'Auditeeritud KOVid'!$D$4:$D$18</c:f>
              <c:numCache>
                <c:formatCode>0%</c:formatCode>
                <c:ptCount val="15"/>
                <c:pt idx="0">
                  <c:v>0.13</c:v>
                </c:pt>
                <c:pt idx="1">
                  <c:v>0.5</c:v>
                </c:pt>
                <c:pt idx="2">
                  <c:v>0.05</c:v>
                </c:pt>
                <c:pt idx="3">
                  <c:v>0.15000000000000024</c:v>
                </c:pt>
                <c:pt idx="4">
                  <c:v>0.17</c:v>
                </c:pt>
                <c:pt idx="5">
                  <c:v>0.1</c:v>
                </c:pt>
                <c:pt idx="6">
                  <c:v>0.13</c:v>
                </c:pt>
                <c:pt idx="7">
                  <c:v>0.15000000000000024</c:v>
                </c:pt>
                <c:pt idx="8">
                  <c:v>0.11</c:v>
                </c:pt>
                <c:pt idx="9">
                  <c:v>0.1</c:v>
                </c:pt>
                <c:pt idx="10">
                  <c:v>0.21000000000000021</c:v>
                </c:pt>
                <c:pt idx="11">
                  <c:v>0.14000000000000001</c:v>
                </c:pt>
                <c:pt idx="12">
                  <c:v>0.15000000000000024</c:v>
                </c:pt>
                <c:pt idx="13">
                  <c:v>8.0000000000000043E-2</c:v>
                </c:pt>
                <c:pt idx="14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3634544"/>
        <c:axId val="194875344"/>
      </c:barChart>
      <c:catAx>
        <c:axId val="19363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4875344"/>
        <c:crosses val="autoZero"/>
        <c:auto val="1"/>
        <c:lblAlgn val="ctr"/>
        <c:lblOffset val="100"/>
        <c:noMultiLvlLbl val="0"/>
      </c:catAx>
      <c:valAx>
        <c:axId val="1948753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936345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t-E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99132828984612"/>
          <c:y val="5.7071205051290597E-3"/>
          <c:w val="0.79467860635067677"/>
          <c:h val="0.90676113147921833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Sheet1!$A$1:$A$23</c:f>
              <c:strCache>
                <c:ptCount val="23"/>
                <c:pt idx="0">
                  <c:v>Tallinn</c:v>
                </c:pt>
                <c:pt idx="1">
                  <c:v>Harku vald</c:v>
                </c:pt>
                <c:pt idx="2">
                  <c:v>Rae vald</c:v>
                </c:pt>
                <c:pt idx="3">
                  <c:v>Kose vald</c:v>
                </c:pt>
                <c:pt idx="4">
                  <c:v>Kuusalu vald</c:v>
                </c:pt>
                <c:pt idx="5">
                  <c:v>Viimsi vald</c:v>
                </c:pt>
                <c:pt idx="6">
                  <c:v>Jõelähtme vald</c:v>
                </c:pt>
                <c:pt idx="7">
                  <c:v>Maardu linn</c:v>
                </c:pt>
                <c:pt idx="8">
                  <c:v>Kiili vald</c:v>
                </c:pt>
                <c:pt idx="9">
                  <c:v>Paldiski linn</c:v>
                </c:pt>
                <c:pt idx="10">
                  <c:v>Keila vald</c:v>
                </c:pt>
                <c:pt idx="11">
                  <c:v>Saku vald</c:v>
                </c:pt>
                <c:pt idx="12">
                  <c:v>Anija vald</c:v>
                </c:pt>
                <c:pt idx="13">
                  <c:v>Loksa linn</c:v>
                </c:pt>
                <c:pt idx="14">
                  <c:v>Saue vald</c:v>
                </c:pt>
                <c:pt idx="15">
                  <c:v>Keila linn</c:v>
                </c:pt>
                <c:pt idx="16">
                  <c:v>Nissi vald</c:v>
                </c:pt>
                <c:pt idx="17">
                  <c:v>Padise vald</c:v>
                </c:pt>
                <c:pt idx="18">
                  <c:v>Saue linn</c:v>
                </c:pt>
                <c:pt idx="19">
                  <c:v>Kernu vald</c:v>
                </c:pt>
                <c:pt idx="20">
                  <c:v>Raasiku vald</c:v>
                </c:pt>
                <c:pt idx="21">
                  <c:v>Vasalemma vald</c:v>
                </c:pt>
                <c:pt idx="22">
                  <c:v>Aegviidu vald</c:v>
                </c:pt>
              </c:strCache>
            </c:strRef>
          </c:cat>
          <c:val>
            <c:numRef>
              <c:f>Sheet1!$B$1:$B$23</c:f>
              <c:numCache>
                <c:formatCode>General</c:formatCode>
                <c:ptCount val="23"/>
                <c:pt idx="0">
                  <c:v>13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876128"/>
        <c:axId val="194876520"/>
      </c:barChart>
      <c:catAx>
        <c:axId val="194876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t-EE"/>
          </a:p>
        </c:txPr>
        <c:crossAx val="194876520"/>
        <c:crosses val="autoZero"/>
        <c:auto val="1"/>
        <c:lblAlgn val="ctr"/>
        <c:lblOffset val="100"/>
        <c:noMultiLvlLbl val="0"/>
      </c:catAx>
      <c:valAx>
        <c:axId val="194876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487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(Tagasiside!$A$3:$A$4,Tagasiside!$A$6,Tagasiside!$A$8,Tagasiside!$A$10:$A$11)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(Tagasiside!$B$3,Tagasiside!$B$4,Tagasiside!$B$6,Tagasiside!$B$8,Tagasiside!$B$10,Tagasiside!$B$11)</c:f>
              <c:numCache>
                <c:formatCode>0%</c:formatCode>
                <c:ptCount val="6"/>
                <c:pt idx="0">
                  <c:v>0.64000000000000012</c:v>
                </c:pt>
                <c:pt idx="1">
                  <c:v>0.64000000000000012</c:v>
                </c:pt>
                <c:pt idx="2">
                  <c:v>0.70000000000000007</c:v>
                </c:pt>
                <c:pt idx="3">
                  <c:v>0.71000000000000008</c:v>
                </c:pt>
                <c:pt idx="4">
                  <c:v>0.87000000000000011</c:v>
                </c:pt>
                <c:pt idx="5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4877304"/>
        <c:axId val="194877696"/>
      </c:barChart>
      <c:catAx>
        <c:axId val="19487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877696"/>
        <c:crosses val="autoZero"/>
        <c:auto val="1"/>
        <c:lblAlgn val="ctr"/>
        <c:lblOffset val="100"/>
        <c:noMultiLvlLbl val="0"/>
      </c:catAx>
      <c:valAx>
        <c:axId val="194877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94877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76973750943252"/>
          <c:y val="0.10978821785144277"/>
          <c:w val="0.80130406192239856"/>
          <c:h val="0.77182567957985893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6.6176727909011371E-2"/>
                  <c:y val="-7.3611111111111113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F</a:t>
                    </a:r>
                    <a:r>
                      <a:rPr lang="en-US"/>
                      <a:t>inants</a:t>
                    </a:r>
                    <a:r>
                      <a:rPr lang="et-EE"/>
                      <a:t>-</a:t>
                    </a:r>
                    <a:r>
                      <a:rPr lang="en-US"/>
                      <a:t>juhtimine ja raamatu</a:t>
                    </a:r>
                    <a:r>
                      <a:rPr lang="et-EE"/>
                      <a:t>-</a:t>
                    </a:r>
                    <a:r>
                      <a:rPr lang="en-US"/>
                      <a:t>pidamis</a:t>
                    </a:r>
                    <a:r>
                      <a:rPr lang="et-EE"/>
                      <a:t>-</a:t>
                    </a:r>
                    <a:r>
                      <a:rPr lang="en-US"/>
                      <a:t>arvestus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/>
                      <a:t>V</a:t>
                    </a:r>
                    <a:r>
                      <a:rPr lang="en-US"/>
                      <a:t>arad ja investeerin</a:t>
                    </a:r>
                    <a:r>
                      <a:rPr lang="et-EE"/>
                      <a:t>-</a:t>
                    </a:r>
                    <a:r>
                      <a:rPr lang="en-US"/>
                      <a:t>gud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/>
                      <a:t>K</a:t>
                    </a:r>
                    <a:r>
                      <a:rPr lang="en-US"/>
                      <a:t>OVi ja riigi suhted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7754213627708301"/>
                  <c:y val="3.086419753086419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K</a:t>
                    </a:r>
                    <a:r>
                      <a:rPr lang="en-US" dirty="0" err="1"/>
                      <a:t>OVi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järelevalve</a:t>
                    </a:r>
                    <a:r>
                      <a:rPr lang="et-EE" dirty="0"/>
                      <a:t>-</a:t>
                    </a:r>
                    <a:r>
                      <a:rPr lang="en-US" dirty="0" err="1"/>
                      <a:t>tegevus</a:t>
                    </a:r>
                    <a:r>
                      <a:rPr lang="en-US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'Auditites käsitletud teemad'!$A$2:$A$7</c:f>
              <c:strCache>
                <c:ptCount val="6"/>
                <c:pt idx="0">
                  <c:v>Sisekontroll</c:v>
                </c:pt>
                <c:pt idx="1">
                  <c:v>Finantsjuhtimine ja raamatupidamisarvestus</c:v>
                </c:pt>
                <c:pt idx="2">
                  <c:v>Varad ja investeeringud</c:v>
                </c:pt>
                <c:pt idx="3">
                  <c:v>Avalike teenuste pakkumine</c:v>
                </c:pt>
                <c:pt idx="4">
                  <c:v>KOVi ja riigi vahelised suhted</c:v>
                </c:pt>
                <c:pt idx="5">
                  <c:v>KOVi järelevalvetegevus</c:v>
                </c:pt>
              </c:strCache>
            </c:strRef>
          </c:cat>
          <c:val>
            <c:numRef>
              <c:f>'Auditites käsitletud teemad'!$G$2:$G$7</c:f>
              <c:numCache>
                <c:formatCode>0</c:formatCode>
                <c:ptCount val="6"/>
                <c:pt idx="0">
                  <c:v>31.25</c:v>
                </c:pt>
                <c:pt idx="1">
                  <c:v>15.625</c:v>
                </c:pt>
                <c:pt idx="2">
                  <c:v>23.4375</c:v>
                </c:pt>
                <c:pt idx="3">
                  <c:v>17.1875</c:v>
                </c:pt>
                <c:pt idx="4">
                  <c:v>4.6874999999999956</c:v>
                </c:pt>
                <c:pt idx="5">
                  <c:v>7.8124999999999956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58333333334758E-2"/>
          <c:y val="0.36787893152152301"/>
          <c:w val="0.81770833333334103"/>
          <c:h val="0.60841159069163153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Rahandus</a:t>
                    </a:r>
                    <a:r>
                      <a:rPr lang="et-EE" smtClean="0"/>
                      <a:t>-</a:t>
                    </a:r>
                    <a:r>
                      <a:rPr lang="en-US" smtClean="0"/>
                      <a:t>minister</a:t>
                    </a:r>
                    <a:r>
                      <a:rPr lang="en-US" dirty="0"/>
                      <a:t>
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Regionaal</a:t>
                    </a:r>
                    <a:r>
                      <a:rPr lang="et-EE" smtClean="0"/>
                      <a:t>-</a:t>
                    </a:r>
                    <a:r>
                      <a:rPr lang="en-US" smtClean="0"/>
                      <a:t>minister</a:t>
                    </a:r>
                    <a:r>
                      <a:rPr lang="en-US" dirty="0"/>
                      <a:t>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Keskkonna</a:t>
                    </a:r>
                    <a:r>
                      <a:rPr lang="et-EE" smtClean="0"/>
                      <a:t>-</a:t>
                    </a:r>
                    <a:r>
                      <a:rPr lang="en-US" smtClean="0"/>
                      <a:t>minister 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'Soovitused riigile'!$A$3:$A$11</c:f>
              <c:strCache>
                <c:ptCount val="9"/>
                <c:pt idx="0">
                  <c:v>Rahandusminister</c:v>
                </c:pt>
                <c:pt idx="1">
                  <c:v>Regionaalminister</c:v>
                </c:pt>
                <c:pt idx="2">
                  <c:v>Haridus- ja teadusminister</c:v>
                </c:pt>
                <c:pt idx="3">
                  <c:v>Keskkonnaminister </c:v>
                </c:pt>
                <c:pt idx="4">
                  <c:v>Justiitsminister</c:v>
                </c:pt>
                <c:pt idx="5">
                  <c:v>Majandus- ja kommunikatsiooniminister</c:v>
                </c:pt>
                <c:pt idx="6">
                  <c:v>Sotsiaalminister</c:v>
                </c:pt>
                <c:pt idx="7">
                  <c:v>Maaeluminister</c:v>
                </c:pt>
                <c:pt idx="8">
                  <c:v>Kultuuriminister</c:v>
                </c:pt>
              </c:strCache>
            </c:strRef>
          </c:cat>
          <c:val>
            <c:numRef>
              <c:f>'Soovitused riigile'!$B$3:$B$11</c:f>
              <c:numCache>
                <c:formatCode>General</c:formatCode>
                <c:ptCount val="9"/>
                <c:pt idx="0">
                  <c:v>26</c:v>
                </c:pt>
                <c:pt idx="1">
                  <c:v>23</c:v>
                </c:pt>
                <c:pt idx="2">
                  <c:v>9</c:v>
                </c:pt>
                <c:pt idx="3">
                  <c:v>4</c:v>
                </c:pt>
                <c:pt idx="4">
                  <c:v>7</c:v>
                </c:pt>
                <c:pt idx="5">
                  <c:v>12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t-E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Täitmine!$C$19</c:f>
              <c:strCache>
                <c:ptCount val="1"/>
                <c:pt idx="0">
                  <c:v>Täitmata </c:v>
                </c:pt>
              </c:strCache>
            </c:strRef>
          </c:tx>
          <c:invertIfNegative val="0"/>
          <c:cat>
            <c:strRef>
              <c:f>Täitmine!$A$20:$A$27</c:f>
              <c:strCache>
                <c:ptCount val="8"/>
                <c:pt idx="0">
                  <c:v>Regionaalminister</c:v>
                </c:pt>
                <c:pt idx="1">
                  <c:v>Rahandusminister</c:v>
                </c:pt>
                <c:pt idx="2">
                  <c:v>Justiitsminister</c:v>
                </c:pt>
                <c:pt idx="3">
                  <c:v>Majandus- ja kommunikatsiooniminister</c:v>
                </c:pt>
                <c:pt idx="4">
                  <c:v>Haridus- ja teadusminister </c:v>
                </c:pt>
                <c:pt idx="5">
                  <c:v>Sotsiaalminister</c:v>
                </c:pt>
                <c:pt idx="6">
                  <c:v>Maaeluminister</c:v>
                </c:pt>
                <c:pt idx="7">
                  <c:v>Keskkonnaminister</c:v>
                </c:pt>
              </c:strCache>
            </c:strRef>
          </c:cat>
          <c:val>
            <c:numRef>
              <c:f>Täitmine!$C$20:$C$27</c:f>
              <c:numCache>
                <c:formatCode>0%</c:formatCode>
                <c:ptCount val="8"/>
                <c:pt idx="0">
                  <c:v>0.26315789473684215</c:v>
                </c:pt>
                <c:pt idx="1">
                  <c:v>0.12280701754385964</c:v>
                </c:pt>
                <c:pt idx="2">
                  <c:v>5.2631578947368425E-2</c:v>
                </c:pt>
                <c:pt idx="3">
                  <c:v>0.22807017543859645</c:v>
                </c:pt>
                <c:pt idx="4">
                  <c:v>0.12280701754385964</c:v>
                </c:pt>
                <c:pt idx="5">
                  <c:v>0.17543859649122812</c:v>
                </c:pt>
                <c:pt idx="6">
                  <c:v>3.5087719298245612E-2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Täitmine!$E$19</c:f>
              <c:strCache>
                <c:ptCount val="1"/>
                <c:pt idx="0">
                  <c:v>Täidetud </c:v>
                </c:pt>
              </c:strCache>
            </c:strRef>
          </c:tx>
          <c:invertIfNegative val="0"/>
          <c:cat>
            <c:strRef>
              <c:f>Täitmine!$A$20:$A$27</c:f>
              <c:strCache>
                <c:ptCount val="8"/>
                <c:pt idx="0">
                  <c:v>Regionaalminister</c:v>
                </c:pt>
                <c:pt idx="1">
                  <c:v>Rahandusminister</c:v>
                </c:pt>
                <c:pt idx="2">
                  <c:v>Justiitsminister</c:v>
                </c:pt>
                <c:pt idx="3">
                  <c:v>Majandus- ja kommunikatsiooniminister</c:v>
                </c:pt>
                <c:pt idx="4">
                  <c:v>Haridus- ja teadusminister </c:v>
                </c:pt>
                <c:pt idx="5">
                  <c:v>Sotsiaalminister</c:v>
                </c:pt>
                <c:pt idx="6">
                  <c:v>Maaeluminister</c:v>
                </c:pt>
                <c:pt idx="7">
                  <c:v>Keskkonnaminister</c:v>
                </c:pt>
              </c:strCache>
            </c:strRef>
          </c:cat>
          <c:val>
            <c:numRef>
              <c:f>Täitmine!$E$20:$E$27</c:f>
              <c:numCache>
                <c:formatCode>0%</c:formatCode>
                <c:ptCount val="8"/>
                <c:pt idx="0">
                  <c:v>0.2</c:v>
                </c:pt>
                <c:pt idx="1">
                  <c:v>0.37500000000000006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0.17500000000000002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7.5000000000000011E-2</c:v>
                </c:pt>
              </c:numCache>
            </c:numRef>
          </c:val>
        </c:ser>
        <c:ser>
          <c:idx val="2"/>
          <c:order val="2"/>
          <c:tx>
            <c:strRef>
              <c:f>Täitmine!$G$19</c:f>
              <c:strCache>
                <c:ptCount val="1"/>
                <c:pt idx="0">
                  <c:v>Osaliselt täidetud</c:v>
                </c:pt>
              </c:strCache>
            </c:strRef>
          </c:tx>
          <c:invertIfNegative val="0"/>
          <c:cat>
            <c:strRef>
              <c:f>Täitmine!$A$20:$A$27</c:f>
              <c:strCache>
                <c:ptCount val="8"/>
                <c:pt idx="0">
                  <c:v>Regionaalminister</c:v>
                </c:pt>
                <c:pt idx="1">
                  <c:v>Rahandusminister</c:v>
                </c:pt>
                <c:pt idx="2">
                  <c:v>Justiitsminister</c:v>
                </c:pt>
                <c:pt idx="3">
                  <c:v>Majandus- ja kommunikatsiooniminister</c:v>
                </c:pt>
                <c:pt idx="4">
                  <c:v>Haridus- ja teadusminister </c:v>
                </c:pt>
                <c:pt idx="5">
                  <c:v>Sotsiaalminister</c:v>
                </c:pt>
                <c:pt idx="6">
                  <c:v>Maaeluminister</c:v>
                </c:pt>
                <c:pt idx="7">
                  <c:v>Keskkonnaminister</c:v>
                </c:pt>
              </c:strCache>
            </c:strRef>
          </c:cat>
          <c:val>
            <c:numRef>
              <c:f>Täitmine!$G$20:$G$27</c:f>
              <c:numCache>
                <c:formatCode>0%</c:formatCode>
                <c:ptCount val="8"/>
                <c:pt idx="0">
                  <c:v>0.28813559322033899</c:v>
                </c:pt>
                <c:pt idx="1">
                  <c:v>0.35593220338983061</c:v>
                </c:pt>
                <c:pt idx="2">
                  <c:v>6.7796610169491553E-2</c:v>
                </c:pt>
                <c:pt idx="3">
                  <c:v>0.23728813559322043</c:v>
                </c:pt>
                <c:pt idx="4">
                  <c:v>1.6949152542372881E-2</c:v>
                </c:pt>
                <c:pt idx="5">
                  <c:v>0</c:v>
                </c:pt>
                <c:pt idx="6">
                  <c:v>0</c:v>
                </c:pt>
                <c:pt idx="7">
                  <c:v>3.3898305084745776E-2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95505568"/>
        <c:axId val="195505960"/>
      </c:barChart>
      <c:catAx>
        <c:axId val="19550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5505960"/>
        <c:crosses val="autoZero"/>
        <c:auto val="1"/>
        <c:lblAlgn val="ctr"/>
        <c:lblOffset val="100"/>
        <c:noMultiLvlLbl val="0"/>
      </c:catAx>
      <c:valAx>
        <c:axId val="1955059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9550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63156811280959"/>
          <c:y val="0.27902814231554401"/>
          <c:w val="0.15156451031856313"/>
          <c:h val="0.29996816370175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Täitmine!$C$2</c:f>
              <c:strCache>
                <c:ptCount val="1"/>
                <c:pt idx="0">
                  <c:v>Osakaal %</c:v>
                </c:pt>
              </c:strCache>
            </c:strRef>
          </c:tx>
          <c:spPr>
            <a:solidFill>
              <a:srgbClr val="6178D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Täitmine!$A$3:$A$6</c:f>
              <c:strCache>
                <c:ptCount val="4"/>
                <c:pt idx="0">
                  <c:v>Täidetud soovitused</c:v>
                </c:pt>
                <c:pt idx="1">
                  <c:v>Osaliselt täidetud soovitused</c:v>
                </c:pt>
                <c:pt idx="2">
                  <c:v>Täitmata soovitused</c:v>
                </c:pt>
                <c:pt idx="3">
                  <c:v>Aktuaalsuse kaotanud soovitused</c:v>
                </c:pt>
              </c:strCache>
            </c:strRef>
          </c:cat>
          <c:val>
            <c:numRef>
              <c:f>Täitmine!$C$3:$C$6</c:f>
              <c:numCache>
                <c:formatCode>0%</c:formatCode>
                <c:ptCount val="4"/>
                <c:pt idx="0">
                  <c:v>0.22043010752688175</c:v>
                </c:pt>
                <c:pt idx="1">
                  <c:v>0.43010752688172044</c:v>
                </c:pt>
                <c:pt idx="2">
                  <c:v>0.30645161290322581</c:v>
                </c:pt>
                <c:pt idx="3">
                  <c:v>4.3010752688172046E-2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06744"/>
        <c:axId val="195507136"/>
      </c:barChart>
      <c:catAx>
        <c:axId val="195506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t-EE"/>
          </a:p>
        </c:txPr>
        <c:crossAx val="195507136"/>
        <c:crosses val="autoZero"/>
        <c:auto val="1"/>
        <c:lblAlgn val="ctr"/>
        <c:lblOffset val="100"/>
        <c:noMultiLvlLbl val="0"/>
      </c:catAx>
      <c:valAx>
        <c:axId val="19550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t-EE"/>
          </a:p>
        </c:txPr>
        <c:crossAx val="195506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42E577-0D1D-44AE-92D6-390642350AB5}" type="datetimeFigureOut">
              <a:rPr lang="et-EE"/>
              <a:pPr>
                <a:defRPr/>
              </a:pPr>
              <a:t>18.04.2016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94A673-0D5F-448F-B1D2-A39C39C5AD4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944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FA241F-23FF-4075-9A73-E3681F47F9D6}" type="datetimeFigureOut">
              <a:rPr lang="et-EE"/>
              <a:pPr>
                <a:defRPr/>
              </a:pPr>
              <a:t>18.04.2016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F5154E-43C6-4833-BF64-345C524BFDB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75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5154E-43C6-4833-BF64-345C524BFDBD}" type="slidenum">
              <a:rPr lang="et-EE" smtClean="0"/>
              <a:pPr>
                <a:defRPr/>
              </a:pPr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857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4836D-B2EC-4FCA-9C62-3368E6FCC64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01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743200"/>
            <a:ext cx="77724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t-EE"/>
              <a:t>Pealkiri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917575"/>
            <a:ext cx="1943100" cy="517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917575"/>
            <a:ext cx="5676900" cy="517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3725" y="917575"/>
            <a:ext cx="7772400" cy="5178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91757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Pealkiri</a:t>
            </a:r>
            <a:endParaRPr lang="en-GB" smtClean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Sisutekst</a:t>
            </a:r>
            <a:endParaRPr lang="en-GB" smtClean="0"/>
          </a:p>
          <a:p>
            <a:pPr lvl="1"/>
            <a:r>
              <a:rPr lang="et-EE" smtClean="0"/>
              <a:t>Teine aste</a:t>
            </a:r>
            <a:endParaRPr lang="en-GB" smtClean="0"/>
          </a:p>
          <a:p>
            <a:pPr lvl="2"/>
            <a:r>
              <a:rPr lang="et-EE" smtClean="0"/>
              <a:t>Kolmas aste</a:t>
            </a:r>
            <a:endParaRPr lang="en-GB" smtClean="0"/>
          </a:p>
          <a:p>
            <a:pPr lvl="3"/>
            <a:r>
              <a:rPr lang="et-EE" smtClean="0"/>
              <a:t>Neljas aste</a:t>
            </a:r>
            <a:endParaRPr lang="en-GB" smtClean="0"/>
          </a:p>
          <a:p>
            <a:pPr lvl="4"/>
            <a:r>
              <a:rPr lang="et-EE" smtClean="0"/>
              <a:t>Viies aste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igikontroll.e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 idx="4294967295"/>
          </p:nvPr>
        </p:nvSpPr>
        <p:spPr>
          <a:xfrm>
            <a:off x="827584" y="1628800"/>
            <a:ext cx="7272808" cy="4176464"/>
          </a:xfrm>
        </p:spPr>
        <p:txBody>
          <a:bodyPr/>
          <a:lstStyle/>
          <a:p>
            <a:pPr algn="ctr"/>
            <a:r>
              <a:rPr lang="et-EE" dirty="0" smtClean="0"/>
              <a:t/>
            </a:r>
            <a:br>
              <a:rPr lang="et-EE" dirty="0" smtClean="0"/>
            </a:br>
            <a:r>
              <a:rPr lang="et-EE" i="1" dirty="0" smtClean="0"/>
              <a:t>10 aastat KOVide auditeerimispädevuse laiendamisest</a:t>
            </a:r>
            <a:br>
              <a:rPr lang="et-EE" i="1" dirty="0" smtClean="0"/>
            </a:br>
            <a:r>
              <a:rPr lang="et-EE" i="1" dirty="0" smtClean="0"/>
              <a:t/>
            </a:r>
            <a:br>
              <a:rPr lang="et-EE" i="1" dirty="0" smtClean="0"/>
            </a:br>
            <a:r>
              <a:rPr lang="et-EE" i="1" dirty="0" smtClean="0"/>
              <a:t>Omavalitsuse auditites tehtud olulisemate soovituste täitmise ülevaade</a:t>
            </a:r>
            <a:br>
              <a:rPr lang="et-EE" i="1" dirty="0" smtClean="0"/>
            </a:br>
            <a:r>
              <a:rPr lang="et-EE" i="1" dirty="0" smtClean="0"/>
              <a:t> </a:t>
            </a:r>
            <a:r>
              <a:rPr lang="et-EE" sz="2000" i="1" dirty="0" smtClean="0"/>
              <a:t/>
            </a:r>
            <a:br>
              <a:rPr lang="et-EE" sz="2000" i="1" dirty="0" smtClean="0"/>
            </a:br>
            <a:r>
              <a:rPr lang="et-EE" sz="2000" i="1" dirty="0" smtClean="0"/>
              <a:t/>
            </a:r>
            <a:br>
              <a:rPr lang="et-EE" sz="2000" i="1" dirty="0" smtClean="0"/>
            </a:br>
            <a:r>
              <a:rPr lang="et-EE" sz="2000" i="1" dirty="0" smtClean="0"/>
              <a:t/>
            </a:r>
            <a:br>
              <a:rPr lang="et-EE" sz="2000" i="1" dirty="0" smtClean="0"/>
            </a:br>
            <a:r>
              <a:rPr lang="et-EE" sz="2000" i="1" dirty="0" smtClean="0"/>
              <a:t/>
            </a:r>
            <a:br>
              <a:rPr lang="et-EE" sz="2000" i="1" dirty="0" smtClean="0"/>
            </a:br>
            <a:r>
              <a:rPr lang="et-EE" sz="1800" b="0" i="1" dirty="0" smtClean="0"/>
              <a:t>Airi Mikli, kohaliku omavalitsuse auditi osakonna peakontrolör</a:t>
            </a:r>
            <a:br>
              <a:rPr lang="et-EE" sz="1800" b="0" i="1" dirty="0" smtClean="0"/>
            </a:br>
            <a:r>
              <a:rPr lang="et-EE" sz="1800" b="0" i="1" dirty="0" smtClean="0"/>
              <a:t>HOL volikogu 20.aprill 2016, Tallinn</a:t>
            </a:r>
            <a:r>
              <a:rPr lang="et-EE" sz="2000" i="1" dirty="0" smtClean="0"/>
              <a:t/>
            </a:r>
            <a:br>
              <a:rPr lang="et-EE" sz="2000" i="1" dirty="0" smtClean="0"/>
            </a:br>
            <a:r>
              <a:rPr lang="et-EE" sz="2000" dirty="0" smtClean="0"/>
              <a:t> </a:t>
            </a:r>
            <a:br>
              <a:rPr lang="et-EE" sz="2000" dirty="0" smtClean="0"/>
            </a:br>
            <a:endParaRPr lang="et-EE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Ministritele tehtud soovituste täitmine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7050" y="1628800"/>
          <a:ext cx="814940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Soovituste täitmine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37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755650" y="1773238"/>
            <a:ext cx="7772400" cy="762000"/>
          </a:xfrm>
        </p:spPr>
        <p:txBody>
          <a:bodyPr/>
          <a:lstStyle/>
          <a:p>
            <a:pPr eaLnBrk="1" hangingPunct="1"/>
            <a:r>
              <a:rPr lang="et-EE" smtClean="0"/>
              <a:t>Kaugsuhtlus Riigikontrollis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00113" y="32845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2000" b="1" kern="0" dirty="0" err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Zoom</a:t>
            </a:r>
            <a:r>
              <a:rPr lang="et-EE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2000" b="1" kern="0" dirty="0" err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Conference</a:t>
            </a:r>
            <a:r>
              <a:rPr lang="et-EE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näitel</a:t>
            </a:r>
          </a:p>
          <a:p>
            <a:pPr algn="ctr">
              <a:defRPr/>
            </a:pPr>
            <a:endParaRPr lang="et-EE" sz="28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8" descr="Zoom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789363"/>
            <a:ext cx="2095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900113" y="4365625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1200" b="1" kern="0" dirty="0" err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www.zoom.us</a:t>
            </a:r>
            <a:endParaRPr lang="et-EE" sz="12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t-EE" sz="28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Esmalt saadetakse kutse e-kirja teel</a:t>
            </a:r>
          </a:p>
        </p:txBody>
      </p:sp>
      <p:pic>
        <p:nvPicPr>
          <p:cNvPr id="4099" name="Content Placeholder 3" descr="me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743200"/>
            <a:ext cx="6792912" cy="411480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755576" y="1700808"/>
            <a:ext cx="74334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t-EE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Saadetakse osalejatele unikaalne sessiooni kood</a:t>
            </a:r>
          </a:p>
          <a:p>
            <a:pPr algn="l">
              <a:buFont typeface="Arial" charset="0"/>
              <a:buChar char="•"/>
            </a:pPr>
            <a:r>
              <a:rPr lang="et-EE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Edasi tuleb järgida ekraanijuhiseid programmi käivitumisel</a:t>
            </a:r>
          </a:p>
          <a:p>
            <a:pPr algn="l">
              <a:buFont typeface="Arial" charset="0"/>
              <a:buChar char="•"/>
            </a:pPr>
            <a:r>
              <a:rPr lang="et-EE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Täpsemad juhtnöörid saadame juba koos kutsega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Edasi käivitub automaatselt kaugsuhtlus</a:t>
            </a:r>
          </a:p>
        </p:txBody>
      </p:sp>
      <p:pic>
        <p:nvPicPr>
          <p:cNvPr id="5123" name="Content Placeholder 5" descr="Screen-Shot-2013-08-07-at-8_09_14-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844800"/>
            <a:ext cx="4752975" cy="2970213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364088" y="3068638"/>
            <a:ext cx="31683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t-EE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Suhtlusvõimalused:</a:t>
            </a:r>
          </a:p>
          <a:p>
            <a:pPr algn="l">
              <a:buFont typeface="Arial" charset="0"/>
              <a:buChar char="•"/>
            </a:pPr>
            <a:r>
              <a:rPr lang="et-EE" sz="200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Audio-video</a:t>
            </a:r>
          </a:p>
          <a:p>
            <a:pPr algn="l">
              <a:buFont typeface="Arial" charset="0"/>
              <a:buChar char="•"/>
            </a:pPr>
            <a:r>
              <a:rPr lang="et-EE" sz="200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Ekraani ja programmide ühiskasutus</a:t>
            </a:r>
          </a:p>
          <a:p>
            <a:pPr algn="l">
              <a:buFont typeface="Arial" charset="0"/>
              <a:buChar char="•"/>
            </a:pPr>
            <a:r>
              <a:rPr lang="et-EE" sz="200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Kirjalikud märkmed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kmoss.rk.lan/uudised/haldusteenistus/hoone/Joonised%20ja%20pildid/KIRIKU2_04_lamb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745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4292600"/>
            <a:ext cx="7754937" cy="2366963"/>
          </a:xfrm>
        </p:spPr>
        <p:txBody>
          <a:bodyPr/>
          <a:lstStyle/>
          <a:p>
            <a:pPr algn="ctr" eaLnBrk="1" hangingPunct="1"/>
            <a:r>
              <a:rPr lang="et-EE" smtClean="0"/>
              <a:t>Riigikontrolli aruannete täistekstid kättesaadavad</a:t>
            </a:r>
            <a:br>
              <a:rPr lang="et-EE" smtClean="0"/>
            </a:br>
            <a:r>
              <a:rPr lang="et-EE" smtClean="0"/>
              <a:t> </a:t>
            </a:r>
            <a:r>
              <a:rPr lang="et-EE" smtClean="0">
                <a:hlinkClick r:id="rId3"/>
              </a:rPr>
              <a:t>www.riigikontroll.ee</a:t>
            </a:r>
            <a:r>
              <a:rPr lang="et-EE" sz="2000" smtClean="0"/>
              <a:t/>
            </a:r>
            <a:br>
              <a:rPr lang="et-EE" sz="2000" smtClean="0"/>
            </a:br>
            <a:endParaRPr lang="en-US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Kohaliku omavalitsuse auditi osakond </a:t>
            </a:r>
            <a:br>
              <a:rPr lang="et-EE" dirty="0" smtClean="0"/>
            </a:br>
            <a:r>
              <a:rPr lang="et-EE" dirty="0" smtClean="0"/>
              <a:t>2006 - 2016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988840"/>
            <a:ext cx="7772400" cy="4248472"/>
          </a:xfrm>
        </p:spPr>
        <p:txBody>
          <a:bodyPr/>
          <a:lstStyle/>
          <a:p>
            <a:r>
              <a:rPr lang="et-EE" dirty="0" smtClean="0"/>
              <a:t>64 auditit ja muu tööd</a:t>
            </a:r>
          </a:p>
          <a:p>
            <a:r>
              <a:rPr lang="et-EE" dirty="0" smtClean="0"/>
              <a:t>100% KOVe hõlmatud auditi ja mitme ülevaatega</a:t>
            </a:r>
          </a:p>
          <a:p>
            <a:r>
              <a:rPr lang="et-EE" dirty="0" smtClean="0"/>
              <a:t>86%-s KOVides tehtud kohapealseid kontrollitoiminguid</a:t>
            </a:r>
          </a:p>
          <a:p>
            <a:r>
              <a:rPr lang="et-EE" dirty="0" smtClean="0"/>
              <a:t>Tallinna linn, Audru, Harku ja Rae vald – enim auditeeritud KOVid </a:t>
            </a:r>
          </a:p>
          <a:p>
            <a:r>
              <a:rPr lang="et-EE" dirty="0" smtClean="0"/>
              <a:t>10 kuud auditite kestus keskmiselt</a:t>
            </a:r>
          </a:p>
          <a:p>
            <a:r>
              <a:rPr lang="et-EE" dirty="0" smtClean="0"/>
              <a:t>200st KOVide arendamiseks tehtud soovitustest 2/3 täidetud ja 1/3 täitmata soovitust</a:t>
            </a:r>
          </a:p>
          <a:p>
            <a:r>
              <a:rPr lang="et-EE" dirty="0" smtClean="0"/>
              <a:t>64% - 87% on auditeeritavate tagasiside aastate lõikes (hea tulemus 60%) </a:t>
            </a:r>
          </a:p>
          <a:p>
            <a:r>
              <a:rPr lang="et-EE" dirty="0" smtClean="0"/>
              <a:t>11 audiitorit, 3 auditijuhti, 1 peakontrolör</a:t>
            </a:r>
          </a:p>
          <a:p>
            <a:r>
              <a:rPr lang="et-EE" dirty="0" smtClean="0"/>
              <a:t>6 inimest töötab osakonna loomisest alates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166340"/>
          </a:xfrm>
        </p:spPr>
        <p:txBody>
          <a:bodyPr/>
          <a:lstStyle/>
          <a:p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31840" y="273050"/>
          <a:ext cx="555496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sz="2800" b="1" dirty="0" smtClean="0"/>
              <a:t>Kohapealsed kontrolli-toimingud KOVides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1600" dirty="0" smtClean="0"/>
              <a:t>Kohapealsed kontrollitoimingud KOVides maakonniti (2016 veebruari seisuga)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93725" y="1340768"/>
          <a:ext cx="77724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917575"/>
            <a:ext cx="7772400" cy="423193"/>
          </a:xfrm>
        </p:spPr>
        <p:txBody>
          <a:bodyPr/>
          <a:lstStyle/>
          <a:p>
            <a:r>
              <a:rPr lang="et-EE" sz="1800" dirty="0" smtClean="0"/>
              <a:t>Kohapealsed kontrollitoimingud Harjumaal</a:t>
            </a:r>
            <a:endParaRPr lang="et-EE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3725" y="1340768"/>
          <a:ext cx="77724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Auditeeritavate tagasiside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3648" y="1981200"/>
          <a:ext cx="6192688" cy="447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Auditites käsitletud peamised teemad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37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Maakondlike omavalitsusliitude tegevus ja sisekontrollisüsteemi toimimine, 2012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08912" cy="4896544"/>
          </a:xfrm>
        </p:spPr>
        <p:txBody>
          <a:bodyPr/>
          <a:lstStyle/>
          <a:p>
            <a:pPr>
              <a:buNone/>
            </a:pPr>
            <a:r>
              <a:rPr lang="et-EE" sz="1800" dirty="0" smtClean="0"/>
              <a:t>Kavandada  üldkoosoleku koosolekute päevakorras arutelu ja otsuse tegemine, et :</a:t>
            </a:r>
          </a:p>
          <a:p>
            <a:pPr>
              <a:buFontTx/>
              <a:buChar char="-"/>
            </a:pPr>
            <a:r>
              <a:rPr lang="et-EE" sz="1800" dirty="0" smtClean="0"/>
              <a:t>määrata kindlaks juhatuse liikmetele ja tegevjuhile tasu ja hüvitiste maksmist reguleeriv kord</a:t>
            </a:r>
          </a:p>
          <a:p>
            <a:pPr>
              <a:buFontTx/>
              <a:buChar char="-"/>
            </a:pPr>
            <a:r>
              <a:rPr lang="et-EE" sz="1800" dirty="0" smtClean="0"/>
              <a:t>määrata revisjonikomisjoni või revidendi ülesandena kindlaks kontrollida korruptsioonivastases seaduses ettenähtud piirangutest kinnipidamist iga majandusaasta lõppedes</a:t>
            </a:r>
          </a:p>
          <a:p>
            <a:pPr>
              <a:buFontTx/>
              <a:buChar char="-"/>
            </a:pPr>
            <a:r>
              <a:rPr lang="et-EE" sz="1800" dirty="0" smtClean="0"/>
              <a:t>määrata kindlaks abinõud, mis tagaksid riigihanke piirmäärast väiksemas summas ostude tegemisel hangete hea tava järgimise</a:t>
            </a:r>
          </a:p>
          <a:p>
            <a:pPr>
              <a:buFontTx/>
              <a:buChar char="-"/>
            </a:pPr>
            <a:r>
              <a:rPr lang="et-EE" sz="1800" dirty="0" smtClean="0"/>
              <a:t>täiendada põhikirja juhatuse ülesandega koostada eelarveaasta lõppedes eelarve täitmise aruanne ning esitada see üldkoosolekule kinnitamiseks</a:t>
            </a:r>
          </a:p>
          <a:p>
            <a:pPr>
              <a:buFontTx/>
              <a:buChar char="-"/>
            </a:pPr>
            <a:r>
              <a:rPr lang="et-EE" sz="1800" dirty="0" smtClean="0"/>
              <a:t>täpsustada tegevjuhi ja juhatuse rolle ning määrata kindlaks kord, kuidas vältida huvide konflikti tegevjuhi tegevuses</a:t>
            </a:r>
          </a:p>
          <a:p>
            <a:pPr>
              <a:buFontTx/>
              <a:buChar char="-"/>
            </a:pPr>
            <a:r>
              <a:rPr lang="et-EE" sz="1800" dirty="0" smtClean="0"/>
              <a:t>parandada revisjonikomisjoni tegevust liidu majandustegevuse kontrollimisel.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Riigile tehtud soovituste jagunemine ministrite (sh haldusala) vahel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797058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01 Presentatsiooni pohi (PowerPoint)">
  <a:themeElements>
    <a:clrScheme name="01 Presentatsiooni pohi (PowerPoint)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1 Presentatsiooni pohi (PowerPoint)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 Presentatsiooni pohi (PowerPoint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Presentatsiooni pohi (PowerPoint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Presentatsiooni pohi (PowerPoint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Presentatsiooni pohi (PowerPoint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Presentatsiooni pohi (PowerPoint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Presentatsiooni pohi (PowerPoint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Presentatsiooni pohi (PowerPoint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Presentatsiooni pohi (PowerPoint)</Template>
  <TotalTime>7608</TotalTime>
  <Words>297</Words>
  <Application>Microsoft Office PowerPoint</Application>
  <PresentationFormat>Ekraaniseanss (4:3)</PresentationFormat>
  <Paragraphs>52</Paragraphs>
  <Slides>16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01 Presentatsiooni pohi (PowerPoint)</vt:lpstr>
      <vt:lpstr> 10 aastat KOVide auditeerimispädevuse laiendamisest  Omavalitsuse auditites tehtud olulisemate soovituste täitmise ülevaade      Airi Mikli, kohaliku omavalitsuse auditi osakonna peakontrolör HOL volikogu 20.aprill 2016, Tallinn   </vt:lpstr>
      <vt:lpstr>Kohaliku omavalitsuse auditi osakond  2006 - 2016</vt:lpstr>
      <vt:lpstr>PowerPointi esitlus</vt:lpstr>
      <vt:lpstr>Kohapealsed kontrollitoimingud KOVides maakonniti (2016 veebruari seisuga) </vt:lpstr>
      <vt:lpstr>Kohapealsed kontrollitoimingud Harjumaal</vt:lpstr>
      <vt:lpstr>Auditeeritavate tagasiside</vt:lpstr>
      <vt:lpstr>Auditites käsitletud peamised teemad</vt:lpstr>
      <vt:lpstr>Maakondlike omavalitsusliitude tegevus ja sisekontrollisüsteemi toimimine, 2012</vt:lpstr>
      <vt:lpstr>Riigile tehtud soovituste jagunemine ministrite (sh haldusala) vahel</vt:lpstr>
      <vt:lpstr>Ministritele tehtud soovituste täitmine</vt:lpstr>
      <vt:lpstr>Soovituste täitmine</vt:lpstr>
      <vt:lpstr>Kaugsuhtlus Riigikontrollis</vt:lpstr>
      <vt:lpstr>Esmalt saadetakse kutse e-kirja teel</vt:lpstr>
      <vt:lpstr>Edasi käivitub automaatselt kaugsuhtlus</vt:lpstr>
      <vt:lpstr>PowerPointi esitlus</vt:lpstr>
      <vt:lpstr>Riigikontrolli aruannete täistekstid kättesaadavad  www.riigikontroll.ee </vt:lpstr>
    </vt:vector>
  </TitlesOfParts>
  <Company>Riigikontroll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Ülevaade jäätmehoolduse olukorrast valdades ja linnades</dc:title>
  <dc:creator>Marko Seier</dc:creator>
  <cp:lastModifiedBy>Vambo</cp:lastModifiedBy>
  <cp:revision>877</cp:revision>
  <dcterms:created xsi:type="dcterms:W3CDTF">2008-07-07T08:56:21Z</dcterms:created>
  <dcterms:modified xsi:type="dcterms:W3CDTF">2016-04-18T08:49:59Z</dcterms:modified>
</cp:coreProperties>
</file>