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4" r:id="rId6"/>
    <p:sldMasterId id="2147483727" r:id="rId7"/>
  </p:sldMasterIdLst>
  <p:notesMasterIdLst>
    <p:notesMasterId r:id="rId55"/>
  </p:notesMasterIdLst>
  <p:handoutMasterIdLst>
    <p:handoutMasterId r:id="rId56"/>
  </p:handoutMasterIdLst>
  <p:sldIdLst>
    <p:sldId id="457" r:id="rId8"/>
    <p:sldId id="508" r:id="rId9"/>
    <p:sldId id="509" r:id="rId10"/>
    <p:sldId id="513" r:id="rId11"/>
    <p:sldId id="510" r:id="rId12"/>
    <p:sldId id="512" r:id="rId13"/>
    <p:sldId id="514" r:id="rId14"/>
    <p:sldId id="517" r:id="rId15"/>
    <p:sldId id="518" r:id="rId16"/>
    <p:sldId id="519" r:id="rId17"/>
    <p:sldId id="520" r:id="rId18"/>
    <p:sldId id="521" r:id="rId19"/>
    <p:sldId id="534" r:id="rId20"/>
    <p:sldId id="523" r:id="rId21"/>
    <p:sldId id="544" r:id="rId22"/>
    <p:sldId id="546" r:id="rId23"/>
    <p:sldId id="545" r:id="rId24"/>
    <p:sldId id="524" r:id="rId25"/>
    <p:sldId id="531" r:id="rId26"/>
    <p:sldId id="522" r:id="rId27"/>
    <p:sldId id="537" r:id="rId28"/>
    <p:sldId id="539" r:id="rId29"/>
    <p:sldId id="538" r:id="rId30"/>
    <p:sldId id="525" r:id="rId31"/>
    <p:sldId id="535" r:id="rId32"/>
    <p:sldId id="536" r:id="rId33"/>
    <p:sldId id="543" r:id="rId34"/>
    <p:sldId id="458" r:id="rId35"/>
    <p:sldId id="464" r:id="rId36"/>
    <p:sldId id="467" r:id="rId37"/>
    <p:sldId id="459" r:id="rId38"/>
    <p:sldId id="461" r:id="rId39"/>
    <p:sldId id="460" r:id="rId40"/>
    <p:sldId id="468" r:id="rId41"/>
    <p:sldId id="469" r:id="rId42"/>
    <p:sldId id="443" r:id="rId43"/>
    <p:sldId id="453" r:id="rId44"/>
    <p:sldId id="447" r:id="rId45"/>
    <p:sldId id="462" r:id="rId46"/>
    <p:sldId id="465" r:id="rId47"/>
    <p:sldId id="471" r:id="rId48"/>
    <p:sldId id="466" r:id="rId49"/>
    <p:sldId id="437" r:id="rId50"/>
    <p:sldId id="456" r:id="rId51"/>
    <p:sldId id="472" r:id="rId52"/>
    <p:sldId id="470" r:id="rId53"/>
    <p:sldId id="463" r:id="rId54"/>
  </p:sldIdLst>
  <p:sldSz cx="8999538" cy="6840538"/>
  <p:notesSz cx="6797675" cy="9926638"/>
  <p:defaultTextStyle>
    <a:defPPr>
      <a:defRPr lang="en-US"/>
    </a:defPPr>
    <a:lvl1pPr algn="l" defTabSz="448611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1pPr>
    <a:lvl2pPr marL="741869" indent="-285335" algn="l" defTabSz="448611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2pPr>
    <a:lvl3pPr marL="1141336" indent="-228266" algn="l" defTabSz="448611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3pPr>
    <a:lvl4pPr marL="1597870" indent="-228266" algn="l" defTabSz="448611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4pPr>
    <a:lvl5pPr marL="2054404" indent="-228266" algn="l" defTabSz="448611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5pPr>
    <a:lvl6pPr marL="2282672" algn="l" defTabSz="913070" rtl="0" eaLnBrk="1" latinLnBrk="0" hangingPunct="1"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6pPr>
    <a:lvl7pPr marL="2739208" algn="l" defTabSz="913070" rtl="0" eaLnBrk="1" latinLnBrk="0" hangingPunct="1"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7pPr>
    <a:lvl8pPr marL="3195742" algn="l" defTabSz="913070" rtl="0" eaLnBrk="1" latinLnBrk="0" hangingPunct="1"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8pPr>
    <a:lvl9pPr marL="3652277" algn="l" defTabSz="913070" rtl="0" eaLnBrk="1" latinLnBrk="0" hangingPunct="1">
      <a:defRPr kern="1200">
        <a:solidFill>
          <a:schemeClr val="tx1"/>
        </a:solidFill>
        <a:latin typeface="Roboto Condensed" charset="0"/>
        <a:ea typeface="Microsoft YaHei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lle Tammemägi" initials="P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829" autoAdjust="0"/>
  </p:normalViewPr>
  <p:slideViewPr>
    <p:cSldViewPr>
      <p:cViewPr varScale="1">
        <p:scale>
          <a:sx n="92" d="100"/>
          <a:sy n="92" d="100"/>
        </p:scale>
        <p:origin x="-150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736979166666657E-2"/>
          <c:y val="3.7895523476232124E-2"/>
          <c:w val="0.9157074652777778"/>
          <c:h val="0.846124599008457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Saak!$C$6</c:f>
              <c:strCache>
                <c:ptCount val="1"/>
                <c:pt idx="0">
                  <c:v>Nisu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Saak!$D$5:$N$5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Saak!$D$6:$N$6</c:f>
              <c:numCache>
                <c:formatCode>General</c:formatCode>
                <c:ptCount val="11"/>
                <c:pt idx="0">
                  <c:v>263.39999999999998</c:v>
                </c:pt>
                <c:pt idx="1">
                  <c:v>219.6</c:v>
                </c:pt>
                <c:pt idx="2">
                  <c:v>345.8</c:v>
                </c:pt>
                <c:pt idx="3">
                  <c:v>342.5</c:v>
                </c:pt>
                <c:pt idx="4">
                  <c:v>342.5</c:v>
                </c:pt>
                <c:pt idx="5">
                  <c:v>327.60000000000002</c:v>
                </c:pt>
                <c:pt idx="6">
                  <c:v>360.2</c:v>
                </c:pt>
                <c:pt idx="7">
                  <c:v>484.7</c:v>
                </c:pt>
                <c:pt idx="8">
                  <c:v>406.8</c:v>
                </c:pt>
                <c:pt idx="9">
                  <c:v>615.5</c:v>
                </c:pt>
                <c:pt idx="10">
                  <c:v>756.9</c:v>
                </c:pt>
              </c:numCache>
            </c:numRef>
          </c:val>
        </c:ser>
        <c:ser>
          <c:idx val="1"/>
          <c:order val="1"/>
          <c:tx>
            <c:strRef>
              <c:f>Saak!$C$7</c:f>
              <c:strCache>
                <c:ptCount val="1"/>
                <c:pt idx="0">
                  <c:v>Oder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Saak!$D$5:$N$5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Saak!$D$7:$N$7</c:f>
              <c:numCache>
                <c:formatCode>General</c:formatCode>
                <c:ptCount val="11"/>
                <c:pt idx="0">
                  <c:v>366.7</c:v>
                </c:pt>
                <c:pt idx="1">
                  <c:v>302.7</c:v>
                </c:pt>
                <c:pt idx="2">
                  <c:v>362.7</c:v>
                </c:pt>
                <c:pt idx="3">
                  <c:v>349.1</c:v>
                </c:pt>
                <c:pt idx="4">
                  <c:v>377</c:v>
                </c:pt>
                <c:pt idx="5">
                  <c:v>254.8</c:v>
                </c:pt>
                <c:pt idx="6">
                  <c:v>295</c:v>
                </c:pt>
                <c:pt idx="7">
                  <c:v>341.3</c:v>
                </c:pt>
                <c:pt idx="8">
                  <c:v>441</c:v>
                </c:pt>
                <c:pt idx="9">
                  <c:v>458.1</c:v>
                </c:pt>
                <c:pt idx="10">
                  <c:v>540.4</c:v>
                </c:pt>
              </c:numCache>
            </c:numRef>
          </c:val>
        </c:ser>
        <c:ser>
          <c:idx val="2"/>
          <c:order val="2"/>
          <c:tx>
            <c:strRef>
              <c:f>Saak!$C$8</c:f>
              <c:strCache>
                <c:ptCount val="1"/>
                <c:pt idx="0">
                  <c:v>Rukis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Saak!$D$5:$N$5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Saak!$D$8:$N$8</c:f>
              <c:numCache>
                <c:formatCode>General</c:formatCode>
                <c:ptCount val="11"/>
                <c:pt idx="0">
                  <c:v>20.399999999999999</c:v>
                </c:pt>
                <c:pt idx="1">
                  <c:v>17.8</c:v>
                </c:pt>
                <c:pt idx="2">
                  <c:v>61</c:v>
                </c:pt>
                <c:pt idx="3">
                  <c:v>65.599999999999994</c:v>
                </c:pt>
                <c:pt idx="4">
                  <c:v>39.1</c:v>
                </c:pt>
                <c:pt idx="5">
                  <c:v>25</c:v>
                </c:pt>
                <c:pt idx="6">
                  <c:v>31</c:v>
                </c:pt>
                <c:pt idx="7">
                  <c:v>57.1</c:v>
                </c:pt>
                <c:pt idx="8">
                  <c:v>21.9</c:v>
                </c:pt>
                <c:pt idx="9">
                  <c:v>49.6</c:v>
                </c:pt>
                <c:pt idx="10">
                  <c:v>56.2</c:v>
                </c:pt>
              </c:numCache>
            </c:numRef>
          </c:val>
        </c:ser>
        <c:ser>
          <c:idx val="3"/>
          <c:order val="3"/>
          <c:tx>
            <c:strRef>
              <c:f>Saak!$C$9</c:f>
              <c:strCache>
                <c:ptCount val="1"/>
                <c:pt idx="0">
                  <c:v>Kaer</c:v>
                </c:pt>
              </c:strCache>
            </c:strRef>
          </c:tx>
          <c:invertIfNegative val="0"/>
          <c:cat>
            <c:strRef>
              <c:f>Saak!$D$5:$N$5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Saak!$D$9:$N$9</c:f>
              <c:numCache>
                <c:formatCode>General</c:formatCode>
                <c:ptCount val="11"/>
                <c:pt idx="0">
                  <c:v>84.2</c:v>
                </c:pt>
                <c:pt idx="1">
                  <c:v>63.6</c:v>
                </c:pt>
                <c:pt idx="2">
                  <c:v>85.2</c:v>
                </c:pt>
                <c:pt idx="3">
                  <c:v>77.5</c:v>
                </c:pt>
                <c:pt idx="4">
                  <c:v>86.5</c:v>
                </c:pt>
                <c:pt idx="5">
                  <c:v>54.5</c:v>
                </c:pt>
                <c:pt idx="6">
                  <c:v>62.8</c:v>
                </c:pt>
                <c:pt idx="7">
                  <c:v>78.400000000000006</c:v>
                </c:pt>
                <c:pt idx="8">
                  <c:v>85.3</c:v>
                </c:pt>
                <c:pt idx="9">
                  <c:v>65</c:v>
                </c:pt>
                <c:pt idx="10">
                  <c:v>71.8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740928"/>
        <c:axId val="103742464"/>
      </c:barChart>
      <c:lineChart>
        <c:grouping val="standard"/>
        <c:varyColors val="0"/>
        <c:ser>
          <c:idx val="4"/>
          <c:order val="4"/>
          <c:tx>
            <c:strRef>
              <c:f>Saak!$C$10</c:f>
              <c:strCache>
                <c:ptCount val="1"/>
                <c:pt idx="0">
                  <c:v>Kokku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Saak!$D$5:$N$5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Saak!$D$10:$N$10</c:f>
              <c:numCache>
                <c:formatCode>General</c:formatCode>
                <c:ptCount val="11"/>
                <c:pt idx="0">
                  <c:v>734.69999999999993</c:v>
                </c:pt>
                <c:pt idx="1">
                  <c:v>603.69999999999993</c:v>
                </c:pt>
                <c:pt idx="2">
                  <c:v>854.7</c:v>
                </c:pt>
                <c:pt idx="3">
                  <c:v>834.7</c:v>
                </c:pt>
                <c:pt idx="4">
                  <c:v>845.1</c:v>
                </c:pt>
                <c:pt idx="5">
                  <c:v>661.90000000000009</c:v>
                </c:pt>
                <c:pt idx="6">
                  <c:v>749</c:v>
                </c:pt>
                <c:pt idx="7">
                  <c:v>961.5</c:v>
                </c:pt>
                <c:pt idx="8">
                  <c:v>954.99999999999989</c:v>
                </c:pt>
                <c:pt idx="9">
                  <c:v>1188.1999999999998</c:v>
                </c:pt>
                <c:pt idx="10">
                  <c:v>1425.3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40928"/>
        <c:axId val="103742464"/>
      </c:lineChart>
      <c:catAx>
        <c:axId val="10374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742464"/>
        <c:crosses val="autoZero"/>
        <c:auto val="1"/>
        <c:lblAlgn val="ctr"/>
        <c:lblOffset val="100"/>
        <c:noMultiLvlLbl val="0"/>
      </c:catAx>
      <c:valAx>
        <c:axId val="10374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740928"/>
        <c:crosses val="autoZero"/>
        <c:crossBetween val="between"/>
      </c:valAx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.20894367261683913"/>
          <c:y val="4.7441543754330122E-2"/>
          <c:w val="0.3408540948088295"/>
          <c:h val="7.186452282767948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t-E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Sheet1!$I$8</c:f>
              <c:strCache>
                <c:ptCount val="1"/>
                <c:pt idx="0">
                  <c:v>EL osalus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Sheet1!$G$9:$H$10</c:f>
              <c:strCache>
                <c:ptCount val="2"/>
                <c:pt idx="0">
                  <c:v>2007-2013</c:v>
                </c:pt>
                <c:pt idx="1">
                  <c:v>2014-2020</c:v>
                </c:pt>
              </c:strCache>
            </c:strRef>
          </c:cat>
          <c:val>
            <c:numRef>
              <c:f>Sheet1!$I$9:$I$10</c:f>
              <c:numCache>
                <c:formatCode>#,##0</c:formatCode>
                <c:ptCount val="2"/>
                <c:pt idx="0">
                  <c:v>723736854.49999988</c:v>
                </c:pt>
                <c:pt idx="1">
                  <c:v>725886558</c:v>
                </c:pt>
              </c:numCache>
            </c:numRef>
          </c:val>
        </c:ser>
        <c:ser>
          <c:idx val="1"/>
          <c:order val="1"/>
          <c:tx>
            <c:strRef>
              <c:f>Sheet1!$J$8</c:f>
              <c:strCache>
                <c:ptCount val="1"/>
                <c:pt idx="0">
                  <c:v>EE osalus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Sheet1!$G$9:$H$10</c:f>
              <c:strCache>
                <c:ptCount val="2"/>
                <c:pt idx="0">
                  <c:v>2007-2013</c:v>
                </c:pt>
                <c:pt idx="1">
                  <c:v>2014-2020</c:v>
                </c:pt>
              </c:strCache>
            </c:strRef>
          </c:cat>
          <c:val>
            <c:numRef>
              <c:f>Sheet1!$J$9:$J$10</c:f>
              <c:numCache>
                <c:formatCode>#,##0</c:formatCode>
                <c:ptCount val="2"/>
                <c:pt idx="0">
                  <c:v>211613658.48333332</c:v>
                </c:pt>
                <c:pt idx="1">
                  <c:v>169463955</c:v>
                </c:pt>
              </c:numCache>
            </c:numRef>
          </c:val>
        </c:ser>
        <c:ser>
          <c:idx val="2"/>
          <c:order val="2"/>
          <c:tx>
            <c:strRef>
              <c:f>Sheet1!$K$8</c:f>
              <c:strCache>
                <c:ptCount val="1"/>
                <c:pt idx="0">
                  <c:v>I sambast lisanduv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Sheet1!$G$9:$H$10</c:f>
              <c:strCache>
                <c:ptCount val="2"/>
                <c:pt idx="0">
                  <c:v>2007-2013</c:v>
                </c:pt>
                <c:pt idx="1">
                  <c:v>2014-2020</c:v>
                </c:pt>
              </c:strCache>
            </c:strRef>
          </c:cat>
          <c:val>
            <c:numRef>
              <c:f>Sheet1!$K$9:$K$10</c:f>
              <c:numCache>
                <c:formatCode>#,##0</c:formatCode>
                <c:ptCount val="2"/>
                <c:pt idx="1">
                  <c:v>97455000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21664"/>
        <c:axId val="110323200"/>
      </c:barChart>
      <c:catAx>
        <c:axId val="110321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t-EE"/>
          </a:p>
        </c:txPr>
        <c:crossAx val="110323200"/>
        <c:crosses val="autoZero"/>
        <c:auto val="1"/>
        <c:lblAlgn val="ctr"/>
        <c:lblOffset val="100"/>
        <c:noMultiLvlLbl val="0"/>
      </c:catAx>
      <c:valAx>
        <c:axId val="1103232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t-EE"/>
          </a:p>
        </c:txPr>
        <c:crossAx val="1103216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t-E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2007-2013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Sheet1!$C$25:$C$38</c:f>
              <c:strCache>
                <c:ptCount val="14"/>
                <c:pt idx="0">
                  <c:v>Teadmussiire ja teavitus</c:v>
                </c:pt>
                <c:pt idx="1">
                  <c:v>Nõuandeteenuste toetamine</c:v>
                </c:pt>
                <c:pt idx="2">
                  <c:v>Kvaliteedikavades osalemine ja kvaliteedikavade raames toodetud toodete edendamine</c:v>
                </c:pt>
                <c:pt idx="3">
                  <c:v>Investeeringud põllumajandusettevõtte tulemuslikkuse parandamiseks</c:v>
                </c:pt>
                <c:pt idx="4">
                  <c:v>Investeeringud põllumajandustoodete töötlemiseks ja turustamiseks</c:v>
                </c:pt>
                <c:pt idx="5">
                  <c:v>Põllu- ja metsamajanduse taristu arendamine ja hoid</c:v>
                </c:pt>
                <c:pt idx="6">
                  <c:v>Kiviaia taastamise toetus</c:v>
                </c:pt>
                <c:pt idx="7">
                  <c:v>Noorte põllumajandustootjate tegevuse alustamine</c:v>
                </c:pt>
                <c:pt idx="8">
                  <c:v>Väikeste põllumajandusettevõtete arendamine</c:v>
                </c:pt>
                <c:pt idx="9">
                  <c:v>Investeeringud majandustegevuse mitmekesistamiseks maapiirkonnas mittepõllumajandusliku tegevuse suunas</c:v>
                </c:pt>
                <c:pt idx="10">
                  <c:v>Metsa majandusliku ja ökoloogilise elujõulisuse parandamine</c:v>
                </c:pt>
                <c:pt idx="11">
                  <c:v>Tootjarühmade loomine</c:v>
                </c:pt>
                <c:pt idx="12">
                  <c:v>Koostöö</c:v>
                </c:pt>
                <c:pt idx="13">
                  <c:v>LEADER kohalikuks arenguks</c:v>
                </c:pt>
              </c:strCache>
            </c:strRef>
          </c:cat>
          <c:val>
            <c:numRef>
              <c:f>Sheet1!$D$25:$D$38</c:f>
              <c:numCache>
                <c:formatCode>#,##0</c:formatCode>
                <c:ptCount val="14"/>
                <c:pt idx="0">
                  <c:v>3886012</c:v>
                </c:pt>
                <c:pt idx="1">
                  <c:v>5067569</c:v>
                </c:pt>
                <c:pt idx="2" formatCode="General">
                  <c:v>0</c:v>
                </c:pt>
                <c:pt idx="3">
                  <c:v>191050202</c:v>
                </c:pt>
                <c:pt idx="4">
                  <c:v>44968423</c:v>
                </c:pt>
                <c:pt idx="5">
                  <c:v>47564333</c:v>
                </c:pt>
                <c:pt idx="6">
                  <c:v>3962523</c:v>
                </c:pt>
                <c:pt idx="7">
                  <c:v>24454135</c:v>
                </c:pt>
                <c:pt idx="9">
                  <c:v>76351540</c:v>
                </c:pt>
                <c:pt idx="10">
                  <c:v>14248000</c:v>
                </c:pt>
                <c:pt idx="11">
                  <c:v>4481619</c:v>
                </c:pt>
                <c:pt idx="12">
                  <c:v>5449074</c:v>
                </c:pt>
                <c:pt idx="13">
                  <c:v>85759063</c:v>
                </c:pt>
              </c:numCache>
            </c:numRef>
          </c:val>
        </c:ser>
        <c:ser>
          <c:idx val="1"/>
          <c:order val="1"/>
          <c:tx>
            <c:strRef>
              <c:f>Sheet1!$E$24</c:f>
              <c:strCache>
                <c:ptCount val="1"/>
                <c:pt idx="0">
                  <c:v>2014-2020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Sheet1!$C$25:$C$38</c:f>
              <c:strCache>
                <c:ptCount val="14"/>
                <c:pt idx="0">
                  <c:v>Teadmussiire ja teavitus</c:v>
                </c:pt>
                <c:pt idx="1">
                  <c:v>Nõuandeteenuste toetamine</c:v>
                </c:pt>
                <c:pt idx="2">
                  <c:v>Kvaliteedikavades osalemine ja kvaliteedikavade raames toodetud toodete edendamine</c:v>
                </c:pt>
                <c:pt idx="3">
                  <c:v>Investeeringud põllumajandusettevõtte tulemuslikkuse parandamiseks</c:v>
                </c:pt>
                <c:pt idx="4">
                  <c:v>Investeeringud põllumajandustoodete töötlemiseks ja turustamiseks</c:v>
                </c:pt>
                <c:pt idx="5">
                  <c:v>Põllu- ja metsamajanduse taristu arendamine ja hoid</c:v>
                </c:pt>
                <c:pt idx="6">
                  <c:v>Kiviaia taastamise toetus</c:v>
                </c:pt>
                <c:pt idx="7">
                  <c:v>Noorte põllumajandustootjate tegevuse alustamine</c:v>
                </c:pt>
                <c:pt idx="8">
                  <c:v>Väikeste põllumajandusettevõtete arendamine</c:v>
                </c:pt>
                <c:pt idx="9">
                  <c:v>Investeeringud majandustegevuse mitmekesistamiseks maapiirkonnas mittepõllumajandusliku tegevuse suunas</c:v>
                </c:pt>
                <c:pt idx="10">
                  <c:v>Metsa majandusliku ja ökoloogilise elujõulisuse parandamine</c:v>
                </c:pt>
                <c:pt idx="11">
                  <c:v>Tootjarühmade loomine</c:v>
                </c:pt>
                <c:pt idx="12">
                  <c:v>Koostöö</c:v>
                </c:pt>
                <c:pt idx="13">
                  <c:v>LEADER kohalikuks arenguks</c:v>
                </c:pt>
              </c:strCache>
            </c:strRef>
          </c:cat>
          <c:val>
            <c:numRef>
              <c:f>Sheet1!$E$25:$E$38</c:f>
              <c:numCache>
                <c:formatCode>#,##0</c:formatCode>
                <c:ptCount val="14"/>
                <c:pt idx="0">
                  <c:v>12000000</c:v>
                </c:pt>
                <c:pt idx="1">
                  <c:v>8600000</c:v>
                </c:pt>
                <c:pt idx="2">
                  <c:v>1000000</c:v>
                </c:pt>
                <c:pt idx="3">
                  <c:v>146000000</c:v>
                </c:pt>
                <c:pt idx="4">
                  <c:v>67000000</c:v>
                </c:pt>
                <c:pt idx="5">
                  <c:v>49000000</c:v>
                </c:pt>
                <c:pt idx="6">
                  <c:v>2500000</c:v>
                </c:pt>
                <c:pt idx="7">
                  <c:v>22124000</c:v>
                </c:pt>
                <c:pt idx="8">
                  <c:v>30000000</c:v>
                </c:pt>
                <c:pt idx="9">
                  <c:v>57000000</c:v>
                </c:pt>
                <c:pt idx="10">
                  <c:v>10000000</c:v>
                </c:pt>
                <c:pt idx="11">
                  <c:v>6000000</c:v>
                </c:pt>
                <c:pt idx="12">
                  <c:v>18700000</c:v>
                </c:pt>
                <c:pt idx="13">
                  <c:v>90000000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98528"/>
        <c:axId val="126604416"/>
      </c:barChart>
      <c:catAx>
        <c:axId val="12659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et-EE"/>
          </a:p>
        </c:txPr>
        <c:crossAx val="126604416"/>
        <c:crosses val="autoZero"/>
        <c:auto val="1"/>
        <c:lblAlgn val="ctr"/>
        <c:lblOffset val="100"/>
        <c:noMultiLvlLbl val="0"/>
      </c:catAx>
      <c:valAx>
        <c:axId val="126604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1265985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t-E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2007-2013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Sheet1!$C$5:$C$15</c:f>
              <c:strCache>
                <c:ptCount val="11"/>
                <c:pt idx="0">
                  <c:v>Keskkonnasõbraliku majandamise toetus</c:v>
                </c:pt>
                <c:pt idx="1">
                  <c:v>Piirkondlik veekaitse toetus</c:v>
                </c:pt>
                <c:pt idx="2">
                  <c:v>Piirkondlik mullakaitse toetus</c:v>
                </c:pt>
                <c:pt idx="3">
                  <c:v>Keskkonnasõbraliku aianduse toetus</c:v>
                </c:pt>
                <c:pt idx="4">
                  <c:v>Kohalikku sorti taimede kasvatamise toetus</c:v>
                </c:pt>
                <c:pt idx="5">
                  <c:v>Ohustatud tõugu looma pidamise toetus</c:v>
                </c:pt>
                <c:pt idx="6">
                  <c:v>Poolloodusliku koosluse hooldamise toetus</c:v>
                </c:pt>
                <c:pt idx="7">
                  <c:v>Mahepõllumajandus</c:v>
                </c:pt>
                <c:pt idx="8">
                  <c:v>Natura 2000 toetus põllumajandusmaale</c:v>
                </c:pt>
                <c:pt idx="9">
                  <c:v>Natura 2000 toetus erametsamaale</c:v>
                </c:pt>
                <c:pt idx="10">
                  <c:v>Loomade heaolu</c:v>
                </c:pt>
              </c:strCache>
            </c:strRef>
          </c:cat>
          <c:val>
            <c:numRef>
              <c:f>Sheet1!$D$5:$D$15</c:f>
              <c:numCache>
                <c:formatCode>General</c:formatCode>
                <c:ptCount val="11"/>
                <c:pt idx="0" formatCode="#,##0">
                  <c:v>105198573</c:v>
                </c:pt>
                <c:pt idx="4" formatCode="#,##0">
                  <c:v>894763</c:v>
                </c:pt>
                <c:pt idx="5" formatCode="#,##0">
                  <c:v>3495967</c:v>
                </c:pt>
                <c:pt idx="6" formatCode="#,##0">
                  <c:v>26798154</c:v>
                </c:pt>
                <c:pt idx="7" formatCode="#,##0">
                  <c:v>55794869</c:v>
                </c:pt>
                <c:pt idx="8" formatCode="#,##0">
                  <c:v>5012796</c:v>
                </c:pt>
                <c:pt idx="9" formatCode="#,##0">
                  <c:v>20119272</c:v>
                </c:pt>
                <c:pt idx="10" formatCode="#,##0">
                  <c:v>25324033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2014-2020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Sheet1!$C$5:$C$15</c:f>
              <c:strCache>
                <c:ptCount val="11"/>
                <c:pt idx="0">
                  <c:v>Keskkonnasõbraliku majandamise toetus</c:v>
                </c:pt>
                <c:pt idx="1">
                  <c:v>Piirkondlik veekaitse toetus</c:v>
                </c:pt>
                <c:pt idx="2">
                  <c:v>Piirkondlik mullakaitse toetus</c:v>
                </c:pt>
                <c:pt idx="3">
                  <c:v>Keskkonnasõbraliku aianduse toetus</c:v>
                </c:pt>
                <c:pt idx="4">
                  <c:v>Kohalikku sorti taimede kasvatamise toetus</c:v>
                </c:pt>
                <c:pt idx="5">
                  <c:v>Ohustatud tõugu looma pidamise toetus</c:v>
                </c:pt>
                <c:pt idx="6">
                  <c:v>Poolloodusliku koosluse hooldamise toetus</c:v>
                </c:pt>
                <c:pt idx="7">
                  <c:v>Mahepõllumajandus</c:v>
                </c:pt>
                <c:pt idx="8">
                  <c:v>Natura 2000 toetus põllumajandusmaale</c:v>
                </c:pt>
                <c:pt idx="9">
                  <c:v>Natura 2000 toetus erametsamaale</c:v>
                </c:pt>
                <c:pt idx="10">
                  <c:v>Loomade heaolu</c:v>
                </c:pt>
              </c:strCache>
            </c:strRef>
          </c:cat>
          <c:val>
            <c:numRef>
              <c:f>Sheet1!$E$5:$E$15</c:f>
              <c:numCache>
                <c:formatCode>#,##0</c:formatCode>
                <c:ptCount val="11"/>
                <c:pt idx="0">
                  <c:v>181800000</c:v>
                </c:pt>
                <c:pt idx="1">
                  <c:v>5000000</c:v>
                </c:pt>
                <c:pt idx="2">
                  <c:v>6000000</c:v>
                </c:pt>
                <c:pt idx="3">
                  <c:v>3878000</c:v>
                </c:pt>
                <c:pt idx="4">
                  <c:v>583000</c:v>
                </c:pt>
                <c:pt idx="5">
                  <c:v>7466000</c:v>
                </c:pt>
                <c:pt idx="6">
                  <c:v>40200000</c:v>
                </c:pt>
                <c:pt idx="7">
                  <c:v>77700000</c:v>
                </c:pt>
                <c:pt idx="8">
                  <c:v>4666000</c:v>
                </c:pt>
                <c:pt idx="9">
                  <c:v>28000000</c:v>
                </c:pt>
                <c:pt idx="10">
                  <c:v>40675000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06368"/>
        <c:axId val="123716352"/>
      </c:barChart>
      <c:catAx>
        <c:axId val="12370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et-EE"/>
          </a:p>
        </c:txPr>
        <c:crossAx val="123716352"/>
        <c:crosses val="autoZero"/>
        <c:auto val="1"/>
        <c:lblAlgn val="ctr"/>
        <c:lblOffset val="100"/>
        <c:noMultiLvlLbl val="0"/>
      </c:catAx>
      <c:valAx>
        <c:axId val="123716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1237063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t-E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Sheet6!$D$3</c:f>
              <c:strCache>
                <c:ptCount val="1"/>
                <c:pt idx="0">
                  <c:v>Taotletud toetuse summa, euro</c:v>
                </c:pt>
              </c:strCache>
            </c:strRef>
          </c:tx>
          <c:invertIfNegative val="0"/>
          <c:cat>
            <c:strRef>
              <c:f>Sheet6!$A$4:$A$18</c:f>
              <c:strCache>
                <c:ptCount val="15"/>
                <c:pt idx="0">
                  <c:v>Harjumaa</c:v>
                </c:pt>
                <c:pt idx="1">
                  <c:v>Hiiumaa</c:v>
                </c:pt>
                <c:pt idx="2">
                  <c:v>Ida-Virumaa</c:v>
                </c:pt>
                <c:pt idx="3">
                  <c:v>Jõgevamaa</c:v>
                </c:pt>
                <c:pt idx="4">
                  <c:v>Järvamaa</c:v>
                </c:pt>
                <c:pt idx="5">
                  <c:v>Läänemaa</c:v>
                </c:pt>
                <c:pt idx="6">
                  <c:v>Lääne-Virumaa</c:v>
                </c:pt>
                <c:pt idx="7">
                  <c:v>Põlvamaa</c:v>
                </c:pt>
                <c:pt idx="8">
                  <c:v>Pärnumaa</c:v>
                </c:pt>
                <c:pt idx="9">
                  <c:v>Raplamaa</c:v>
                </c:pt>
                <c:pt idx="10">
                  <c:v>Saaremaa</c:v>
                </c:pt>
                <c:pt idx="11">
                  <c:v>Tartumaa</c:v>
                </c:pt>
                <c:pt idx="12">
                  <c:v>Valgamaa</c:v>
                </c:pt>
                <c:pt idx="13">
                  <c:v>Viljandimaa</c:v>
                </c:pt>
                <c:pt idx="14">
                  <c:v>Võrumaa</c:v>
                </c:pt>
              </c:strCache>
            </c:strRef>
          </c:cat>
          <c:val>
            <c:numRef>
              <c:f>Sheet6!$D$4:$D$18</c:f>
              <c:numCache>
                <c:formatCode>#,##0</c:formatCode>
                <c:ptCount val="15"/>
                <c:pt idx="0">
                  <c:v>2016826.09</c:v>
                </c:pt>
                <c:pt idx="1">
                  <c:v>397639.23000000004</c:v>
                </c:pt>
                <c:pt idx="2">
                  <c:v>673269.26</c:v>
                </c:pt>
                <c:pt idx="3">
                  <c:v>1748260.06</c:v>
                </c:pt>
                <c:pt idx="4">
                  <c:v>1309043.4999999998</c:v>
                </c:pt>
                <c:pt idx="5">
                  <c:v>1839777.8599999999</c:v>
                </c:pt>
                <c:pt idx="6">
                  <c:v>2497679.6299999994</c:v>
                </c:pt>
                <c:pt idx="7">
                  <c:v>1316300.1399999999</c:v>
                </c:pt>
                <c:pt idx="8">
                  <c:v>2656417.5799999996</c:v>
                </c:pt>
                <c:pt idx="9">
                  <c:v>1223386.04</c:v>
                </c:pt>
                <c:pt idx="10">
                  <c:v>3320173.2700000005</c:v>
                </c:pt>
                <c:pt idx="11">
                  <c:v>3891360.4399999995</c:v>
                </c:pt>
                <c:pt idx="12">
                  <c:v>1139258.5900000001</c:v>
                </c:pt>
                <c:pt idx="13">
                  <c:v>2087608.3</c:v>
                </c:pt>
                <c:pt idx="14">
                  <c:v>1130992.0099999998</c:v>
                </c:pt>
              </c:numCache>
            </c:numRef>
          </c:val>
        </c:ser>
        <c:ser>
          <c:idx val="3"/>
          <c:order val="3"/>
          <c:tx>
            <c:strRef>
              <c:f>Sheet6!$E$3</c:f>
              <c:strCache>
                <c:ptCount val="1"/>
                <c:pt idx="0">
                  <c:v>Määratud toetuse summa, euro</c:v>
                </c:pt>
              </c:strCache>
            </c:strRef>
          </c:tx>
          <c:invertIfNegative val="0"/>
          <c:cat>
            <c:strRef>
              <c:f>Sheet6!$A$4:$A$18</c:f>
              <c:strCache>
                <c:ptCount val="15"/>
                <c:pt idx="0">
                  <c:v>Harjumaa</c:v>
                </c:pt>
                <c:pt idx="1">
                  <c:v>Hiiumaa</c:v>
                </c:pt>
                <c:pt idx="2">
                  <c:v>Ida-Virumaa</c:v>
                </c:pt>
                <c:pt idx="3">
                  <c:v>Jõgevamaa</c:v>
                </c:pt>
                <c:pt idx="4">
                  <c:v>Järvamaa</c:v>
                </c:pt>
                <c:pt idx="5">
                  <c:v>Läänemaa</c:v>
                </c:pt>
                <c:pt idx="6">
                  <c:v>Lääne-Virumaa</c:v>
                </c:pt>
                <c:pt idx="7">
                  <c:v>Põlvamaa</c:v>
                </c:pt>
                <c:pt idx="8">
                  <c:v>Pärnumaa</c:v>
                </c:pt>
                <c:pt idx="9">
                  <c:v>Raplamaa</c:v>
                </c:pt>
                <c:pt idx="10">
                  <c:v>Saaremaa</c:v>
                </c:pt>
                <c:pt idx="11">
                  <c:v>Tartumaa</c:v>
                </c:pt>
                <c:pt idx="12">
                  <c:v>Valgamaa</c:v>
                </c:pt>
                <c:pt idx="13">
                  <c:v>Viljandimaa</c:v>
                </c:pt>
                <c:pt idx="14">
                  <c:v>Võrumaa</c:v>
                </c:pt>
              </c:strCache>
            </c:strRef>
          </c:cat>
          <c:val>
            <c:numRef>
              <c:f>Sheet6!$E$4:$E$18</c:f>
              <c:numCache>
                <c:formatCode>#,##0</c:formatCode>
                <c:ptCount val="15"/>
                <c:pt idx="0">
                  <c:v>880349.8</c:v>
                </c:pt>
                <c:pt idx="1">
                  <c:v>392728.03</c:v>
                </c:pt>
                <c:pt idx="2">
                  <c:v>22069.599999999999</c:v>
                </c:pt>
                <c:pt idx="3">
                  <c:v>1038489.99</c:v>
                </c:pt>
                <c:pt idx="4">
                  <c:v>603010.80000000005</c:v>
                </c:pt>
                <c:pt idx="5">
                  <c:v>1527872.3299999998</c:v>
                </c:pt>
                <c:pt idx="6">
                  <c:v>943576.95</c:v>
                </c:pt>
                <c:pt idx="7">
                  <c:v>776170.97999999986</c:v>
                </c:pt>
                <c:pt idx="8">
                  <c:v>1500284.95</c:v>
                </c:pt>
                <c:pt idx="9">
                  <c:v>841079.06</c:v>
                </c:pt>
                <c:pt idx="10">
                  <c:v>2429361.5099999998</c:v>
                </c:pt>
                <c:pt idx="11">
                  <c:v>2213619.4299999997</c:v>
                </c:pt>
                <c:pt idx="12">
                  <c:v>750981.03</c:v>
                </c:pt>
                <c:pt idx="13">
                  <c:v>970643.99999999988</c:v>
                </c:pt>
                <c:pt idx="14">
                  <c:v>885876.22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6444288"/>
        <c:axId val="126445824"/>
      </c:barChart>
      <c:lineChart>
        <c:grouping val="standar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Esitatud taotluste arv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6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2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Sheet6!$A$4:$A$18</c:f>
              <c:strCache>
                <c:ptCount val="15"/>
                <c:pt idx="0">
                  <c:v>Harjumaa</c:v>
                </c:pt>
                <c:pt idx="1">
                  <c:v>Hiiumaa</c:v>
                </c:pt>
                <c:pt idx="2">
                  <c:v>Ida-Virumaa</c:v>
                </c:pt>
                <c:pt idx="3">
                  <c:v>Jõgevamaa</c:v>
                </c:pt>
                <c:pt idx="4">
                  <c:v>Järvamaa</c:v>
                </c:pt>
                <c:pt idx="5">
                  <c:v>Läänemaa</c:v>
                </c:pt>
                <c:pt idx="6">
                  <c:v>Lääne-Virumaa</c:v>
                </c:pt>
                <c:pt idx="7">
                  <c:v>Põlvamaa</c:v>
                </c:pt>
                <c:pt idx="8">
                  <c:v>Pärnumaa</c:v>
                </c:pt>
                <c:pt idx="9">
                  <c:v>Raplamaa</c:v>
                </c:pt>
                <c:pt idx="10">
                  <c:v>Saaremaa</c:v>
                </c:pt>
                <c:pt idx="11">
                  <c:v>Tartumaa</c:v>
                </c:pt>
                <c:pt idx="12">
                  <c:v>Valgamaa</c:v>
                </c:pt>
                <c:pt idx="13">
                  <c:v>Viljandimaa</c:v>
                </c:pt>
                <c:pt idx="14">
                  <c:v>Võrumaa</c:v>
                </c:pt>
              </c:strCache>
            </c:strRef>
          </c:cat>
          <c:val>
            <c:numRef>
              <c:f>Sheet6!$B$4:$B$18</c:f>
              <c:numCache>
                <c:formatCode>General</c:formatCode>
                <c:ptCount val="15"/>
                <c:pt idx="0">
                  <c:v>27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16</c:v>
                </c:pt>
                <c:pt idx="5">
                  <c:v>18</c:v>
                </c:pt>
                <c:pt idx="6">
                  <c:v>29</c:v>
                </c:pt>
                <c:pt idx="7">
                  <c:v>23</c:v>
                </c:pt>
                <c:pt idx="8">
                  <c:v>39</c:v>
                </c:pt>
                <c:pt idx="9">
                  <c:v>18</c:v>
                </c:pt>
                <c:pt idx="10">
                  <c:v>37</c:v>
                </c:pt>
                <c:pt idx="11">
                  <c:v>51</c:v>
                </c:pt>
                <c:pt idx="12">
                  <c:v>14</c:v>
                </c:pt>
                <c:pt idx="13">
                  <c:v>27</c:v>
                </c:pt>
                <c:pt idx="14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Sheet6!$C$3</c:f>
              <c:strCache>
                <c:ptCount val="1"/>
                <c:pt idx="0">
                  <c:v>Heakskiidetud taotluste arv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6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c:spPr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Sheet6!$A$4:$A$18</c:f>
              <c:strCache>
                <c:ptCount val="15"/>
                <c:pt idx="0">
                  <c:v>Harjumaa</c:v>
                </c:pt>
                <c:pt idx="1">
                  <c:v>Hiiumaa</c:v>
                </c:pt>
                <c:pt idx="2">
                  <c:v>Ida-Virumaa</c:v>
                </c:pt>
                <c:pt idx="3">
                  <c:v>Jõgevamaa</c:v>
                </c:pt>
                <c:pt idx="4">
                  <c:v>Järvamaa</c:v>
                </c:pt>
                <c:pt idx="5">
                  <c:v>Läänemaa</c:v>
                </c:pt>
                <c:pt idx="6">
                  <c:v>Lääne-Virumaa</c:v>
                </c:pt>
                <c:pt idx="7">
                  <c:v>Põlvamaa</c:v>
                </c:pt>
                <c:pt idx="8">
                  <c:v>Pärnumaa</c:v>
                </c:pt>
                <c:pt idx="9">
                  <c:v>Raplamaa</c:v>
                </c:pt>
                <c:pt idx="10">
                  <c:v>Saaremaa</c:v>
                </c:pt>
                <c:pt idx="11">
                  <c:v>Tartumaa</c:v>
                </c:pt>
                <c:pt idx="12">
                  <c:v>Valgamaa</c:v>
                </c:pt>
                <c:pt idx="13">
                  <c:v>Viljandimaa</c:v>
                </c:pt>
                <c:pt idx="14">
                  <c:v>Võrumaa</c:v>
                </c:pt>
              </c:strCache>
            </c:strRef>
          </c:cat>
          <c:val>
            <c:numRef>
              <c:f>Sheet6!$C$4:$C$18</c:f>
              <c:numCache>
                <c:formatCode>General</c:formatCode>
                <c:ptCount val="15"/>
                <c:pt idx="0">
                  <c:v>11</c:v>
                </c:pt>
                <c:pt idx="1">
                  <c:v>4</c:v>
                </c:pt>
                <c:pt idx="2">
                  <c:v>2</c:v>
                </c:pt>
                <c:pt idx="3">
                  <c:v>12</c:v>
                </c:pt>
                <c:pt idx="4">
                  <c:v>7</c:v>
                </c:pt>
                <c:pt idx="5">
                  <c:v>11</c:v>
                </c:pt>
                <c:pt idx="6">
                  <c:v>12</c:v>
                </c:pt>
                <c:pt idx="7">
                  <c:v>11</c:v>
                </c:pt>
                <c:pt idx="8">
                  <c:v>21</c:v>
                </c:pt>
                <c:pt idx="9">
                  <c:v>11</c:v>
                </c:pt>
                <c:pt idx="10">
                  <c:v>23</c:v>
                </c:pt>
                <c:pt idx="11">
                  <c:v>26</c:v>
                </c:pt>
                <c:pt idx="12">
                  <c:v>8</c:v>
                </c:pt>
                <c:pt idx="13">
                  <c:v>13</c:v>
                </c:pt>
                <c:pt idx="14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61440"/>
        <c:axId val="126459904"/>
      </c:lineChart>
      <c:catAx>
        <c:axId val="1264442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126445824"/>
        <c:crosses val="autoZero"/>
        <c:auto val="1"/>
        <c:lblAlgn val="ctr"/>
        <c:lblOffset val="100"/>
        <c:noMultiLvlLbl val="0"/>
      </c:catAx>
      <c:valAx>
        <c:axId val="12644582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t-EE"/>
          </a:p>
        </c:txPr>
        <c:crossAx val="126444288"/>
        <c:crosses val="autoZero"/>
        <c:crossBetween val="between"/>
      </c:valAx>
      <c:valAx>
        <c:axId val="1264599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126461440"/>
        <c:crosses val="max"/>
        <c:crossBetween val="between"/>
      </c:valAx>
      <c:catAx>
        <c:axId val="126461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645990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600" b="1"/>
          </a:pPr>
          <a:endParaRPr lang="et-E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Sheet1!$B$5:$B$7</c:f>
              <c:strCache>
                <c:ptCount val="3"/>
                <c:pt idx="0">
                  <c:v>Investeeringud põllumajandusettevõtte tulemuslikkuse parandamiseks</c:v>
                </c:pt>
                <c:pt idx="1">
                  <c:v>Investeeringud põllumajandustoodete töötlemiseks ja turustamiseks</c:v>
                </c:pt>
                <c:pt idx="2">
                  <c:v>Investeeringud majandustegevuse mitmekesistamiseks maapiirkonnas mittepõllumajandusliku tegevuse suunas</c:v>
                </c:pt>
              </c:strCache>
            </c:strRef>
          </c:cat>
          <c:val>
            <c:numRef>
              <c:f>Sheet1!$C$5:$C$7</c:f>
              <c:numCache>
                <c:formatCode>#,##0</c:formatCode>
                <c:ptCount val="3"/>
                <c:pt idx="0">
                  <c:v>17000000</c:v>
                </c:pt>
                <c:pt idx="1">
                  <c:v>6000000</c:v>
                </c:pt>
                <c:pt idx="2">
                  <c:v>13000000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4478318415326289E-2"/>
          <c:y val="0.75100640740254698"/>
          <c:w val="0.85104313883841443"/>
          <c:h val="0.23341763157905496"/>
        </c:manualLayout>
      </c:layout>
      <c:overlay val="0"/>
      <c:txPr>
        <a:bodyPr/>
        <a:lstStyle/>
        <a:p>
          <a:pPr>
            <a:defRPr sz="1200" b="1"/>
          </a:pPr>
          <a:endParaRPr lang="et-E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83465523717456"/>
          <c:y val="5.4877142098490574E-2"/>
          <c:w val="0.70678829618647987"/>
          <c:h val="0.62301701423640188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Sheet1!$B$10:$B$12</c:f>
              <c:strCache>
                <c:ptCount val="3"/>
                <c:pt idx="0">
                  <c:v>Mikro- ja väikeettevõtete kasvulaen</c:v>
                </c:pt>
                <c:pt idx="1">
                  <c:v>Pikaajaline investeerimislaen</c:v>
                </c:pt>
                <c:pt idx="2">
                  <c:v>Tootjarühma ja alustava noortalunikust mikroettevõtja tagatis</c:v>
                </c:pt>
              </c:strCache>
            </c:strRef>
          </c:cat>
          <c:val>
            <c:numRef>
              <c:f>Sheet1!$C$10:$C$12</c:f>
              <c:numCache>
                <c:formatCode>#,##0</c:formatCode>
                <c:ptCount val="3"/>
                <c:pt idx="0">
                  <c:v>14200000</c:v>
                </c:pt>
                <c:pt idx="1">
                  <c:v>16100000</c:v>
                </c:pt>
                <c:pt idx="2">
                  <c:v>5700000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080858852461256E-2"/>
          <c:y val="0.73536530566392289"/>
          <c:w val="0.90963683309393162"/>
          <c:h val="0.24907065095283809"/>
        </c:manualLayout>
      </c:layout>
      <c:overlay val="0"/>
      <c:txPr>
        <a:bodyPr/>
        <a:lstStyle/>
        <a:p>
          <a:pPr>
            <a:defRPr sz="1200" b="1"/>
          </a:pPr>
          <a:endParaRPr lang="et-E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9T11:48:46.939" idx="2">
    <p:pos x="1608" y="1032"/>
    <p:text>Tänase seisuga oluline vähenemine, aga ei saanud uusi arve veel.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</cdr:x>
      <cdr:y>0.06154</cdr:y>
    </cdr:from>
    <cdr:to>
      <cdr:x>0.85455</cdr:x>
      <cdr:y>0.13846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616" y="28803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 dirty="0"/>
        </a:p>
      </cdr:txBody>
    </cdr:sp>
  </cdr:relSizeAnchor>
  <cdr:relSizeAnchor xmlns:cdr="http://schemas.openxmlformats.org/drawingml/2006/chartDrawing">
    <cdr:from>
      <cdr:x>0.69091</cdr:x>
      <cdr:y>0.07692</cdr:y>
    </cdr:from>
    <cdr:to>
      <cdr:x>0.86364</cdr:x>
      <cdr:y>0.15385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2608" y="360040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t-EE" sz="1600" b="1" dirty="0" smtClean="0"/>
            <a:t>992 805 513</a:t>
          </a:r>
          <a:endParaRPr lang="et-EE" sz="1600" b="1" dirty="0"/>
        </a:p>
      </cdr:txBody>
    </cdr:sp>
  </cdr:relSizeAnchor>
  <cdr:relSizeAnchor xmlns:cdr="http://schemas.openxmlformats.org/drawingml/2006/chartDrawing">
    <cdr:from>
      <cdr:x>0.29091</cdr:x>
      <cdr:y>0.09231</cdr:y>
    </cdr:from>
    <cdr:to>
      <cdr:x>0.46364</cdr:x>
      <cdr:y>0.16923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43204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t-EE" sz="1600" b="1" dirty="0" smtClean="0"/>
            <a:t>935 350 513</a:t>
          </a:r>
          <a:endParaRPr lang="et-EE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46039-80D6-47F4-917E-677C7EF5FDED}" type="datetimeFigureOut">
              <a:rPr lang="et-EE" smtClean="0"/>
              <a:t>19.01.2016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4D2EF-0E88-488A-865C-2CE516661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959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8958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DFDBF8C5-1720-4C88-A344-A20BCF134EC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98625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6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1869" indent="-285335" algn="l" defTabSz="4486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1336" indent="-228266" algn="l" defTabSz="4486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7870" indent="-228266" algn="l" defTabSz="4486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4404" indent="-228266" algn="l" defTabSz="4486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2672" algn="l" defTabSz="913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08" algn="l" defTabSz="913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42" algn="l" defTabSz="913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77" algn="l" defTabSz="913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34740F-B2AF-4F40-B50E-0A0A6EC74EAF}" type="slidenum">
              <a:rPr lang="et-EE" altLang="en-US">
                <a:solidFill>
                  <a:prstClr val="black"/>
                </a:solidFill>
              </a:rPr>
              <a:pPr/>
              <a:t>1</a:t>
            </a:fld>
            <a:endParaRPr lang="et-EE" altLang="en-US">
              <a:solidFill>
                <a:prstClr val="black"/>
              </a:solidFill>
            </a:endParaRPr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8974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70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64110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90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28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89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8990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68" y="4714879"/>
            <a:ext cx="187269" cy="278267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1" y="9648419"/>
            <a:ext cx="264149" cy="278223"/>
          </a:xfrm>
        </p:spPr>
        <p:txBody>
          <a:bodyPr/>
          <a:lstStyle/>
          <a:p>
            <a:pPr>
              <a:defRPr/>
            </a:pPr>
            <a:fld id="{60FAE8E0-0925-4A2E-8793-AA83E8B60DB5}" type="slidenum">
              <a:rPr lang="et-EE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0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8990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4878"/>
            <a:ext cx="187269" cy="278222"/>
          </a:xfrm>
        </p:spPr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8417"/>
            <a:ext cx="264149" cy="278222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2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8990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66" y="4714877"/>
            <a:ext cx="187269" cy="278223"/>
          </a:xfrm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2220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8990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66" y="4714877"/>
            <a:ext cx="187269" cy="278223"/>
          </a:xfrm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98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Maapiirkonna määratlusest</a:t>
            </a:r>
            <a:r>
              <a:rPr lang="et-EE" baseline="0" dirty="0" smtClean="0"/>
              <a:t> jäävad 2014-2020 perioodil välja järgmised vallad – Kiili, Viimsi, Harku, Rae, Saku, Saue. </a:t>
            </a:r>
          </a:p>
          <a:p>
            <a:r>
              <a:rPr lang="et-EE" baseline="0" dirty="0" smtClean="0"/>
              <a:t>See tähendab, et nendes valdades ei saa toetuse abil teha majandustegevuse mitmekesistamise investeeringuid. Samas kõigi muude meetmete investeeringuid saab jätkuvalt ka nimetatud valdades teha.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/>
              <a:pPr/>
              <a:t>37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81078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Vähenduskoefitsienti rakendatakse valdade</a:t>
            </a:r>
            <a:r>
              <a:rPr lang="et-EE" baseline="0" dirty="0" smtClean="0"/>
              <a:t> puhul</a:t>
            </a:r>
            <a:r>
              <a:rPr lang="et-EE" dirty="0" smtClean="0"/>
              <a:t>, kus</a:t>
            </a:r>
            <a:r>
              <a:rPr lang="et-EE" baseline="0" dirty="0" smtClean="0"/>
              <a:t> on</a:t>
            </a:r>
            <a:r>
              <a:rPr lang="et-EE" dirty="0" smtClean="0"/>
              <a:t> rahvastiku kasv (+10% viimase 10 a jooksul),</a:t>
            </a:r>
            <a:r>
              <a:rPr lang="et-EE" baseline="0" dirty="0" smtClean="0"/>
              <a:t> </a:t>
            </a:r>
            <a:r>
              <a:rPr lang="et-EE" dirty="0" smtClean="0"/>
              <a:t>madal tööpuudus (alla Eesti keskmise – 5,3%),</a:t>
            </a:r>
            <a:r>
              <a:rPr lang="et-EE" baseline="0" dirty="0" smtClean="0"/>
              <a:t> </a:t>
            </a:r>
            <a:r>
              <a:rPr lang="et-EE" dirty="0" smtClean="0"/>
              <a:t>kõrged sissetulekud (keskmine sissetulek +20% võrreldes Eesti keskmisega).</a:t>
            </a:r>
            <a:r>
              <a:rPr lang="et-EE" baseline="0" dirty="0" smtClean="0"/>
              <a:t> Samuti kasutatakse vähenduskoefitsienti </a:t>
            </a:r>
            <a:r>
              <a:rPr lang="et-EE" dirty="0" smtClean="0"/>
              <a:t>vallasiseste linnade puhul, mille rahvaarv ületab 4000 elanikku (Rapla, Türi, Põlva, Tapa, Jõhvi).</a:t>
            </a:r>
            <a:r>
              <a:rPr lang="et-EE" baseline="0" dirty="0" smtClean="0"/>
              <a:t> </a:t>
            </a:r>
            <a:r>
              <a:rPr lang="et-EE" dirty="0" smtClean="0"/>
              <a:t>Vähenduskoefitsient on 0,5 eelpool toodud kriteeriumidele vastavate valdade ja 0,75 vallasiseste linnade puhul.</a:t>
            </a:r>
          </a:p>
          <a:p>
            <a:endParaRPr lang="et-EE" dirty="0" smtClean="0"/>
          </a:p>
          <a:p>
            <a:r>
              <a:rPr lang="et-EE" dirty="0" smtClean="0"/>
              <a:t>Vähenduskoefitsient tähendab, et kohalike tegevusgruppide vahel vahendeid jagades korrutatakse vastava KOV näitajad läbi vähenduskoefitsiendiga.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/>
              <a:pPr/>
              <a:t>38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3640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>
                <a:solidFill>
                  <a:prstClr val="black"/>
                </a:solidFill>
              </a:rPr>
              <a:pPr/>
              <a:t>40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Kokku esitati I taotlusvoorus 354 taotlust toetussummas 27,2 miljonit eurot, millest heakskiidu sai 184 taotlust toetussummas 15,8 miljonit eurot.</a:t>
            </a:r>
          </a:p>
          <a:p>
            <a:r>
              <a:rPr lang="et-EE" dirty="0" smtClean="0"/>
              <a:t>Harjumaal esitati I taotlusvoorus 27 taotlust toetussummas 2 miljonit eurot.</a:t>
            </a:r>
          </a:p>
          <a:p>
            <a:r>
              <a:rPr lang="et-EE" dirty="0" smtClean="0"/>
              <a:t>Harjumaal</a:t>
            </a:r>
            <a:r>
              <a:rPr lang="et-EE" baseline="0" dirty="0" smtClean="0"/>
              <a:t> sai I voorus heakskiidu 11 taotlust toetussummas 880 tuhat eurot. </a:t>
            </a: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/>
              <a:pPr/>
              <a:t>41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3082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dirty="0">
                <a:solidFill>
                  <a:schemeClr val="tx1"/>
                </a:solidFill>
                <a:latin typeface="+mn-lt"/>
              </a:rPr>
              <a:t>Loomakasvatustoodangu väärtus oli 2015.a esialgsetel andmetel 359,14 mln € alushinnas (sisaldab loomade arvu ja toodangu mahu järgi makstud toetusi) ja 336,72  mln </a:t>
            </a:r>
            <a:r>
              <a:rPr lang="et-EE">
                <a:solidFill>
                  <a:schemeClr val="tx1"/>
                </a:solidFill>
                <a:latin typeface="+mn-lt"/>
              </a:rPr>
              <a:t>€ tootjahinnas </a:t>
            </a:r>
            <a:endParaRPr lang="et-EE" dirty="0">
              <a:solidFill>
                <a:schemeClr val="tx1"/>
              </a:solidFill>
              <a:latin typeface="+mn-lt"/>
            </a:endParaRPr>
          </a:p>
          <a:p>
            <a:pPr defTabSz="92107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t-EE" dirty="0">
              <a:solidFill>
                <a:schemeClr val="tx1"/>
              </a:solidFill>
              <a:latin typeface="+mn-lt"/>
            </a:endParaRPr>
          </a:p>
          <a:p>
            <a:pPr defTabSz="92107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dirty="0">
                <a:solidFill>
                  <a:schemeClr val="tx1"/>
                </a:solidFill>
                <a:latin typeface="+mn-lt"/>
              </a:rPr>
              <a:t>Loomakasvatustoodangu väärtus moodustas 2015. aasta esialgse hinnangu järgi majandusharu toodangu väärtusest </a:t>
            </a:r>
            <a:r>
              <a:rPr lang="et-EE" b="1" dirty="0">
                <a:solidFill>
                  <a:schemeClr val="tx1"/>
                </a:solidFill>
                <a:latin typeface="+mn-lt"/>
              </a:rPr>
              <a:t>40,8%</a:t>
            </a:r>
            <a:r>
              <a:rPr lang="et-EE" dirty="0">
                <a:solidFill>
                  <a:schemeClr val="tx1"/>
                </a:solidFill>
                <a:latin typeface="+mn-lt"/>
              </a:rPr>
              <a:t> (2014. aastal 47,1 %, aastate 2010-2014 keskmisena 47%). Tootmistoetusi maksti loomakasvatusele 2015. aastal kokku 22,4 mln € ehk 6,2% loomakasvatustoodangu väärtusest (aastatel 2010-2014 keskmisena on olnud see näitaja ca 1%).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660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>
                <a:solidFill>
                  <a:prstClr val="black"/>
                </a:solidFill>
              </a:rPr>
              <a:pPr/>
              <a:t>42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34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Harjumaa KOV-id kuuluvad 5 kohalikku tegevusgruppi: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MTÜ Ida-Harju Koostöökoda (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Anija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Raasiku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Aegviidu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ja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Kose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vald</a:t>
            </a: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)</a:t>
            </a:r>
            <a:endParaRPr lang="et-EE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MTÜ Lääne-Harju Koostöökogu (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Keila,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Kernu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Padise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Nissi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Vasalemma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vald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ja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Paldiski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linn</a:t>
            </a: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)</a:t>
            </a:r>
            <a:endParaRPr lang="et-EE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MTÜ Nelja Valla Kogu (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Harku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Kiili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, Saku ja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Saue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vald</a:t>
            </a: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)</a:t>
            </a:r>
            <a:endParaRPr lang="et-EE" sz="14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MTÜ Põhja-Harju Koostöökogu (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Rae,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Jõelähtme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ja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Viimsi</a:t>
            </a:r>
            <a:r>
              <a:rPr lang="fi-FI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 </a:t>
            </a:r>
            <a:r>
              <a:rPr lang="fi-FI" sz="1200" b="0" i="0" u="none" strike="noStrike" kern="1200" spc="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vald</a:t>
            </a: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</a:rPr>
              <a:t>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t-EE" sz="1200" b="0" i="0" u="none" strike="noStrike" kern="1200" spc="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MTÜ Arenduskoda (Kuusalu vald ja Loksa linn Harjumaalt + Kadrina, Tapa ja Vihula vald Lääne-Virumaalt)</a:t>
            </a:r>
            <a:endParaRPr lang="et-EE" sz="1400" b="0" i="0" u="none" strike="noStrike" dirty="0" smtClean="0">
              <a:effectLst/>
              <a:latin typeface="Arial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/>
              <a:pPr/>
              <a:t>43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87063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Kohaliku tegevusgrupi- ja projektitoetuse eelarvele lisandub veel strateegia kvaliteedi hindamise komponendi eest saadav summa.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/>
              <a:pPr/>
              <a:t>44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6268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t-E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46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86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44538"/>
            <a:ext cx="48990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>
                <a:solidFill>
                  <a:prstClr val="black"/>
                </a:solidFill>
              </a:rPr>
              <a:pPr/>
              <a:t>47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2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2015 a IV kvartalis (23.nov seisuga) oli lehmi 2014 a IV kvartali</a:t>
            </a:r>
            <a:r>
              <a:rPr lang="et-EE" baseline="0" dirty="0" smtClean="0"/>
              <a:t> lõpu seisuga</a:t>
            </a:r>
            <a:r>
              <a:rPr lang="et-EE" dirty="0" smtClean="0"/>
              <a:t> võrreldes 5 tuh tk vähem (langus -5,3%). </a:t>
            </a:r>
          </a:p>
          <a:p>
            <a:r>
              <a:rPr lang="et-EE" dirty="0" smtClean="0"/>
              <a:t>Tootjate arv on</a:t>
            </a:r>
            <a:r>
              <a:rPr lang="et-EE" baseline="0" dirty="0" smtClean="0"/>
              <a:t> </a:t>
            </a:r>
            <a:r>
              <a:rPr lang="et-EE" dirty="0" smtClean="0"/>
              <a:t>samal ajal vähenenud 228 võrra (langus -9,7%).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671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Novembris 2015 oli Eestis keskmine piima kokkuostuhind 23,56 EUR/100kg (okt-ga</a:t>
            </a:r>
            <a:r>
              <a:rPr lang="et-EE" baseline="0" dirty="0" smtClean="0"/>
              <a:t> 2015 võrreldes +2,5%, kuid </a:t>
            </a:r>
            <a:r>
              <a:rPr lang="et-EE" dirty="0" smtClean="0"/>
              <a:t>aastatagusest 7,2% madalam)</a:t>
            </a:r>
            <a:r>
              <a:rPr lang="et-EE" baseline="0" dirty="0" smtClean="0"/>
              <a:t>.</a:t>
            </a:r>
          </a:p>
          <a:p>
            <a:r>
              <a:rPr lang="et-EE" baseline="0" dirty="0" smtClean="0"/>
              <a:t>Esialgne (7 LR andmed puudu) EL keskmine piimahind oli novembris 30,78 EUR/100kg (sept-ga 2015 võrreldes +0,8%, kuid aastatagusest 11% madalam).</a:t>
            </a: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825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Kokkuostjatele tarnitud toorpiima koguse igakuine vähenemine aastatagusega võrreldes asendus septembrist 2015 tarnete kasvuga ning novembris tarniti Eestis</a:t>
            </a:r>
            <a:r>
              <a:rPr lang="et-EE" baseline="0" dirty="0" smtClean="0"/>
              <a:t> juba 3,67% rohkem piima kui 2014 novembris</a:t>
            </a:r>
            <a:r>
              <a:rPr lang="et-EE" dirty="0" smtClean="0"/>
              <a:t>. 2015 aasta 11 esimese kuu kokkuvõttes olid kogutarned eelmise aasta sama perioodi tarnetest veel vaid 1,72% väiksemad.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861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dirty="0" smtClean="0"/>
              <a:t>Novembris 2015 oli Eestis sealiha E klassi</a:t>
            </a:r>
            <a:r>
              <a:rPr lang="et-EE" baseline="0" dirty="0" smtClean="0"/>
              <a:t> </a:t>
            </a:r>
            <a:r>
              <a:rPr lang="et-EE" dirty="0" smtClean="0"/>
              <a:t>hind 142,68 EUR/100kg (nov-ga</a:t>
            </a:r>
            <a:r>
              <a:rPr lang="et-EE" baseline="0" dirty="0" smtClean="0"/>
              <a:t> 2014 võrreldes 5,0 ja nov-ga 13 võrreldes 19</a:t>
            </a:r>
            <a:r>
              <a:rPr lang="et-EE" dirty="0" smtClean="0"/>
              <a:t>% madalam)</a:t>
            </a:r>
            <a:r>
              <a:rPr lang="et-EE" baseline="0" dirty="0" smtClean="0"/>
              <a:t>.</a:t>
            </a:r>
          </a:p>
          <a:p>
            <a:r>
              <a:rPr lang="et-EE" dirty="0" smtClean="0"/>
              <a:t>Sealiha E klassi hind, eur/100kg							</a:t>
            </a:r>
          </a:p>
          <a:p>
            <a:r>
              <a:rPr lang="et-EE" dirty="0" smtClean="0"/>
              <a:t>							</a:t>
            </a:r>
          </a:p>
          <a:p>
            <a:r>
              <a:rPr lang="et-EE" dirty="0" smtClean="0"/>
              <a:t>	nov-2013	nov-2014	nov-2015</a:t>
            </a:r>
          </a:p>
          <a:p>
            <a:r>
              <a:rPr lang="et-EE" dirty="0" smtClean="0"/>
              <a:t>Taani	162,94	135,54	129,09</a:t>
            </a:r>
          </a:p>
          <a:p>
            <a:r>
              <a:rPr lang="et-EE" dirty="0" smtClean="0"/>
              <a:t>Eesti	175,56	150,13	142,68</a:t>
            </a:r>
          </a:p>
          <a:p>
            <a:r>
              <a:rPr lang="et-EE" dirty="0" smtClean="0"/>
              <a:t>Läti	183,09	142,64	131,80</a:t>
            </a:r>
          </a:p>
          <a:p>
            <a:r>
              <a:rPr lang="et-EE" dirty="0" smtClean="0"/>
              <a:t>Leedu	175,24	144,63	132,30</a:t>
            </a:r>
          </a:p>
          <a:p>
            <a:r>
              <a:rPr lang="et-EE" dirty="0" smtClean="0"/>
              <a:t>Soome	171,14	159,13	144,88</a:t>
            </a:r>
          </a:p>
          <a:p>
            <a:r>
              <a:rPr lang="et-EE" dirty="0" smtClean="0"/>
              <a:t>EU_28	171,55	140,83	132,31</a:t>
            </a:r>
          </a:p>
          <a:p>
            <a:r>
              <a:rPr lang="et-EE" dirty="0" smtClean="0"/>
              <a:t>							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949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	</a:t>
            </a:r>
            <a:r>
              <a:rPr lang="et-EE" baseline="0" dirty="0" smtClean="0"/>
              <a:t>                </a:t>
            </a:r>
            <a:r>
              <a:rPr lang="et-EE" b="1" baseline="0" dirty="0" smtClean="0"/>
              <a:t>2012        2013</a:t>
            </a:r>
            <a:r>
              <a:rPr lang="et-EE" baseline="0" dirty="0" smtClean="0"/>
              <a:t>                     </a:t>
            </a:r>
            <a:r>
              <a:rPr lang="nn-NO" b="1" dirty="0" smtClean="0"/>
              <a:t>2014</a:t>
            </a:r>
            <a:r>
              <a:rPr lang="nn-NO" dirty="0" smtClean="0"/>
              <a:t>			</a:t>
            </a:r>
            <a:r>
              <a:rPr lang="et-EE" dirty="0" smtClean="0"/>
              <a:t>                  </a:t>
            </a:r>
            <a:r>
              <a:rPr lang="nn-NO" b="1" dirty="0" smtClean="0"/>
              <a:t>2015</a:t>
            </a:r>
            <a:r>
              <a:rPr lang="nn-NO" dirty="0" smtClean="0"/>
              <a:t>			</a:t>
            </a:r>
          </a:p>
          <a:p>
            <a:r>
              <a:rPr lang="et-EE" baseline="0" dirty="0" smtClean="0"/>
              <a:t>                                   </a:t>
            </a:r>
            <a:r>
              <a:rPr lang="et-EE" b="1" baseline="0" dirty="0" smtClean="0"/>
              <a:t>III kv       III kv                    </a:t>
            </a:r>
            <a:r>
              <a:rPr lang="nn-NO" b="1" dirty="0" smtClean="0"/>
              <a:t>I kv	II kv	III kv	IV kv	I kv	II kv	III kv</a:t>
            </a:r>
            <a:r>
              <a:rPr lang="nn-NO" dirty="0" smtClean="0"/>
              <a:t>	</a:t>
            </a:r>
          </a:p>
          <a:p>
            <a:r>
              <a:rPr lang="et-EE" dirty="0" smtClean="0"/>
              <a:t>Sigade</a:t>
            </a:r>
            <a:r>
              <a:rPr lang="et-EE" baseline="0" dirty="0" smtClean="0"/>
              <a:t> arv, tuhat           </a:t>
            </a:r>
            <a:r>
              <a:rPr lang="et-EE" i="0" baseline="0" dirty="0" smtClean="0"/>
              <a:t>387,5       375,8                    </a:t>
            </a:r>
            <a:r>
              <a:rPr lang="nn-NO" dirty="0" smtClean="0"/>
              <a:t>367,6	363,8	378,5	357,9	364,7	356,4	334,8	</a:t>
            </a:r>
          </a:p>
          <a:p>
            <a:r>
              <a:rPr lang="et-EE" dirty="0" smtClean="0"/>
              <a:t>Sündinud põrsad, tuhat  </a:t>
            </a:r>
            <a:r>
              <a:rPr lang="et-EE" b="1" dirty="0" smtClean="0">
                <a:solidFill>
                  <a:srgbClr val="FF0000"/>
                </a:solidFill>
              </a:rPr>
              <a:t>199,9</a:t>
            </a:r>
            <a:r>
              <a:rPr lang="et-EE" dirty="0" smtClean="0"/>
              <a:t>       </a:t>
            </a:r>
            <a:r>
              <a:rPr lang="et-EE" b="1" dirty="0" smtClean="0"/>
              <a:t>191,4  </a:t>
            </a:r>
            <a:r>
              <a:rPr lang="et-EE" dirty="0" smtClean="0"/>
              <a:t>                  </a:t>
            </a:r>
            <a:r>
              <a:rPr lang="nn-NO" dirty="0" smtClean="0"/>
              <a:t>186,1	196,5	</a:t>
            </a:r>
            <a:r>
              <a:rPr lang="nn-NO" b="1" dirty="0" smtClean="0"/>
              <a:t>202,9</a:t>
            </a:r>
            <a:r>
              <a:rPr lang="nn-NO" dirty="0" smtClean="0"/>
              <a:t>	188,8	190,8	183,2	</a:t>
            </a:r>
            <a:r>
              <a:rPr lang="nn-NO" b="1" dirty="0" smtClean="0"/>
              <a:t>179,8</a:t>
            </a:r>
            <a:r>
              <a:rPr lang="nn-NO" dirty="0" smtClean="0"/>
              <a:t>	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156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58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DBC7-DDE2-4061-9AD5-017617577E76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954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5650"/>
            <a:ext cx="48926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2015. aasta prognoos. </a:t>
            </a:r>
          </a:p>
          <a:p>
            <a:r>
              <a:rPr lang="et-EE" dirty="0" smtClean="0"/>
              <a:t>Soodsa</a:t>
            </a:r>
            <a:r>
              <a:rPr lang="et-EE" baseline="0" dirty="0" smtClean="0"/>
              <a:t> ilmastiku ja teraviljakasvatuse arengu koosmõjul on saagitõus olnud viimastel aastatel märgatav/hüppeline. 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9BDF-EDA1-42BF-A1D6-3A87DAC013CC}" type="slidenum">
              <a:rPr lang="et-EE" smtClean="0">
                <a:solidFill>
                  <a:prstClr val="black"/>
                </a:solidFill>
              </a:rPr>
              <a:pPr/>
              <a:t>10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89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6532" indent="0" algn="ctr">
              <a:buNone/>
              <a:defRPr/>
            </a:lvl2pPr>
            <a:lvl3pPr marL="913070" indent="0" algn="ctr">
              <a:buNone/>
              <a:defRPr/>
            </a:lvl3pPr>
            <a:lvl4pPr marL="1369602" indent="0" algn="ctr">
              <a:buNone/>
              <a:defRPr/>
            </a:lvl4pPr>
            <a:lvl5pPr marL="1826140" indent="0" algn="ctr">
              <a:buNone/>
              <a:defRPr/>
            </a:lvl5pPr>
            <a:lvl6pPr marL="2282672" indent="0" algn="ctr">
              <a:buNone/>
              <a:defRPr/>
            </a:lvl6pPr>
            <a:lvl7pPr marL="2739208" indent="0" algn="ctr">
              <a:buNone/>
              <a:defRPr/>
            </a:lvl7pPr>
            <a:lvl8pPr marL="3195742" indent="0" algn="ctr">
              <a:buNone/>
              <a:defRPr/>
            </a:lvl8pPr>
            <a:lvl9pPr marL="3652277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05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590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39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39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462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5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02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9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406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3736" indent="0" algn="ctr">
              <a:buNone/>
              <a:defRPr/>
            </a:lvl2pPr>
            <a:lvl3pPr marL="907479" indent="0" algn="ctr">
              <a:buNone/>
              <a:defRPr/>
            </a:lvl3pPr>
            <a:lvl4pPr marL="1361220" indent="0" algn="ctr">
              <a:buNone/>
              <a:defRPr/>
            </a:lvl4pPr>
            <a:lvl5pPr marL="1814962" indent="0" algn="ctr">
              <a:buNone/>
              <a:defRPr/>
            </a:lvl5pPr>
            <a:lvl6pPr marL="2268703" indent="0" algn="ctr">
              <a:buNone/>
              <a:defRPr/>
            </a:lvl6pPr>
            <a:lvl7pPr marL="2722442" indent="0" algn="ctr">
              <a:buNone/>
              <a:defRPr/>
            </a:lvl7pPr>
            <a:lvl8pPr marL="3176184" indent="0" algn="ctr">
              <a:buNone/>
              <a:defRPr/>
            </a:lvl8pPr>
            <a:lvl9pPr marL="3629923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763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326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73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73" y="2898848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736" indent="0">
              <a:buNone/>
              <a:defRPr sz="1800"/>
            </a:lvl2pPr>
            <a:lvl3pPr marL="907479" indent="0">
              <a:buNone/>
              <a:defRPr sz="1600"/>
            </a:lvl3pPr>
            <a:lvl4pPr marL="1361220" indent="0">
              <a:buNone/>
              <a:defRPr sz="1400"/>
            </a:lvl4pPr>
            <a:lvl5pPr marL="1814962" indent="0">
              <a:buNone/>
              <a:defRPr sz="1400"/>
            </a:lvl5pPr>
            <a:lvl6pPr marL="2268703" indent="0">
              <a:buNone/>
              <a:defRPr sz="1400"/>
            </a:lvl6pPr>
            <a:lvl7pPr marL="2722442" indent="0">
              <a:buNone/>
              <a:defRPr sz="1400"/>
            </a:lvl7pPr>
            <a:lvl8pPr marL="3176184" indent="0">
              <a:buNone/>
              <a:defRPr sz="1400"/>
            </a:lvl8pPr>
            <a:lvl9pPr marL="3629923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9461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7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915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94" y="274711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336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736" indent="0">
              <a:buNone/>
              <a:defRPr sz="2000" b="1"/>
            </a:lvl2pPr>
            <a:lvl3pPr marL="907479" indent="0">
              <a:buNone/>
              <a:defRPr sz="1800" b="1"/>
            </a:lvl3pPr>
            <a:lvl4pPr marL="1361220" indent="0">
              <a:buNone/>
              <a:defRPr sz="1600" b="1"/>
            </a:lvl4pPr>
            <a:lvl5pPr marL="1814962" indent="0">
              <a:buNone/>
              <a:defRPr sz="1600" b="1"/>
            </a:lvl5pPr>
            <a:lvl6pPr marL="2268703" indent="0">
              <a:buNone/>
              <a:defRPr sz="1600" b="1"/>
            </a:lvl6pPr>
            <a:lvl7pPr marL="2722442" indent="0">
              <a:buNone/>
              <a:defRPr sz="1600" b="1"/>
            </a:lvl7pPr>
            <a:lvl8pPr marL="3176184" indent="0">
              <a:buNone/>
              <a:defRPr sz="1600" b="1"/>
            </a:lvl8pPr>
            <a:lvl9pPr marL="362992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336" y="2170186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73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736" indent="0">
              <a:buNone/>
              <a:defRPr sz="2000" b="1"/>
            </a:lvl2pPr>
            <a:lvl3pPr marL="907479" indent="0">
              <a:buNone/>
              <a:defRPr sz="1800" b="1"/>
            </a:lvl3pPr>
            <a:lvl4pPr marL="1361220" indent="0">
              <a:buNone/>
              <a:defRPr sz="1600" b="1"/>
            </a:lvl4pPr>
            <a:lvl5pPr marL="1814962" indent="0">
              <a:buNone/>
              <a:defRPr sz="1600" b="1"/>
            </a:lvl5pPr>
            <a:lvl6pPr marL="2268703" indent="0">
              <a:buNone/>
              <a:defRPr sz="1600" b="1"/>
            </a:lvl6pPr>
            <a:lvl7pPr marL="2722442" indent="0">
              <a:buNone/>
              <a:defRPr sz="1600" b="1"/>
            </a:lvl7pPr>
            <a:lvl8pPr marL="3176184" indent="0">
              <a:buNone/>
              <a:defRPr sz="1600" b="1"/>
            </a:lvl8pPr>
            <a:lvl9pPr marL="3629923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73" y="2170186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78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265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521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723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123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73" y="273071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98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3736" indent="0">
              <a:buNone/>
              <a:defRPr sz="1200"/>
            </a:lvl2pPr>
            <a:lvl3pPr marL="907479" indent="0">
              <a:buNone/>
              <a:defRPr sz="1000"/>
            </a:lvl3pPr>
            <a:lvl4pPr marL="1361220" indent="0">
              <a:buNone/>
              <a:defRPr sz="900"/>
            </a:lvl4pPr>
            <a:lvl5pPr marL="1814962" indent="0">
              <a:buNone/>
              <a:defRPr sz="900"/>
            </a:lvl5pPr>
            <a:lvl6pPr marL="2268703" indent="0">
              <a:buNone/>
              <a:defRPr sz="900"/>
            </a:lvl6pPr>
            <a:lvl7pPr marL="2722442" indent="0">
              <a:buNone/>
              <a:defRPr sz="900"/>
            </a:lvl7pPr>
            <a:lvl8pPr marL="3176184" indent="0">
              <a:buNone/>
              <a:defRPr sz="900"/>
            </a:lvl8pPr>
            <a:lvl9pPr marL="362992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7139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86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86" y="611261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3736" indent="0">
              <a:buNone/>
              <a:defRPr sz="2800"/>
            </a:lvl2pPr>
            <a:lvl3pPr marL="907479" indent="0">
              <a:buNone/>
              <a:defRPr sz="2400"/>
            </a:lvl3pPr>
            <a:lvl4pPr marL="1361220" indent="0">
              <a:buNone/>
              <a:defRPr sz="2000"/>
            </a:lvl4pPr>
            <a:lvl5pPr marL="1814962" indent="0">
              <a:buNone/>
              <a:defRPr sz="2000"/>
            </a:lvl5pPr>
            <a:lvl6pPr marL="2268703" indent="0">
              <a:buNone/>
              <a:defRPr sz="2000"/>
            </a:lvl6pPr>
            <a:lvl7pPr marL="2722442" indent="0">
              <a:buNone/>
              <a:defRPr sz="2000"/>
            </a:lvl7pPr>
            <a:lvl8pPr marL="3176184" indent="0">
              <a:buNone/>
              <a:defRPr sz="2000"/>
            </a:lvl8pPr>
            <a:lvl9pPr marL="3629923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86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3736" indent="0">
              <a:buNone/>
              <a:defRPr sz="1200"/>
            </a:lvl2pPr>
            <a:lvl3pPr marL="907479" indent="0">
              <a:buNone/>
              <a:defRPr sz="1000"/>
            </a:lvl3pPr>
            <a:lvl4pPr marL="1361220" indent="0">
              <a:buNone/>
              <a:defRPr sz="900"/>
            </a:lvl4pPr>
            <a:lvl5pPr marL="1814962" indent="0">
              <a:buNone/>
              <a:defRPr sz="900"/>
            </a:lvl5pPr>
            <a:lvl6pPr marL="2268703" indent="0">
              <a:buNone/>
              <a:defRPr sz="900"/>
            </a:lvl6pPr>
            <a:lvl7pPr marL="2722442" indent="0">
              <a:buNone/>
              <a:defRPr sz="900"/>
            </a:lvl7pPr>
            <a:lvl8pPr marL="3176184" indent="0">
              <a:buNone/>
              <a:defRPr sz="900"/>
            </a:lvl8pPr>
            <a:lvl9pPr marL="3629923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311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3038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98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98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469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9" y="301698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311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61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71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98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6105" indent="0" algn="ctr">
              <a:buNone/>
              <a:defRPr/>
            </a:lvl2pPr>
            <a:lvl3pPr marL="912217" indent="0" algn="ctr">
              <a:buNone/>
              <a:defRPr/>
            </a:lvl3pPr>
            <a:lvl4pPr marL="1368320" indent="0" algn="ctr">
              <a:buNone/>
              <a:defRPr/>
            </a:lvl4pPr>
            <a:lvl5pPr marL="1824430" indent="0" algn="ctr">
              <a:buNone/>
              <a:defRPr/>
            </a:lvl5pPr>
            <a:lvl6pPr marL="2280535" indent="0" algn="ctr">
              <a:buNone/>
              <a:defRPr/>
            </a:lvl6pPr>
            <a:lvl7pPr marL="2736645" indent="0" algn="ctr">
              <a:buNone/>
              <a:defRPr/>
            </a:lvl7pPr>
            <a:lvl8pPr marL="3192750" indent="0" algn="ctr">
              <a:buNone/>
              <a:defRPr/>
            </a:lvl8pPr>
            <a:lvl9pPr marL="3648858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928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010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23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23" y="2898798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05" indent="0">
              <a:buNone/>
              <a:defRPr sz="1800"/>
            </a:lvl2pPr>
            <a:lvl3pPr marL="912217" indent="0">
              <a:buNone/>
              <a:defRPr sz="1600"/>
            </a:lvl3pPr>
            <a:lvl4pPr marL="1368320" indent="0">
              <a:buNone/>
              <a:defRPr sz="1400"/>
            </a:lvl4pPr>
            <a:lvl5pPr marL="1824430" indent="0">
              <a:buNone/>
              <a:defRPr sz="1400"/>
            </a:lvl5pPr>
            <a:lvl6pPr marL="2280535" indent="0">
              <a:buNone/>
              <a:defRPr sz="1400"/>
            </a:lvl6pPr>
            <a:lvl7pPr marL="2736645" indent="0">
              <a:buNone/>
              <a:defRPr sz="1400"/>
            </a:lvl7pPr>
            <a:lvl8pPr marL="3192750" indent="0">
              <a:buNone/>
              <a:defRPr sz="1400"/>
            </a:lvl8pPr>
            <a:lvl9pPr marL="3648858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6307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61" y="1768482"/>
            <a:ext cx="3924523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9792" y="1764108"/>
            <a:ext cx="4032449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744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86" y="274661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86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05" indent="0">
              <a:buNone/>
              <a:defRPr sz="2000" b="1"/>
            </a:lvl2pPr>
            <a:lvl3pPr marL="912217" indent="0">
              <a:buNone/>
              <a:defRPr sz="1800" b="1"/>
            </a:lvl3pPr>
            <a:lvl4pPr marL="1368320" indent="0">
              <a:buNone/>
              <a:defRPr sz="1600" b="1"/>
            </a:lvl4pPr>
            <a:lvl5pPr marL="1824430" indent="0">
              <a:buNone/>
              <a:defRPr sz="1600" b="1"/>
            </a:lvl5pPr>
            <a:lvl6pPr marL="2280535" indent="0">
              <a:buNone/>
              <a:defRPr sz="1600" b="1"/>
            </a:lvl6pPr>
            <a:lvl7pPr marL="2736645" indent="0">
              <a:buNone/>
              <a:defRPr sz="1600" b="1"/>
            </a:lvl7pPr>
            <a:lvl8pPr marL="3192750" indent="0">
              <a:buNone/>
              <a:defRPr sz="1600" b="1"/>
            </a:lvl8pPr>
            <a:lvl9pPr marL="3648858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86" y="2170136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23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05" indent="0">
              <a:buNone/>
              <a:defRPr sz="2000" b="1"/>
            </a:lvl2pPr>
            <a:lvl3pPr marL="912217" indent="0">
              <a:buNone/>
              <a:defRPr sz="1800" b="1"/>
            </a:lvl3pPr>
            <a:lvl4pPr marL="1368320" indent="0">
              <a:buNone/>
              <a:defRPr sz="1600" b="1"/>
            </a:lvl4pPr>
            <a:lvl5pPr marL="1824430" indent="0">
              <a:buNone/>
              <a:defRPr sz="1600" b="1"/>
            </a:lvl5pPr>
            <a:lvl6pPr marL="2280535" indent="0">
              <a:buNone/>
              <a:defRPr sz="1600" b="1"/>
            </a:lvl6pPr>
            <a:lvl7pPr marL="2736645" indent="0">
              <a:buNone/>
              <a:defRPr sz="1600" b="1"/>
            </a:lvl7pPr>
            <a:lvl8pPr marL="3192750" indent="0">
              <a:buNone/>
              <a:defRPr sz="1600" b="1"/>
            </a:lvl8pPr>
            <a:lvl9pPr marL="3648858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23" y="2170136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42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14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14" y="2898789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2" indent="0">
              <a:buNone/>
              <a:defRPr sz="1800"/>
            </a:lvl2pPr>
            <a:lvl3pPr marL="913070" indent="0">
              <a:buNone/>
              <a:defRPr sz="1600"/>
            </a:lvl3pPr>
            <a:lvl4pPr marL="1369602" indent="0">
              <a:buNone/>
              <a:defRPr sz="1400"/>
            </a:lvl4pPr>
            <a:lvl5pPr marL="1826140" indent="0">
              <a:buNone/>
              <a:defRPr sz="1400"/>
            </a:lvl5pPr>
            <a:lvl6pPr marL="2282672" indent="0">
              <a:buNone/>
              <a:defRPr sz="1400"/>
            </a:lvl6pPr>
            <a:lvl7pPr marL="2739208" indent="0">
              <a:buNone/>
              <a:defRPr sz="1400"/>
            </a:lvl7pPr>
            <a:lvl8pPr marL="3195742" indent="0">
              <a:buNone/>
              <a:defRPr sz="1400"/>
            </a:lvl8pPr>
            <a:lvl9pPr marL="3652277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54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056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201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73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23" y="273071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48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6105" indent="0">
              <a:buNone/>
              <a:defRPr sz="1200"/>
            </a:lvl2pPr>
            <a:lvl3pPr marL="912217" indent="0">
              <a:buNone/>
              <a:defRPr sz="1000"/>
            </a:lvl3pPr>
            <a:lvl4pPr marL="1368320" indent="0">
              <a:buNone/>
              <a:defRPr sz="900"/>
            </a:lvl4pPr>
            <a:lvl5pPr marL="1824430" indent="0">
              <a:buNone/>
              <a:defRPr sz="900"/>
            </a:lvl5pPr>
            <a:lvl6pPr marL="2280535" indent="0">
              <a:buNone/>
              <a:defRPr sz="900"/>
            </a:lvl6pPr>
            <a:lvl7pPr marL="2736645" indent="0">
              <a:buNone/>
              <a:defRPr sz="900"/>
            </a:lvl7pPr>
            <a:lvl8pPr marL="3192750" indent="0">
              <a:buNone/>
              <a:defRPr sz="900"/>
            </a:lvl8pPr>
            <a:lvl9pPr marL="3648858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95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36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36" y="611211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6105" indent="0">
              <a:buNone/>
              <a:defRPr sz="2800"/>
            </a:lvl2pPr>
            <a:lvl3pPr marL="912217" indent="0">
              <a:buNone/>
              <a:defRPr sz="2400"/>
            </a:lvl3pPr>
            <a:lvl4pPr marL="1368320" indent="0">
              <a:buNone/>
              <a:defRPr sz="2000"/>
            </a:lvl4pPr>
            <a:lvl5pPr marL="1824430" indent="0">
              <a:buNone/>
              <a:defRPr sz="2000"/>
            </a:lvl5pPr>
            <a:lvl6pPr marL="2280535" indent="0">
              <a:buNone/>
              <a:defRPr sz="2000"/>
            </a:lvl6pPr>
            <a:lvl7pPr marL="2736645" indent="0">
              <a:buNone/>
              <a:defRPr sz="2000"/>
            </a:lvl7pPr>
            <a:lvl8pPr marL="3192750" indent="0">
              <a:buNone/>
              <a:defRPr sz="2000"/>
            </a:lvl8pPr>
            <a:lvl9pPr marL="3648858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36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6105" indent="0">
              <a:buNone/>
              <a:defRPr sz="1200"/>
            </a:lvl2pPr>
            <a:lvl3pPr marL="912217" indent="0">
              <a:buNone/>
              <a:defRPr sz="1000"/>
            </a:lvl3pPr>
            <a:lvl4pPr marL="1368320" indent="0">
              <a:buNone/>
              <a:defRPr sz="900"/>
            </a:lvl4pPr>
            <a:lvl5pPr marL="1824430" indent="0">
              <a:buNone/>
              <a:defRPr sz="900"/>
            </a:lvl5pPr>
            <a:lvl6pPr marL="2280535" indent="0">
              <a:buNone/>
              <a:defRPr sz="900"/>
            </a:lvl6pPr>
            <a:lvl7pPr marL="2736645" indent="0">
              <a:buNone/>
              <a:defRPr sz="900"/>
            </a:lvl7pPr>
            <a:lvl8pPr marL="3192750" indent="0">
              <a:buNone/>
              <a:defRPr sz="900"/>
            </a:lvl8pPr>
            <a:lvl9pPr marL="3648858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669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017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04025" y="301648"/>
            <a:ext cx="1512168" cy="5980113"/>
          </a:xfrm>
        </p:spPr>
        <p:txBody>
          <a:bodyPr vert="eaVert"/>
          <a:lstStyle/>
          <a:p>
            <a:r>
              <a:rPr lang="et-EE" dirty="0" smtClean="0"/>
              <a:t>Muutke tiitli laadi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1" y="301648"/>
            <a:ext cx="6156771" cy="5980113"/>
          </a:xfrm>
        </p:spPr>
        <p:txBody>
          <a:bodyPr vert="eaVert"/>
          <a:lstStyle/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609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61" y="301648"/>
            <a:ext cx="8028979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61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11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204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92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6390" indent="0" algn="ctr">
              <a:buNone/>
              <a:defRPr/>
            </a:lvl2pPr>
            <a:lvl3pPr marL="912785" indent="0" algn="ctr">
              <a:buNone/>
              <a:defRPr/>
            </a:lvl3pPr>
            <a:lvl4pPr marL="1369175" indent="0" algn="ctr">
              <a:buNone/>
              <a:defRPr/>
            </a:lvl4pPr>
            <a:lvl5pPr marL="1825570" indent="0" algn="ctr">
              <a:buNone/>
              <a:defRPr/>
            </a:lvl5pPr>
            <a:lvl6pPr marL="2281959" indent="0" algn="ctr">
              <a:buNone/>
              <a:defRPr/>
            </a:lvl6pPr>
            <a:lvl7pPr marL="2738353" indent="0" algn="ctr">
              <a:buNone/>
              <a:defRPr/>
            </a:lvl7pPr>
            <a:lvl8pPr marL="3194745" indent="0" algn="ctr">
              <a:buNone/>
              <a:defRPr/>
            </a:lvl8pPr>
            <a:lvl9pPr marL="3651137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435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378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17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17" y="2898792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90" indent="0">
              <a:buNone/>
              <a:defRPr sz="1800"/>
            </a:lvl2pPr>
            <a:lvl3pPr marL="912785" indent="0">
              <a:buNone/>
              <a:defRPr sz="1600"/>
            </a:lvl3pPr>
            <a:lvl4pPr marL="1369175" indent="0">
              <a:buNone/>
              <a:defRPr sz="1400"/>
            </a:lvl4pPr>
            <a:lvl5pPr marL="1825570" indent="0">
              <a:buNone/>
              <a:defRPr sz="1400"/>
            </a:lvl5pPr>
            <a:lvl6pPr marL="2281959" indent="0">
              <a:buNone/>
              <a:defRPr sz="1400"/>
            </a:lvl6pPr>
            <a:lvl7pPr marL="2738353" indent="0">
              <a:buNone/>
              <a:defRPr sz="1400"/>
            </a:lvl7pPr>
            <a:lvl8pPr marL="3194745" indent="0">
              <a:buNone/>
              <a:defRPr sz="1400"/>
            </a:lvl8pPr>
            <a:lvl9pPr marL="3651137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578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2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477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5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364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80" y="274655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80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0" indent="0">
              <a:buNone/>
              <a:defRPr sz="2000" b="1"/>
            </a:lvl2pPr>
            <a:lvl3pPr marL="912785" indent="0">
              <a:buNone/>
              <a:defRPr sz="1800" b="1"/>
            </a:lvl3pPr>
            <a:lvl4pPr marL="1369175" indent="0">
              <a:buNone/>
              <a:defRPr sz="1600" b="1"/>
            </a:lvl4pPr>
            <a:lvl5pPr marL="1825570" indent="0">
              <a:buNone/>
              <a:defRPr sz="1600" b="1"/>
            </a:lvl5pPr>
            <a:lvl6pPr marL="2281959" indent="0">
              <a:buNone/>
              <a:defRPr sz="1600" b="1"/>
            </a:lvl6pPr>
            <a:lvl7pPr marL="2738353" indent="0">
              <a:buNone/>
              <a:defRPr sz="1600" b="1"/>
            </a:lvl7pPr>
            <a:lvl8pPr marL="3194745" indent="0">
              <a:buNone/>
              <a:defRPr sz="1600" b="1"/>
            </a:lvl8pPr>
            <a:lvl9pPr marL="365113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80" y="2170130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17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0" indent="0">
              <a:buNone/>
              <a:defRPr sz="2000" b="1"/>
            </a:lvl2pPr>
            <a:lvl3pPr marL="912785" indent="0">
              <a:buNone/>
              <a:defRPr sz="1800" b="1"/>
            </a:lvl3pPr>
            <a:lvl4pPr marL="1369175" indent="0">
              <a:buNone/>
              <a:defRPr sz="1600" b="1"/>
            </a:lvl4pPr>
            <a:lvl5pPr marL="1825570" indent="0">
              <a:buNone/>
              <a:defRPr sz="1600" b="1"/>
            </a:lvl5pPr>
            <a:lvl6pPr marL="2281959" indent="0">
              <a:buNone/>
              <a:defRPr sz="1600" b="1"/>
            </a:lvl6pPr>
            <a:lvl7pPr marL="2738353" indent="0">
              <a:buNone/>
              <a:defRPr sz="1600" b="1"/>
            </a:lvl7pPr>
            <a:lvl8pPr marL="3194745" indent="0">
              <a:buNone/>
              <a:defRPr sz="1600" b="1"/>
            </a:lvl8pPr>
            <a:lvl9pPr marL="365113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17" y="2170130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445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726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095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67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17" y="273067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42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6390" indent="0">
              <a:buNone/>
              <a:defRPr sz="1200"/>
            </a:lvl2pPr>
            <a:lvl3pPr marL="912785" indent="0">
              <a:buNone/>
              <a:defRPr sz="1000"/>
            </a:lvl3pPr>
            <a:lvl4pPr marL="1369175" indent="0">
              <a:buNone/>
              <a:defRPr sz="900"/>
            </a:lvl4pPr>
            <a:lvl5pPr marL="1825570" indent="0">
              <a:buNone/>
              <a:defRPr sz="900"/>
            </a:lvl5pPr>
            <a:lvl6pPr marL="2281959" indent="0">
              <a:buNone/>
              <a:defRPr sz="900"/>
            </a:lvl6pPr>
            <a:lvl7pPr marL="2738353" indent="0">
              <a:buNone/>
              <a:defRPr sz="900"/>
            </a:lvl7pPr>
            <a:lvl8pPr marL="3194745" indent="0">
              <a:buNone/>
              <a:defRPr sz="900"/>
            </a:lvl8pPr>
            <a:lvl9pPr marL="365113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073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30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30" y="611205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6390" indent="0">
              <a:buNone/>
              <a:defRPr sz="2800"/>
            </a:lvl2pPr>
            <a:lvl3pPr marL="912785" indent="0">
              <a:buNone/>
              <a:defRPr sz="2400"/>
            </a:lvl3pPr>
            <a:lvl4pPr marL="1369175" indent="0">
              <a:buNone/>
              <a:defRPr sz="2000"/>
            </a:lvl4pPr>
            <a:lvl5pPr marL="1825570" indent="0">
              <a:buNone/>
              <a:defRPr sz="2000"/>
            </a:lvl5pPr>
            <a:lvl6pPr marL="2281959" indent="0">
              <a:buNone/>
              <a:defRPr sz="2000"/>
            </a:lvl6pPr>
            <a:lvl7pPr marL="2738353" indent="0">
              <a:buNone/>
              <a:defRPr sz="2000"/>
            </a:lvl7pPr>
            <a:lvl8pPr marL="3194745" indent="0">
              <a:buNone/>
              <a:defRPr sz="2000"/>
            </a:lvl8pPr>
            <a:lvl9pPr marL="3651137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30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6390" indent="0">
              <a:buNone/>
              <a:defRPr sz="1200"/>
            </a:lvl2pPr>
            <a:lvl3pPr marL="912785" indent="0">
              <a:buNone/>
              <a:defRPr sz="1000"/>
            </a:lvl3pPr>
            <a:lvl4pPr marL="1369175" indent="0">
              <a:buNone/>
              <a:defRPr sz="900"/>
            </a:lvl4pPr>
            <a:lvl5pPr marL="1825570" indent="0">
              <a:buNone/>
              <a:defRPr sz="900"/>
            </a:lvl5pPr>
            <a:lvl6pPr marL="2281959" indent="0">
              <a:buNone/>
              <a:defRPr sz="900"/>
            </a:lvl6pPr>
            <a:lvl7pPr marL="2738353" indent="0">
              <a:buNone/>
              <a:defRPr sz="900"/>
            </a:lvl7pPr>
            <a:lvl8pPr marL="3194745" indent="0">
              <a:buNone/>
              <a:defRPr sz="900"/>
            </a:lvl8pPr>
            <a:lvl9pPr marL="365113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713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548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42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42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00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5" y="301642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55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05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520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406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4066" indent="0" algn="ctr">
              <a:buNone/>
              <a:defRPr/>
            </a:lvl2pPr>
            <a:lvl3pPr marL="908144" indent="0" algn="ctr">
              <a:buNone/>
              <a:defRPr/>
            </a:lvl3pPr>
            <a:lvl4pPr marL="1362211" indent="0" algn="ctr">
              <a:buNone/>
              <a:defRPr/>
            </a:lvl4pPr>
            <a:lvl5pPr marL="1816284" indent="0" algn="ctr">
              <a:buNone/>
              <a:defRPr/>
            </a:lvl5pPr>
            <a:lvl6pPr marL="2270356" indent="0" algn="ctr">
              <a:buNone/>
              <a:defRPr/>
            </a:lvl6pPr>
            <a:lvl7pPr marL="2724427" indent="0" algn="ctr">
              <a:buNone/>
              <a:defRPr/>
            </a:lvl7pPr>
            <a:lvl8pPr marL="3178498" indent="0" algn="ctr">
              <a:buNone/>
              <a:defRPr/>
            </a:lvl8pPr>
            <a:lvl9pPr marL="3632568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140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77" y="274652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77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2" indent="0">
              <a:buNone/>
              <a:defRPr sz="2000" b="1"/>
            </a:lvl2pPr>
            <a:lvl3pPr marL="913070" indent="0">
              <a:buNone/>
              <a:defRPr sz="1800" b="1"/>
            </a:lvl3pPr>
            <a:lvl4pPr marL="1369602" indent="0">
              <a:buNone/>
              <a:defRPr sz="1600" b="1"/>
            </a:lvl4pPr>
            <a:lvl5pPr marL="1826140" indent="0">
              <a:buNone/>
              <a:defRPr sz="1600" b="1"/>
            </a:lvl5pPr>
            <a:lvl6pPr marL="2282672" indent="0">
              <a:buNone/>
              <a:defRPr sz="1600" b="1"/>
            </a:lvl6pPr>
            <a:lvl7pPr marL="2739208" indent="0">
              <a:buNone/>
              <a:defRPr sz="1600" b="1"/>
            </a:lvl7pPr>
            <a:lvl8pPr marL="3195742" indent="0">
              <a:buNone/>
              <a:defRPr sz="1600" b="1"/>
            </a:lvl8pPr>
            <a:lvl9pPr marL="365227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77" y="2170127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14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2" indent="0">
              <a:buNone/>
              <a:defRPr sz="2000" b="1"/>
            </a:lvl2pPr>
            <a:lvl3pPr marL="913070" indent="0">
              <a:buNone/>
              <a:defRPr sz="1800" b="1"/>
            </a:lvl3pPr>
            <a:lvl4pPr marL="1369602" indent="0">
              <a:buNone/>
              <a:defRPr sz="1600" b="1"/>
            </a:lvl4pPr>
            <a:lvl5pPr marL="1826140" indent="0">
              <a:buNone/>
              <a:defRPr sz="1600" b="1"/>
            </a:lvl5pPr>
            <a:lvl6pPr marL="2282672" indent="0">
              <a:buNone/>
              <a:defRPr sz="1600" b="1"/>
            </a:lvl6pPr>
            <a:lvl7pPr marL="2739208" indent="0">
              <a:buNone/>
              <a:defRPr sz="1600" b="1"/>
            </a:lvl7pPr>
            <a:lvl8pPr marL="3195742" indent="0">
              <a:buNone/>
              <a:defRPr sz="1600" b="1"/>
            </a:lvl8pPr>
            <a:lvl9pPr marL="3652277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14" y="2170127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51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697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66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66" y="2898841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066" indent="0">
              <a:buNone/>
              <a:defRPr sz="1800"/>
            </a:lvl2pPr>
            <a:lvl3pPr marL="908144" indent="0">
              <a:buNone/>
              <a:defRPr sz="1600"/>
            </a:lvl3pPr>
            <a:lvl4pPr marL="1362211" indent="0">
              <a:buNone/>
              <a:defRPr sz="1400"/>
            </a:lvl4pPr>
            <a:lvl5pPr marL="1816284" indent="0">
              <a:buNone/>
              <a:defRPr sz="1400"/>
            </a:lvl5pPr>
            <a:lvl6pPr marL="2270356" indent="0">
              <a:buNone/>
              <a:defRPr sz="1400"/>
            </a:lvl6pPr>
            <a:lvl7pPr marL="2724427" indent="0">
              <a:buNone/>
              <a:defRPr sz="1400"/>
            </a:lvl7pPr>
            <a:lvl8pPr marL="3178498" indent="0">
              <a:buNone/>
              <a:defRPr sz="1400"/>
            </a:lvl8pPr>
            <a:lvl9pPr marL="3632568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494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7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320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94" y="274704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329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66" indent="0">
              <a:buNone/>
              <a:defRPr sz="2000" b="1"/>
            </a:lvl2pPr>
            <a:lvl3pPr marL="908144" indent="0">
              <a:buNone/>
              <a:defRPr sz="1800" b="1"/>
            </a:lvl3pPr>
            <a:lvl4pPr marL="1362211" indent="0">
              <a:buNone/>
              <a:defRPr sz="1600" b="1"/>
            </a:lvl4pPr>
            <a:lvl5pPr marL="1816284" indent="0">
              <a:buNone/>
              <a:defRPr sz="1600" b="1"/>
            </a:lvl5pPr>
            <a:lvl6pPr marL="2270356" indent="0">
              <a:buNone/>
              <a:defRPr sz="1600" b="1"/>
            </a:lvl6pPr>
            <a:lvl7pPr marL="2724427" indent="0">
              <a:buNone/>
              <a:defRPr sz="1600" b="1"/>
            </a:lvl7pPr>
            <a:lvl8pPr marL="3178498" indent="0">
              <a:buNone/>
              <a:defRPr sz="1600" b="1"/>
            </a:lvl8pPr>
            <a:lvl9pPr marL="3632568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329" y="2170179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66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66" indent="0">
              <a:buNone/>
              <a:defRPr sz="2000" b="1"/>
            </a:lvl2pPr>
            <a:lvl3pPr marL="908144" indent="0">
              <a:buNone/>
              <a:defRPr sz="1800" b="1"/>
            </a:lvl3pPr>
            <a:lvl4pPr marL="1362211" indent="0">
              <a:buNone/>
              <a:defRPr sz="1600" b="1"/>
            </a:lvl4pPr>
            <a:lvl5pPr marL="1816284" indent="0">
              <a:buNone/>
              <a:defRPr sz="1600" b="1"/>
            </a:lvl5pPr>
            <a:lvl6pPr marL="2270356" indent="0">
              <a:buNone/>
              <a:defRPr sz="1600" b="1"/>
            </a:lvl6pPr>
            <a:lvl7pPr marL="2724427" indent="0">
              <a:buNone/>
              <a:defRPr sz="1600" b="1"/>
            </a:lvl7pPr>
            <a:lvl8pPr marL="3178498" indent="0">
              <a:buNone/>
              <a:defRPr sz="1600" b="1"/>
            </a:lvl8pPr>
            <a:lvl9pPr marL="3632568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66" y="2170179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006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440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416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116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66" y="273071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91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4066" indent="0">
              <a:buNone/>
              <a:defRPr sz="1200"/>
            </a:lvl2pPr>
            <a:lvl3pPr marL="908144" indent="0">
              <a:buNone/>
              <a:defRPr sz="1000"/>
            </a:lvl3pPr>
            <a:lvl4pPr marL="1362211" indent="0">
              <a:buNone/>
              <a:defRPr sz="900"/>
            </a:lvl4pPr>
            <a:lvl5pPr marL="1816284" indent="0">
              <a:buNone/>
              <a:defRPr sz="900"/>
            </a:lvl5pPr>
            <a:lvl6pPr marL="2270356" indent="0">
              <a:buNone/>
              <a:defRPr sz="900"/>
            </a:lvl6pPr>
            <a:lvl7pPr marL="2724427" indent="0">
              <a:buNone/>
              <a:defRPr sz="900"/>
            </a:lvl7pPr>
            <a:lvl8pPr marL="3178498" indent="0">
              <a:buNone/>
              <a:defRPr sz="900"/>
            </a:lvl8pPr>
            <a:lvl9pPr marL="3632568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995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79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79" y="611254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4066" indent="0">
              <a:buNone/>
              <a:defRPr sz="2800"/>
            </a:lvl2pPr>
            <a:lvl3pPr marL="908144" indent="0">
              <a:buNone/>
              <a:defRPr sz="2400"/>
            </a:lvl3pPr>
            <a:lvl4pPr marL="1362211" indent="0">
              <a:buNone/>
              <a:defRPr sz="2000"/>
            </a:lvl4pPr>
            <a:lvl5pPr marL="1816284" indent="0">
              <a:buNone/>
              <a:defRPr sz="2000"/>
            </a:lvl5pPr>
            <a:lvl6pPr marL="2270356" indent="0">
              <a:buNone/>
              <a:defRPr sz="2000"/>
            </a:lvl6pPr>
            <a:lvl7pPr marL="2724427" indent="0">
              <a:buNone/>
              <a:defRPr sz="2000"/>
            </a:lvl7pPr>
            <a:lvl8pPr marL="3178498" indent="0">
              <a:buNone/>
              <a:defRPr sz="2000"/>
            </a:lvl8pPr>
            <a:lvl9pPr marL="3632568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79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4066" indent="0">
              <a:buNone/>
              <a:defRPr sz="1200"/>
            </a:lvl2pPr>
            <a:lvl3pPr marL="908144" indent="0">
              <a:buNone/>
              <a:defRPr sz="1000"/>
            </a:lvl3pPr>
            <a:lvl4pPr marL="1362211" indent="0">
              <a:buNone/>
              <a:defRPr sz="900"/>
            </a:lvl4pPr>
            <a:lvl5pPr marL="1816284" indent="0">
              <a:buNone/>
              <a:defRPr sz="900"/>
            </a:lvl5pPr>
            <a:lvl6pPr marL="2270356" indent="0">
              <a:buNone/>
              <a:defRPr sz="900"/>
            </a:lvl6pPr>
            <a:lvl7pPr marL="2724427" indent="0">
              <a:buNone/>
              <a:defRPr sz="900"/>
            </a:lvl7pPr>
            <a:lvl8pPr marL="3178498" indent="0">
              <a:buNone/>
              <a:defRPr sz="900"/>
            </a:lvl8pPr>
            <a:lvl9pPr marL="3632568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208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205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91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91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111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375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9" y="301691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304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54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041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64" tIns="45581" rIns="91164" bIns="45581" numCol="1" rtlCol="0" anchor="t" anchorCtr="0" compatLnSpc="1">
            <a:prstTxWarp prst="textNoShape">
              <a:avLst/>
            </a:prstTxWarp>
          </a:bodyPr>
          <a:lstStyle/>
          <a:p>
            <a:pPr defTabSz="447909">
              <a:lnSpc>
                <a:spcPct val="110000"/>
              </a:lnSpc>
              <a:buFont typeface="Times New Roman" panose="02020603050405020304" pitchFamily="18" charset="0"/>
              <a:buNone/>
            </a:pPr>
            <a:endParaRPr lang="en-US" smtClean="0">
              <a:noFill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29"/>
            <a:ext cx="7200000" cy="972269"/>
          </a:xfrm>
        </p:spPr>
        <p:txBody>
          <a:bodyPr tIns="86139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322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5820" indent="0" algn="ctr">
              <a:buNone/>
              <a:defRPr sz="2000"/>
            </a:lvl2pPr>
            <a:lvl3pPr marL="911647" indent="0" algn="ctr">
              <a:buNone/>
              <a:defRPr sz="1800"/>
            </a:lvl3pPr>
            <a:lvl4pPr marL="1367467" indent="0" algn="ctr">
              <a:buNone/>
              <a:defRPr sz="1600"/>
            </a:lvl4pPr>
            <a:lvl5pPr marL="1823290" indent="0" algn="ctr">
              <a:buNone/>
              <a:defRPr sz="1600"/>
            </a:lvl5pPr>
            <a:lvl6pPr marL="2279112" indent="0" algn="ctr">
              <a:buNone/>
              <a:defRPr sz="1600"/>
            </a:lvl6pPr>
            <a:lvl7pPr marL="2734935" indent="0" algn="ctr">
              <a:buNone/>
              <a:defRPr sz="1600"/>
            </a:lvl7pPr>
            <a:lvl8pPr marL="3190758" indent="0" algn="ctr">
              <a:buNone/>
              <a:defRPr sz="1600"/>
            </a:lvl8pPr>
            <a:lvl9pPr marL="3646582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45" y="218365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2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82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6865" indent="0" algn="ctr">
              <a:buNone/>
              <a:defRPr/>
            </a:lvl2pPr>
            <a:lvl3pPr marL="913735" indent="0" algn="ctr">
              <a:buNone/>
              <a:defRPr/>
            </a:lvl3pPr>
            <a:lvl4pPr marL="1370600" indent="0" algn="ctr">
              <a:buNone/>
              <a:defRPr/>
            </a:lvl4pPr>
            <a:lvl5pPr marL="1827470" indent="0" algn="ctr">
              <a:buNone/>
              <a:defRPr/>
            </a:lvl5pPr>
            <a:lvl6pPr marL="2284335" indent="0" algn="ctr">
              <a:buNone/>
              <a:defRPr/>
            </a:lvl6pPr>
            <a:lvl7pPr marL="2741205" indent="0" algn="ctr">
              <a:buNone/>
              <a:defRPr/>
            </a:lvl7pPr>
            <a:lvl8pPr marL="3198070" indent="0" algn="ctr">
              <a:buNone/>
              <a:defRPr/>
            </a:lvl8pPr>
            <a:lvl9pPr marL="3654939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983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108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07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07" y="2898782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5" indent="0">
              <a:buNone/>
              <a:defRPr sz="1800"/>
            </a:lvl2pPr>
            <a:lvl3pPr marL="913735" indent="0">
              <a:buNone/>
              <a:defRPr sz="1600"/>
            </a:lvl3pPr>
            <a:lvl4pPr marL="1370600" indent="0">
              <a:buNone/>
              <a:defRPr sz="1400"/>
            </a:lvl4pPr>
            <a:lvl5pPr marL="1827470" indent="0">
              <a:buNone/>
              <a:defRPr sz="1400"/>
            </a:lvl5pPr>
            <a:lvl6pPr marL="2284335" indent="0">
              <a:buNone/>
              <a:defRPr sz="1400"/>
            </a:lvl6pPr>
            <a:lvl7pPr marL="2741205" indent="0">
              <a:buNone/>
              <a:defRPr sz="1400"/>
            </a:lvl7pPr>
            <a:lvl8pPr marL="3198070" indent="0">
              <a:buNone/>
              <a:defRPr sz="1400"/>
            </a:lvl8pPr>
            <a:lvl9pPr marL="3654939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775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45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22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70" y="274645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70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5" indent="0">
              <a:buNone/>
              <a:defRPr sz="2000" b="1"/>
            </a:lvl2pPr>
            <a:lvl3pPr marL="913735" indent="0">
              <a:buNone/>
              <a:defRPr sz="1800" b="1"/>
            </a:lvl3pPr>
            <a:lvl4pPr marL="1370600" indent="0">
              <a:buNone/>
              <a:defRPr sz="1600" b="1"/>
            </a:lvl4pPr>
            <a:lvl5pPr marL="1827470" indent="0">
              <a:buNone/>
              <a:defRPr sz="1600" b="1"/>
            </a:lvl5pPr>
            <a:lvl6pPr marL="2284335" indent="0">
              <a:buNone/>
              <a:defRPr sz="1600" b="1"/>
            </a:lvl6pPr>
            <a:lvl7pPr marL="2741205" indent="0">
              <a:buNone/>
              <a:defRPr sz="1600" b="1"/>
            </a:lvl7pPr>
            <a:lvl8pPr marL="3198070" indent="0">
              <a:buNone/>
              <a:defRPr sz="1600" b="1"/>
            </a:lvl8pPr>
            <a:lvl9pPr marL="3654939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70" y="2170120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07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5" indent="0">
              <a:buNone/>
              <a:defRPr sz="2000" b="1"/>
            </a:lvl2pPr>
            <a:lvl3pPr marL="913735" indent="0">
              <a:buNone/>
              <a:defRPr sz="1800" b="1"/>
            </a:lvl3pPr>
            <a:lvl4pPr marL="1370600" indent="0">
              <a:buNone/>
              <a:defRPr sz="1600" b="1"/>
            </a:lvl4pPr>
            <a:lvl5pPr marL="1827470" indent="0">
              <a:buNone/>
              <a:defRPr sz="1600" b="1"/>
            </a:lvl5pPr>
            <a:lvl6pPr marL="2284335" indent="0">
              <a:buNone/>
              <a:defRPr sz="1600" b="1"/>
            </a:lvl6pPr>
            <a:lvl7pPr marL="2741205" indent="0">
              <a:buNone/>
              <a:defRPr sz="1600" b="1"/>
            </a:lvl7pPr>
            <a:lvl8pPr marL="3198070" indent="0">
              <a:buNone/>
              <a:defRPr sz="1600" b="1"/>
            </a:lvl8pPr>
            <a:lvl9pPr marL="3654939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07" y="2170120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19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80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555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57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07" y="273057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32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6865" indent="0">
              <a:buNone/>
              <a:defRPr sz="1200"/>
            </a:lvl2pPr>
            <a:lvl3pPr marL="913735" indent="0">
              <a:buNone/>
              <a:defRPr sz="1000"/>
            </a:lvl3pPr>
            <a:lvl4pPr marL="1370600" indent="0">
              <a:buNone/>
              <a:defRPr sz="900"/>
            </a:lvl4pPr>
            <a:lvl5pPr marL="1827470" indent="0">
              <a:buNone/>
              <a:defRPr sz="900"/>
            </a:lvl5pPr>
            <a:lvl6pPr marL="2284335" indent="0">
              <a:buNone/>
              <a:defRPr sz="900"/>
            </a:lvl6pPr>
            <a:lvl7pPr marL="2741205" indent="0">
              <a:buNone/>
              <a:defRPr sz="900"/>
            </a:lvl7pPr>
            <a:lvl8pPr marL="3198070" indent="0">
              <a:buNone/>
              <a:defRPr sz="900"/>
            </a:lvl8pPr>
            <a:lvl9pPr marL="3654939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437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196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20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20" y="611195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6865" indent="0">
              <a:buNone/>
              <a:defRPr sz="2800"/>
            </a:lvl2pPr>
            <a:lvl3pPr marL="913735" indent="0">
              <a:buNone/>
              <a:defRPr sz="2400"/>
            </a:lvl3pPr>
            <a:lvl4pPr marL="1370600" indent="0">
              <a:buNone/>
              <a:defRPr sz="2000"/>
            </a:lvl4pPr>
            <a:lvl5pPr marL="1827470" indent="0">
              <a:buNone/>
              <a:defRPr sz="2000"/>
            </a:lvl5pPr>
            <a:lvl6pPr marL="2284335" indent="0">
              <a:buNone/>
              <a:defRPr sz="2000"/>
            </a:lvl6pPr>
            <a:lvl7pPr marL="2741205" indent="0">
              <a:buNone/>
              <a:defRPr sz="2000"/>
            </a:lvl7pPr>
            <a:lvl8pPr marL="3198070" indent="0">
              <a:buNone/>
              <a:defRPr sz="2000"/>
            </a:lvl8pPr>
            <a:lvl9pPr marL="3654939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20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6865" indent="0">
              <a:buNone/>
              <a:defRPr sz="1200"/>
            </a:lvl2pPr>
            <a:lvl3pPr marL="913735" indent="0">
              <a:buNone/>
              <a:defRPr sz="1000"/>
            </a:lvl3pPr>
            <a:lvl4pPr marL="1370600" indent="0">
              <a:buNone/>
              <a:defRPr sz="900"/>
            </a:lvl4pPr>
            <a:lvl5pPr marL="1827470" indent="0">
              <a:buNone/>
              <a:defRPr sz="900"/>
            </a:lvl5pPr>
            <a:lvl6pPr marL="2284335" indent="0">
              <a:buNone/>
              <a:defRPr sz="900"/>
            </a:lvl6pPr>
            <a:lvl7pPr marL="2741205" indent="0">
              <a:buNone/>
              <a:defRPr sz="900"/>
            </a:lvl7pPr>
            <a:lvl8pPr marL="3198070" indent="0">
              <a:buNone/>
              <a:defRPr sz="900"/>
            </a:lvl8pPr>
            <a:lvl9pPr marL="3654939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959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474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32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45" y="301632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26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45" y="301632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45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57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895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3804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406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4351" indent="0" algn="ctr">
              <a:buNone/>
              <a:defRPr/>
            </a:lvl2pPr>
            <a:lvl3pPr marL="908710" indent="0" algn="ctr">
              <a:buNone/>
              <a:defRPr/>
            </a:lvl3pPr>
            <a:lvl4pPr marL="1363063" indent="0" algn="ctr">
              <a:buNone/>
              <a:defRPr/>
            </a:lvl4pPr>
            <a:lvl5pPr marL="1817418" indent="0" algn="ctr">
              <a:buNone/>
              <a:defRPr/>
            </a:lvl5pPr>
            <a:lvl6pPr marL="2271774" indent="0" algn="ctr">
              <a:buNone/>
              <a:defRPr/>
            </a:lvl6pPr>
            <a:lvl7pPr marL="2726127" indent="0" algn="ctr">
              <a:buNone/>
              <a:defRPr/>
            </a:lvl7pPr>
            <a:lvl8pPr marL="3180483" indent="0" algn="ctr">
              <a:buNone/>
              <a:defRPr/>
            </a:lvl8pPr>
            <a:lvl9pPr marL="3634838" indent="0" algn="ctr">
              <a:buNone/>
              <a:defRPr/>
            </a:lvl9pPr>
          </a:lstStyle>
          <a:p>
            <a:r>
              <a:rPr lang="et-EE" smtClean="0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943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446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6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60" y="289883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351" indent="0">
              <a:buNone/>
              <a:defRPr sz="1800"/>
            </a:lvl2pPr>
            <a:lvl3pPr marL="908710" indent="0">
              <a:buNone/>
              <a:defRPr sz="1600"/>
            </a:lvl3pPr>
            <a:lvl4pPr marL="1363063" indent="0">
              <a:buNone/>
              <a:defRPr sz="1400"/>
            </a:lvl4pPr>
            <a:lvl5pPr marL="1817418" indent="0">
              <a:buNone/>
              <a:defRPr sz="1400"/>
            </a:lvl5pPr>
            <a:lvl6pPr marL="2271774" indent="0">
              <a:buNone/>
              <a:defRPr sz="1400"/>
            </a:lvl6pPr>
            <a:lvl7pPr marL="2726127" indent="0">
              <a:buNone/>
              <a:defRPr sz="1400"/>
            </a:lvl7pPr>
            <a:lvl8pPr marL="3180483" indent="0">
              <a:buNone/>
              <a:defRPr sz="1400"/>
            </a:lvl8pPr>
            <a:lvl9pPr marL="3634838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806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82"/>
            <a:ext cx="44577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57" y="1768482"/>
            <a:ext cx="4459287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969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94" y="27469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32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51" indent="0">
              <a:buNone/>
              <a:defRPr sz="2000" b="1"/>
            </a:lvl2pPr>
            <a:lvl3pPr marL="908710" indent="0">
              <a:buNone/>
              <a:defRPr sz="1800" b="1"/>
            </a:lvl3pPr>
            <a:lvl4pPr marL="1363063" indent="0">
              <a:buNone/>
              <a:defRPr sz="1600" b="1"/>
            </a:lvl4pPr>
            <a:lvl5pPr marL="1817418" indent="0">
              <a:buNone/>
              <a:defRPr sz="1600" b="1"/>
            </a:lvl5pPr>
            <a:lvl6pPr marL="2271774" indent="0">
              <a:buNone/>
              <a:defRPr sz="1600" b="1"/>
            </a:lvl6pPr>
            <a:lvl7pPr marL="2726127" indent="0">
              <a:buNone/>
              <a:defRPr sz="1600" b="1"/>
            </a:lvl7pPr>
            <a:lvl8pPr marL="3180483" indent="0">
              <a:buNone/>
              <a:defRPr sz="1600" b="1"/>
            </a:lvl8pPr>
            <a:lvl9pPr marL="3634838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323" y="217017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6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51" indent="0">
              <a:buNone/>
              <a:defRPr sz="2000" b="1"/>
            </a:lvl2pPr>
            <a:lvl3pPr marL="908710" indent="0">
              <a:buNone/>
              <a:defRPr sz="1800" b="1"/>
            </a:lvl3pPr>
            <a:lvl4pPr marL="1363063" indent="0">
              <a:buNone/>
              <a:defRPr sz="1600" b="1"/>
            </a:lvl4pPr>
            <a:lvl5pPr marL="1817418" indent="0">
              <a:buNone/>
              <a:defRPr sz="1600" b="1"/>
            </a:lvl5pPr>
            <a:lvl6pPr marL="2271774" indent="0">
              <a:buNone/>
              <a:defRPr sz="1600" b="1"/>
            </a:lvl6pPr>
            <a:lvl7pPr marL="2726127" indent="0">
              <a:buNone/>
              <a:defRPr sz="1600" b="1"/>
            </a:lvl7pPr>
            <a:lvl8pPr marL="3180483" indent="0">
              <a:buNone/>
              <a:defRPr sz="1600" b="1"/>
            </a:lvl8pPr>
            <a:lvl9pPr marL="3634838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60" y="217017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077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5620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64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14" y="273064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39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6532" indent="0">
              <a:buNone/>
              <a:defRPr sz="1200"/>
            </a:lvl2pPr>
            <a:lvl3pPr marL="913070" indent="0">
              <a:buNone/>
              <a:defRPr sz="1000"/>
            </a:lvl3pPr>
            <a:lvl4pPr marL="1369602" indent="0">
              <a:buNone/>
              <a:defRPr sz="900"/>
            </a:lvl4pPr>
            <a:lvl5pPr marL="1826140" indent="0">
              <a:buNone/>
              <a:defRPr sz="900"/>
            </a:lvl5pPr>
            <a:lvl6pPr marL="2282672" indent="0">
              <a:buNone/>
              <a:defRPr sz="900"/>
            </a:lvl6pPr>
            <a:lvl7pPr marL="2739208" indent="0">
              <a:buNone/>
              <a:defRPr sz="900"/>
            </a:lvl7pPr>
            <a:lvl8pPr marL="3195742" indent="0">
              <a:buNone/>
              <a:defRPr sz="900"/>
            </a:lvl8pPr>
            <a:lvl9pPr marL="365227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265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004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11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60" y="273071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8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4351" indent="0">
              <a:buNone/>
              <a:defRPr sz="1200"/>
            </a:lvl2pPr>
            <a:lvl3pPr marL="908710" indent="0">
              <a:buNone/>
              <a:defRPr sz="1000"/>
            </a:lvl3pPr>
            <a:lvl4pPr marL="1363063" indent="0">
              <a:buNone/>
              <a:defRPr sz="900"/>
            </a:lvl4pPr>
            <a:lvl5pPr marL="1817418" indent="0">
              <a:buNone/>
              <a:defRPr sz="900"/>
            </a:lvl5pPr>
            <a:lvl6pPr marL="2271774" indent="0">
              <a:buNone/>
              <a:defRPr sz="900"/>
            </a:lvl6pPr>
            <a:lvl7pPr marL="2726127" indent="0">
              <a:buNone/>
              <a:defRPr sz="900"/>
            </a:lvl7pPr>
            <a:lvl8pPr marL="3180483" indent="0">
              <a:buNone/>
              <a:defRPr sz="900"/>
            </a:lvl8pPr>
            <a:lvl9pPr marL="3634838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643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7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73" y="61124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4351" indent="0">
              <a:buNone/>
              <a:defRPr sz="2800"/>
            </a:lvl2pPr>
            <a:lvl3pPr marL="908710" indent="0">
              <a:buNone/>
              <a:defRPr sz="2400"/>
            </a:lvl3pPr>
            <a:lvl4pPr marL="1363063" indent="0">
              <a:buNone/>
              <a:defRPr sz="2000"/>
            </a:lvl4pPr>
            <a:lvl5pPr marL="1817418" indent="0">
              <a:buNone/>
              <a:defRPr sz="2000"/>
            </a:lvl5pPr>
            <a:lvl6pPr marL="2271774" indent="0">
              <a:buNone/>
              <a:defRPr sz="2000"/>
            </a:lvl6pPr>
            <a:lvl7pPr marL="2726127" indent="0">
              <a:buNone/>
              <a:defRPr sz="2000"/>
            </a:lvl7pPr>
            <a:lvl8pPr marL="3180483" indent="0">
              <a:buNone/>
              <a:defRPr sz="2000"/>
            </a:lvl8pPr>
            <a:lvl9pPr marL="3634838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7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4351" indent="0">
              <a:buNone/>
              <a:defRPr sz="1200"/>
            </a:lvl2pPr>
            <a:lvl3pPr marL="908710" indent="0">
              <a:buNone/>
              <a:defRPr sz="1000"/>
            </a:lvl3pPr>
            <a:lvl4pPr marL="1363063" indent="0">
              <a:buNone/>
              <a:defRPr sz="900"/>
            </a:lvl4pPr>
            <a:lvl5pPr marL="1817418" indent="0">
              <a:buNone/>
              <a:defRPr sz="900"/>
            </a:lvl5pPr>
            <a:lvl6pPr marL="2271774" indent="0">
              <a:buNone/>
              <a:defRPr sz="900"/>
            </a:lvl6pPr>
            <a:lvl7pPr marL="2726127" indent="0">
              <a:buNone/>
              <a:defRPr sz="900"/>
            </a:lvl7pPr>
            <a:lvl8pPr marL="3180483" indent="0">
              <a:buNone/>
              <a:defRPr sz="900"/>
            </a:lvl8pPr>
            <a:lvl9pPr marL="3634838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6099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065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85"/>
            <a:ext cx="2266950" cy="598011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52" y="301685"/>
            <a:ext cx="6650037" cy="5980113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728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59" y="301685"/>
            <a:ext cx="9069387" cy="1260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0329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44806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22794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038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27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27" y="611202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6532" indent="0">
              <a:buNone/>
              <a:defRPr sz="2800"/>
            </a:lvl2pPr>
            <a:lvl3pPr marL="913070" indent="0">
              <a:buNone/>
              <a:defRPr sz="2400"/>
            </a:lvl3pPr>
            <a:lvl4pPr marL="1369602" indent="0">
              <a:buNone/>
              <a:defRPr sz="2000"/>
            </a:lvl4pPr>
            <a:lvl5pPr marL="1826140" indent="0">
              <a:buNone/>
              <a:defRPr sz="2000"/>
            </a:lvl5pPr>
            <a:lvl6pPr marL="2282672" indent="0">
              <a:buNone/>
              <a:defRPr sz="2000"/>
            </a:lvl6pPr>
            <a:lvl7pPr marL="2739208" indent="0">
              <a:buNone/>
              <a:defRPr sz="2000"/>
            </a:lvl7pPr>
            <a:lvl8pPr marL="3195742" indent="0">
              <a:buNone/>
              <a:defRPr sz="2000"/>
            </a:lvl8pPr>
            <a:lvl9pPr marL="3652277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27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6532" indent="0">
              <a:buNone/>
              <a:defRPr sz="1200"/>
            </a:lvl2pPr>
            <a:lvl3pPr marL="913070" indent="0">
              <a:buNone/>
              <a:defRPr sz="1000"/>
            </a:lvl3pPr>
            <a:lvl4pPr marL="1369602" indent="0">
              <a:buNone/>
              <a:defRPr sz="900"/>
            </a:lvl4pPr>
            <a:lvl5pPr marL="1826140" indent="0">
              <a:buNone/>
              <a:defRPr sz="900"/>
            </a:lvl5pPr>
            <a:lvl6pPr marL="2282672" indent="0">
              <a:buNone/>
              <a:defRPr sz="900"/>
            </a:lvl6pPr>
            <a:lvl7pPr marL="2739208" indent="0">
              <a:buNone/>
              <a:defRPr sz="900"/>
            </a:lvl7pPr>
            <a:lvl8pPr marL="3195742" indent="0">
              <a:buNone/>
              <a:defRPr sz="900"/>
            </a:lvl8pPr>
            <a:lvl9pPr marL="3652277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896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2" y="301639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2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5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2846" algn="l"/>
                <a:tab pos="1445692" algn="l"/>
                <a:tab pos="21685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2846" algn="l"/>
                <a:tab pos="1445692" algn="l"/>
                <a:tab pos="2168539" algn="l"/>
                <a:tab pos="289138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02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2846" algn="l"/>
                <a:tab pos="1445692" algn="l"/>
                <a:tab pos="21685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04F49A80-4DB2-4386-B9CF-FA33CCF05769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1869" indent="-285335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41336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7870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5440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0940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6747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4009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80544" indent="-228266" algn="l" defTabSz="44861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401" indent="-342401" algn="l" defTabSz="448611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869" indent="-285335" algn="l" defTabSz="448611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1336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7870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440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0940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747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4009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0544" indent="-228266" algn="l" defTabSz="448611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0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7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8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42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77" algn="l" defTabSz="913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9" y="301698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9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1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311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18422" algn="l"/>
                <a:tab pos="1436844" algn="l"/>
                <a:tab pos="215526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5863"/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18422" algn="l"/>
                <a:tab pos="1436844" algn="l"/>
                <a:tab pos="2155268" algn="l"/>
                <a:tab pos="287369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5863"/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61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18422" algn="l"/>
                <a:tab pos="1436844" algn="l"/>
                <a:tab pos="215526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5863"/>
            <a:fld id="{04F49A80-4DB2-4386-B9CF-FA33CCF05769}" type="slidenum">
              <a:rPr lang="et-EE" altLang="en-US" smtClean="0">
                <a:ea typeface="Microsoft YaHei"/>
              </a:rPr>
              <a:pPr defTabSz="445863"/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9062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37328" indent="-283589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34353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88091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41833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495572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49314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03055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56794" indent="-226867" algn="l" defTabSz="445863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0306" indent="-340306" algn="l" defTabSz="445863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7328" indent="-283589" algn="l" defTabSz="445863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34353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88091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41833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495572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49314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3055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56794" indent="-226867" algn="l" defTabSz="445863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36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79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20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62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03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42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184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23" algn="l" defTabSz="907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48"/>
            <a:ext cx="795697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82"/>
            <a:ext cx="7956971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6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the outline text format</a:t>
            </a:r>
          </a:p>
          <a:p>
            <a:pPr lvl="1"/>
            <a:r>
              <a:rPr lang="en-US" altLang="en-US" dirty="0" smtClean="0"/>
              <a:t>Second Outline Level</a:t>
            </a:r>
          </a:p>
          <a:p>
            <a:pPr lvl="2"/>
            <a:r>
              <a:rPr lang="en-US" altLang="en-US" dirty="0" smtClean="0"/>
              <a:t>Third Outline Level</a:t>
            </a:r>
          </a:p>
          <a:p>
            <a:pPr lvl="3"/>
            <a:r>
              <a:rPr lang="en-US" altLang="en-US" dirty="0" smtClean="0"/>
              <a:t>Fourth Outline Level</a:t>
            </a:r>
          </a:p>
          <a:p>
            <a:pPr lvl="4"/>
            <a:r>
              <a:rPr lang="en-US" altLang="en-US" dirty="0" smtClean="0"/>
              <a:t>Fifth Outline Level</a:t>
            </a:r>
          </a:p>
          <a:p>
            <a:pPr lvl="4"/>
            <a:r>
              <a:rPr lang="en-US" altLang="en-US" dirty="0" smtClean="0"/>
              <a:t>Sixth Outline Level</a:t>
            </a:r>
          </a:p>
          <a:p>
            <a:pPr lvl="4"/>
            <a:r>
              <a:rPr lang="en-US" altLang="en-US" dirty="0" smtClean="0"/>
              <a:t>Seventh Outline Level</a:t>
            </a:r>
          </a:p>
          <a:p>
            <a:pPr lvl="4"/>
            <a:r>
              <a:rPr lang="en-US" altLang="en-US" dirty="0" smtClean="0"/>
              <a:t>Eighth Outline Level</a:t>
            </a:r>
          </a:p>
          <a:p>
            <a:pPr lvl="4"/>
            <a:r>
              <a:rPr lang="en-US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61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2169" algn="l"/>
                <a:tab pos="1444339" algn="l"/>
                <a:tab pos="216651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188"/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2169" algn="l"/>
                <a:tab pos="1444339" algn="l"/>
                <a:tab pos="2166510" algn="l"/>
                <a:tab pos="2888681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188"/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11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2169" algn="l"/>
                <a:tab pos="1444339" algn="l"/>
                <a:tab pos="216651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188"/>
            <a:fld id="{04F49A80-4DB2-4386-B9CF-FA33CCF05769}" type="slidenum">
              <a:rPr lang="et-EE" altLang="en-US" smtClean="0">
                <a:ea typeface="Microsoft YaHei"/>
              </a:rPr>
              <a:pPr defTabSz="448188"/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399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1175" indent="-285068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40268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6373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52482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08591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64695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0805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76913" indent="-228052" algn="l" defTabSz="448188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080" indent="-342080" algn="l" defTabSz="448188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175" indent="-285068" algn="l" defTabSz="448188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0268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6373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2482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08591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4695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0805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76913" indent="-228052" algn="l" defTabSz="448188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05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17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20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30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35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645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50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858" algn="l" defTabSz="91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5" y="301642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5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55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2620" algn="l"/>
                <a:tab pos="1445242" algn="l"/>
                <a:tab pos="2167862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470"/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2620" algn="l"/>
                <a:tab pos="1445242" algn="l"/>
                <a:tab pos="2167862" algn="l"/>
                <a:tab pos="289048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470"/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05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2620" algn="l"/>
                <a:tab pos="1445242" algn="l"/>
                <a:tab pos="2167862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470"/>
            <a:fld id="{04F49A80-4DB2-4386-B9CF-FA33CCF05769}" type="slidenum">
              <a:rPr lang="et-EE" altLang="en-US" smtClean="0">
                <a:ea typeface="Microsoft YaHei"/>
              </a:rPr>
              <a:pPr defTabSz="448470"/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2377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1637" indent="-285246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40980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7371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53764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0157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66547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2941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79333" indent="-228194" algn="l" defTabSz="448470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294" indent="-342294" algn="l" defTabSz="448470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637" indent="-285246" algn="l" defTabSz="448470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0980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7371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3764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0157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6547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2941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79333" indent="-228194" algn="l" defTabSz="448470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0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5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75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0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59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53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45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37" algn="l" defTabSz="9127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9" y="301691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9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2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304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18946" algn="l"/>
                <a:tab pos="1437892" algn="l"/>
                <a:tab pos="21568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189"/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18946" algn="l"/>
                <a:tab pos="1437892" algn="l"/>
                <a:tab pos="2156839" algn="l"/>
                <a:tab pos="287578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189"/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54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18946" algn="l"/>
                <a:tab pos="1437892" algn="l"/>
                <a:tab pos="215683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189"/>
            <a:fld id="{04F49A80-4DB2-4386-B9CF-FA33CCF05769}" type="slidenum">
              <a:rPr lang="et-EE" altLang="en-US" smtClean="0">
                <a:ea typeface="Microsoft YaHei"/>
              </a:rPr>
              <a:pPr defTabSz="446189"/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984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37865" indent="-283795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35179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89248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43320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497392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51462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05535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59604" indent="-227032" algn="l" defTabSz="446189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0554" indent="-340554" algn="l" defTabSz="446189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7865" indent="-283795" algn="l" defTabSz="446189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35179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89248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43320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497392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51462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5535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59604" indent="-227032" algn="l" defTabSz="446189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66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44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211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284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56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427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498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68" algn="l" defTabSz="908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45" y="301632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5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45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373" algn="l"/>
                <a:tab pos="1446745" algn="l"/>
                <a:tab pos="217011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937"/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7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373" algn="l"/>
                <a:tab pos="1446745" algn="l"/>
                <a:tab pos="2170119" algn="l"/>
                <a:tab pos="289349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937"/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95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373" algn="l"/>
                <a:tab pos="1446745" algn="l"/>
                <a:tab pos="2170119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8937"/>
            <a:fld id="{04F49A80-4DB2-4386-B9CF-FA33CCF05769}" type="slidenum">
              <a:rPr lang="et-EE" altLang="en-US" smtClean="0"/>
              <a:pPr defTabSz="448937"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8230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2409" indent="-28554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42168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9035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55901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512770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69636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26503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83371" indent="-228432" algn="l" defTabSz="4489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2650" indent="-342650" algn="l" defTabSz="448937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409" indent="-285542" algn="l" defTabSz="448937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2168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9035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5901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2770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69636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6503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3371" indent="-228432" algn="l" defTabSz="44893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5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5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0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0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35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5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0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9" algn="l" defTabSz="9137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59" y="30168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59" y="1768482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2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9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19395" algn="l"/>
                <a:tab pos="1438789" algn="l"/>
                <a:tab pos="215818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467">
              <a:buFontTx/>
              <a:buNone/>
            </a:pPr>
            <a:endParaRPr lang="et-EE" altLang="en-US">
              <a:ea typeface="Microsoft YaHe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6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19395" algn="l"/>
                <a:tab pos="1438789" algn="l"/>
                <a:tab pos="2158186" algn="l"/>
                <a:tab pos="287758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467">
              <a:buFontTx/>
              <a:buNone/>
            </a:pPr>
            <a:endParaRPr lang="et-EE" altLang="en-US">
              <a:ea typeface="Microsoft YaHei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94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19395" algn="l"/>
                <a:tab pos="1438789" algn="l"/>
                <a:tab pos="215818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46467">
              <a:buFontTx/>
              <a:buNone/>
            </a:pPr>
            <a:fld id="{04F49A80-4DB2-4386-B9CF-FA33CCF05769}" type="slidenum">
              <a:rPr lang="et-EE" altLang="en-US" smtClean="0">
                <a:ea typeface="Microsoft YaHei"/>
              </a:rPr>
              <a:pPr defTabSz="446467">
                <a:buFontTx/>
                <a:buNone/>
              </a:pPr>
              <a:t>‹#›</a:t>
            </a:fld>
            <a:endParaRPr lang="et-EE" altLang="en-US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28477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38326" indent="-283972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2pPr>
      <a:lvl3pPr marL="1135888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3pPr>
      <a:lvl4pPr marL="1590240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4pPr>
      <a:lvl5pPr marL="2044596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5pPr>
      <a:lvl6pPr marL="2498952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6pPr>
      <a:lvl7pPr marL="2953305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7pPr>
      <a:lvl8pPr marL="3407661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8pPr>
      <a:lvl9pPr marL="3862015" indent="-227175" algn="l" defTabSz="44646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0767" indent="-340767" algn="l" defTabSz="446467" rtl="0" eaLnBrk="1" fontAlgn="base" hangingPunct="1">
        <a:lnSpc>
          <a:spcPct val="97000"/>
        </a:lnSpc>
        <a:spcBef>
          <a:spcPct val="0"/>
        </a:spcBef>
        <a:spcAft>
          <a:spcPts val="1407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326" indent="-283972" algn="l" defTabSz="446467" rtl="0" eaLnBrk="1" fontAlgn="base" hangingPunct="1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35888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590240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44596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498952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53305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07661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62015" indent="-227175" algn="l" defTabSz="446467" rtl="0" eaLnBrk="1" fontAlgn="base" hangingPunct="1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51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10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063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418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774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27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483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838" algn="l" defTabSz="908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7.xml"/><Relationship Id="rId4" Type="http://schemas.openxmlformats.org/officeDocument/2006/relationships/chart" Target="../charts/char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46017"/>
              </p:ext>
            </p:extLst>
          </p:nvPr>
        </p:nvGraphicFramePr>
        <p:xfrm>
          <a:off x="0" y="75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/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t-E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charset="0"/>
                        <a:ea typeface="Microsoft YaHei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55354" y="2268154"/>
            <a:ext cx="8064896" cy="1947541"/>
          </a:xfrm>
          <a:ln/>
        </p:spPr>
        <p:txBody>
          <a:bodyPr tIns="163904" anchor="t"/>
          <a:lstStyle/>
          <a:p>
            <a:pPr>
              <a:tabLst>
                <a:tab pos="718272" algn="l"/>
                <a:tab pos="1436545" algn="l"/>
                <a:tab pos="2154819" algn="l"/>
                <a:tab pos="2873095" algn="l"/>
                <a:tab pos="3591364" algn="l"/>
                <a:tab pos="4309636" algn="l"/>
                <a:tab pos="5027908" algn="l"/>
                <a:tab pos="5746187" algn="l"/>
                <a:tab pos="6464457" algn="l"/>
              </a:tabLst>
            </a:pPr>
            <a:r>
              <a:rPr lang="et-EE" altLang="en-US" sz="4000" b="1" dirty="0">
                <a:solidFill>
                  <a:schemeClr val="bg1"/>
                </a:solidFill>
              </a:rPr>
              <a:t>Põllumajandussektori olukord ja </a:t>
            </a:r>
            <a:br>
              <a:rPr lang="et-EE" altLang="en-US" sz="4000" b="1" dirty="0">
                <a:solidFill>
                  <a:schemeClr val="bg1"/>
                </a:solidFill>
              </a:rPr>
            </a:br>
            <a:r>
              <a:rPr lang="et-EE" altLang="en-US" sz="4000" b="1" dirty="0">
                <a:solidFill>
                  <a:schemeClr val="bg1"/>
                </a:solidFill>
              </a:rPr>
              <a:t>maaelu arengukava toetusvõimalused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5353" y="4526000"/>
            <a:ext cx="7847341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752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Roboto Condensed" charset="0"/>
                <a:ea typeface="Microsoft YaHei" charset="-122"/>
              </a:defRPr>
            </a:lvl9pPr>
          </a:lstStyle>
          <a:p>
            <a:pPr defTabSz="445770"/>
            <a:r>
              <a:rPr lang="et-EE" altLang="en-US" sz="2600" b="1" dirty="0" smtClean="0">
                <a:solidFill>
                  <a:srgbClr val="FFFFFF"/>
                </a:solidFill>
              </a:rPr>
              <a:t>Illar Lemetti</a:t>
            </a:r>
          </a:p>
          <a:p>
            <a:pPr defTabSz="445770"/>
            <a:r>
              <a:rPr lang="et-EE" altLang="en-US" sz="2600" b="1" dirty="0" smtClean="0">
                <a:solidFill>
                  <a:srgbClr val="FFFFFF"/>
                </a:solidFill>
              </a:rPr>
              <a:t>Marko Gorban</a:t>
            </a:r>
            <a:endParaRPr lang="et-EE" altLang="en-US" sz="2600" b="1" dirty="0">
              <a:solidFill>
                <a:srgbClr val="FFFFFF"/>
              </a:solidFill>
            </a:endParaRPr>
          </a:p>
          <a:p>
            <a:pPr defTabSz="445770"/>
            <a:endParaRPr lang="et-EE" altLang="en-US" sz="2000" dirty="0">
              <a:solidFill>
                <a:srgbClr val="FFFFFF"/>
              </a:solidFill>
            </a:endParaRPr>
          </a:p>
          <a:p>
            <a:pPr defTabSz="445770"/>
            <a:r>
              <a:rPr lang="et-EE" altLang="en-US" sz="2000" dirty="0">
                <a:solidFill>
                  <a:srgbClr val="FFFFFF"/>
                </a:solidFill>
              </a:rPr>
              <a:t>20.01.2016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8" y="260041"/>
            <a:ext cx="2584212" cy="136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77" y="273941"/>
            <a:ext cx="8099584" cy="776117"/>
          </a:xfrm>
        </p:spPr>
        <p:txBody>
          <a:bodyPr>
            <a:normAutofit/>
          </a:bodyPr>
          <a:lstStyle/>
          <a:p>
            <a:r>
              <a:rPr lang="et-EE" sz="3600" b="1" dirty="0" smtClean="0">
                <a:solidFill>
                  <a:srgbClr val="00B0F0"/>
                </a:solidFill>
              </a:rPr>
              <a:t>Teraviljade saak (tuh t) aastatel 2005 - 2015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78" y="6502551"/>
            <a:ext cx="1984371" cy="277597"/>
          </a:xfrm>
          <a:prstGeom prst="rect">
            <a:avLst/>
          </a:prstGeom>
          <a:noFill/>
        </p:spPr>
        <p:txBody>
          <a:bodyPr wrap="square" lIns="90488" tIns="45246" rIns="90488" bIns="45246" rtlCol="0">
            <a:spAutoFit/>
          </a:bodyPr>
          <a:lstStyle/>
          <a:p>
            <a:pPr defTabSz="449169">
              <a:lnSpc>
                <a:spcPct val="110000"/>
              </a:lnSpc>
            </a:pPr>
            <a:r>
              <a:rPr lang="et-EE" sz="1100" dirty="0">
                <a:solidFill>
                  <a:prstClr val="black"/>
                </a:solidFill>
              </a:rPr>
              <a:t>Allikas: SA ja MEM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554604"/>
              </p:ext>
            </p:extLst>
          </p:nvPr>
        </p:nvGraphicFramePr>
        <p:xfrm>
          <a:off x="205982" y="1050056"/>
          <a:ext cx="8616880" cy="531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4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2773848"/>
            <a:ext cx="7920000" cy="1080000"/>
          </a:xfrm>
        </p:spPr>
        <p:txBody>
          <a:bodyPr/>
          <a:lstStyle/>
          <a:p>
            <a:pPr algn="ctr"/>
            <a:r>
              <a:rPr lang="et-EE" sz="5900" b="1" dirty="0">
                <a:solidFill>
                  <a:srgbClr val="00B0F0"/>
                </a:solidFill>
              </a:rPr>
              <a:t>Seakatk</a:t>
            </a:r>
          </a:p>
        </p:txBody>
      </p:sp>
    </p:spTree>
    <p:extLst>
      <p:ext uri="{BB962C8B-B14F-4D97-AF65-F5344CB8AC3E}">
        <p14:creationId xmlns:p14="http://schemas.microsoft.com/office/powerpoint/2010/main" val="4864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98"/>
            <a:ext cx="8100966" cy="1260475"/>
          </a:xfrm>
        </p:spPr>
        <p:txBody>
          <a:bodyPr/>
          <a:lstStyle/>
          <a:p>
            <a:r>
              <a:rPr lang="et-EE" sz="4000" b="1" dirty="0">
                <a:solidFill>
                  <a:srgbClr val="00B0F0"/>
                </a:solidFill>
              </a:rPr>
              <a:t>H</a:t>
            </a:r>
            <a:r>
              <a:rPr lang="et-EE" sz="4000" b="1" dirty="0" smtClean="0">
                <a:solidFill>
                  <a:srgbClr val="00B0F0"/>
                </a:solidFill>
              </a:rPr>
              <a:t>etkeolukord</a:t>
            </a:r>
            <a:endParaRPr lang="et-EE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89" y="1908101"/>
            <a:ext cx="8640960" cy="50352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26 </a:t>
            </a:r>
            <a:r>
              <a:rPr lang="et-EE" sz="2800" dirty="0"/>
              <a:t>taudistunud ala 12 maakonnas (</a:t>
            </a:r>
            <a:r>
              <a:rPr lang="et-EE" sz="2800" dirty="0" smtClean="0"/>
              <a:t>metssead), taudipuhangud </a:t>
            </a:r>
            <a:r>
              <a:rPr lang="et-EE" sz="2800" dirty="0"/>
              <a:t>kodusigadel 18 farmis 7 maakonnas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hukatud ja hukkunud kokku 22 147 kodusiga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viimane juhtum kodusigadel 22.09 Võrumaal Varstu vallas, 104 ristandsiga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Euroopa komisjoni otsusega 2014/709 on </a:t>
            </a:r>
            <a:r>
              <a:rPr lang="et-EE" sz="2800" dirty="0" smtClean="0"/>
              <a:t>kehtestatud sigade </a:t>
            </a:r>
            <a:r>
              <a:rPr lang="et-EE" sz="2800" dirty="0"/>
              <a:t>ja sealihatoodetega </a:t>
            </a:r>
            <a:r>
              <a:rPr lang="et-EE" sz="2800" dirty="0" smtClean="0"/>
              <a:t>kauplemisele kitsendustega tsoonid, see väldib kogu riigile laienevaid </a:t>
            </a:r>
            <a:r>
              <a:rPr lang="et-EE" sz="2800" dirty="0" smtClean="0"/>
              <a:t>kitsendusi</a:t>
            </a:r>
            <a:endParaRPr lang="et-EE" sz="2800" dirty="0" smtClean="0"/>
          </a:p>
        </p:txBody>
      </p:sp>
    </p:spTree>
    <p:extLst>
      <p:ext uri="{BB962C8B-B14F-4D97-AF65-F5344CB8AC3E}">
        <p14:creationId xmlns:p14="http://schemas.microsoft.com/office/powerpoint/2010/main" val="2954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60" y="301698"/>
            <a:ext cx="8028958" cy="1260475"/>
          </a:xfrm>
        </p:spPr>
        <p:txBody>
          <a:bodyPr/>
          <a:lstStyle/>
          <a:p>
            <a:r>
              <a:rPr lang="et-EE" sz="4400" b="1" dirty="0">
                <a:solidFill>
                  <a:srgbClr val="00B0F0"/>
                </a:solidFill>
                <a:cs typeface="Times New Roman" panose="02020603050405020304" pitchFamily="18" charset="0"/>
              </a:rPr>
              <a:t>SAK </a:t>
            </a:r>
            <a:r>
              <a:rPr lang="et-EE" sz="4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ennetus- ja tõrjekulud</a:t>
            </a:r>
            <a:endParaRPr lang="et-EE" sz="4400" b="1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281" y="1692077"/>
            <a:ext cx="8786452" cy="4514439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t-EE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Taudikollete </a:t>
            </a:r>
            <a:r>
              <a:rPr lang="et-EE" sz="2800" dirty="0"/>
              <a:t>likvideerimise kulud kokku </a:t>
            </a:r>
            <a:r>
              <a:rPr lang="et-EE" sz="2800" dirty="0" smtClean="0"/>
              <a:t>olid </a:t>
            </a:r>
            <a:r>
              <a:rPr lang="et-EE" sz="2800" dirty="0"/>
              <a:t>kokku ligikaudu 3.2 miljonit </a:t>
            </a:r>
            <a:r>
              <a:rPr lang="et-EE" sz="2800" dirty="0" smtClean="0"/>
              <a:t>eurot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Euroopa </a:t>
            </a:r>
            <a:r>
              <a:rPr lang="et-EE" sz="2800" dirty="0"/>
              <a:t>Komisjon kompenseerib taudijuhtumitega seotud kulud ning Veterinaar- ja Toiduameti rakendatud erakorraliste meetmete kulud kuni 75% </a:t>
            </a:r>
            <a:r>
              <a:rPr lang="et-EE" sz="2800" dirty="0" smtClean="0"/>
              <a:t>ulatuses. </a:t>
            </a:r>
          </a:p>
          <a:p>
            <a:pPr lvl="0"/>
            <a:endParaRPr lang="et-EE" sz="2800" dirty="0"/>
          </a:p>
          <a:p>
            <a:pPr marL="0" indent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26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piisang\Documents\Enno\sigade katk\B_02_7133_Draft%20map%20of%20ann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20" y="0"/>
            <a:ext cx="4836498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piisang\Documents\Enno\sigade katk\Eesti I, II ja III tsoonid 22122015 seis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7" y="683965"/>
            <a:ext cx="8729373" cy="61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B0F0"/>
                </a:solidFill>
                <a:cs typeface="Times New Roman" panose="02020603050405020304" pitchFamily="18" charset="0"/>
              </a:rPr>
              <a:t>SAK </a:t>
            </a:r>
            <a:r>
              <a:rPr lang="et-EE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tsoonid 1. 01. 2016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0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9" y="611957"/>
            <a:ext cx="881903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313" y="755973"/>
            <a:ext cx="7776864" cy="939474"/>
          </a:xfrm>
        </p:spPr>
        <p:txBody>
          <a:bodyPr/>
          <a:lstStyle/>
          <a:p>
            <a:r>
              <a:rPr lang="et-EE" sz="5400" b="1" dirty="0" smtClean="0">
                <a:solidFill>
                  <a:srgbClr val="00B0F0"/>
                </a:solidFill>
              </a:rPr>
              <a:t>Harjumaa SAK tsoonid 1.01.2016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182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6000" b="1" dirty="0" smtClean="0">
                <a:solidFill>
                  <a:srgbClr val="00B0F0"/>
                </a:solidFill>
              </a:rPr>
              <a:t>Olukord Harjumaal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322" y="1404045"/>
            <a:ext cx="8280920" cy="4513263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Harjumaa vallad II tsoonis on:</a:t>
            </a:r>
          </a:p>
          <a:p>
            <a:r>
              <a:rPr lang="et-EE" dirty="0" smtClean="0"/>
              <a:t>Kose, Anija, Aegviidu ja osaliselt Kuusalu vald</a:t>
            </a:r>
          </a:p>
          <a:p>
            <a:r>
              <a:rPr lang="et-EE" dirty="0" smtClean="0"/>
              <a:t>Harjumaal on </a:t>
            </a:r>
            <a:r>
              <a:rPr lang="et-EE" u="sng" dirty="0" smtClean="0"/>
              <a:t>2015.a septembri </a:t>
            </a:r>
            <a:r>
              <a:rPr lang="et-EE" dirty="0" smtClean="0"/>
              <a:t>seisuga:</a:t>
            </a:r>
          </a:p>
          <a:p>
            <a:r>
              <a:rPr lang="et-EE" dirty="0" smtClean="0"/>
              <a:t>9 seapidajat,  26</a:t>
            </a:r>
            <a:r>
              <a:rPr lang="et-EE" dirty="0"/>
              <a:t> 882 siga </a:t>
            </a:r>
            <a:r>
              <a:rPr lang="et-EE" dirty="0" smtClean="0"/>
              <a:t> </a:t>
            </a:r>
          </a:p>
          <a:p>
            <a:r>
              <a:rPr lang="et-EE" dirty="0"/>
              <a:t>n</a:t>
            </a:r>
            <a:r>
              <a:rPr lang="et-EE" dirty="0" smtClean="0"/>
              <a:t>eist II tsoonis 4  pidajat  </a:t>
            </a:r>
            <a:r>
              <a:rPr lang="et-EE" dirty="0"/>
              <a:t>6128</a:t>
            </a:r>
            <a:r>
              <a:rPr lang="et-EE" dirty="0" smtClean="0"/>
              <a:t> seaga</a:t>
            </a:r>
          </a:p>
        </p:txBody>
      </p:sp>
    </p:spTree>
    <p:extLst>
      <p:ext uri="{BB962C8B-B14F-4D97-AF65-F5344CB8AC3E}">
        <p14:creationId xmlns:p14="http://schemas.microsoft.com/office/powerpoint/2010/main" val="2530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60" y="301698"/>
            <a:ext cx="8172974" cy="1260475"/>
          </a:xfrm>
        </p:spPr>
        <p:txBody>
          <a:bodyPr/>
          <a:lstStyle/>
          <a:p>
            <a:r>
              <a:rPr lang="et-EE" sz="3600" b="1" dirty="0">
                <a:solidFill>
                  <a:srgbClr val="00B0F0"/>
                </a:solidFill>
              </a:rPr>
              <a:t>Kauplemine </a:t>
            </a:r>
            <a:r>
              <a:rPr lang="et-EE" sz="3600" b="1" dirty="0" smtClean="0">
                <a:solidFill>
                  <a:srgbClr val="00B0F0"/>
                </a:solidFill>
              </a:rPr>
              <a:t>kolmandast </a:t>
            </a:r>
            <a:r>
              <a:rPr lang="et-EE" sz="3600" b="1" dirty="0">
                <a:solidFill>
                  <a:srgbClr val="00B0F0"/>
                </a:solidFill>
              </a:rPr>
              <a:t>ehk nn </a:t>
            </a:r>
            <a:r>
              <a:rPr lang="et-EE" sz="3600" b="1" dirty="0" smtClean="0">
                <a:solidFill>
                  <a:srgbClr val="00B0F0"/>
                </a:solidFill>
              </a:rPr>
              <a:t>punasest tsoonist pärit sigade sealiha ja -toodetega 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281" y="1620069"/>
            <a:ext cx="8712968" cy="45144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u="sng" dirty="0" smtClean="0"/>
              <a:t>Lubatud 22. 12. 2015</a:t>
            </a:r>
            <a:r>
              <a:rPr lang="et-EE" sz="2800" dirty="0" smtClean="0"/>
              <a:t>: elussigade </a:t>
            </a:r>
            <a:r>
              <a:rPr lang="et-EE" sz="2800" dirty="0"/>
              <a:t>viimine III tsoonist tapmiseks 3B+ Poola III tsooni tapamajja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elussigade </a:t>
            </a:r>
            <a:r>
              <a:rPr lang="et-EE" sz="2800" dirty="0"/>
              <a:t>viimine III tsoonist edasiseks pidamiseks Eesti II või 3B+ Poola II või III tsooni farmi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sigade </a:t>
            </a:r>
            <a:r>
              <a:rPr lang="et-EE" sz="2800" dirty="0"/>
              <a:t>tapmine </a:t>
            </a:r>
            <a:r>
              <a:rPr lang="et-EE" sz="2800" dirty="0" smtClean="0"/>
              <a:t>III </a:t>
            </a:r>
            <a:r>
              <a:rPr lang="et-EE" sz="2800" dirty="0"/>
              <a:t>tsoonis asuvas või väljaspool asuvas, tunnustatud tapamajas, hetkel tunnustanud 28 lihaettevõtet, neist 15 on tapamajad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 smtClean="0"/>
              <a:t>kuumtöödeldud</a:t>
            </a:r>
            <a:r>
              <a:rPr lang="et-EE" sz="2800" dirty="0" smtClean="0"/>
              <a:t> </a:t>
            </a:r>
            <a:r>
              <a:rPr lang="et-EE" sz="2800" dirty="0"/>
              <a:t>sealihatoodete viimine EL </a:t>
            </a:r>
            <a:r>
              <a:rPr lang="et-EE" sz="2800" dirty="0" smtClean="0"/>
              <a:t>turule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56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dirty="0" smtClean="0">
                <a:solidFill>
                  <a:srgbClr val="00B0F0"/>
                </a:solidFill>
              </a:rPr>
              <a:t>Tsoonide vähendamise ja lõpetamise põhimõtted </a:t>
            </a:r>
            <a:endParaRPr lang="et-EE" sz="4000" b="1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281" y="1265530"/>
            <a:ext cx="8784976" cy="4514439"/>
          </a:xfrm>
        </p:spPr>
        <p:txBody>
          <a:bodyPr/>
          <a:lstStyle/>
          <a:p>
            <a:pPr lvl="1"/>
            <a:endParaRPr lang="et-EE" dirty="0"/>
          </a:p>
          <a:p>
            <a:pPr marL="910939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III </a:t>
            </a:r>
            <a:r>
              <a:rPr lang="et-EE" dirty="0"/>
              <a:t>tsooni kuuluva ala võib lugeda II tsooni kuuluvaks, </a:t>
            </a:r>
            <a:r>
              <a:rPr lang="et-EE" dirty="0" smtClean="0"/>
              <a:t>kui viimasest </a:t>
            </a:r>
            <a:r>
              <a:rPr lang="et-EE" dirty="0"/>
              <a:t>koduseajuhtumist on möödunud vähemalt 12 </a:t>
            </a:r>
            <a:r>
              <a:rPr lang="et-EE" dirty="0" smtClean="0"/>
              <a:t>kuud</a:t>
            </a:r>
          </a:p>
          <a:p>
            <a:pPr marL="910939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II </a:t>
            </a:r>
            <a:r>
              <a:rPr lang="et-EE" dirty="0"/>
              <a:t>tsooni kuuluva ala võib lugeda I tsooni kuuluvaks, kui viimasest metsseajuhtumist on möödunud vähemalt 12 kuud</a:t>
            </a:r>
          </a:p>
          <a:p>
            <a:pPr marL="910939" lvl="1" indent="-457200">
              <a:buFont typeface="Arial" panose="020B0604020202020204" pitchFamily="34" charset="0"/>
              <a:buChar char="•"/>
            </a:pPr>
            <a:r>
              <a:rPr lang="et-EE" dirty="0" err="1"/>
              <a:t>tsoneerimine</a:t>
            </a:r>
            <a:r>
              <a:rPr lang="et-EE" dirty="0"/>
              <a:t> </a:t>
            </a:r>
            <a:r>
              <a:rPr lang="et-EE" dirty="0" smtClean="0"/>
              <a:t>riigis lõpetatakse</a:t>
            </a:r>
            <a:r>
              <a:rPr lang="et-EE" dirty="0"/>
              <a:t>, kui riigi kohta on saadud kogu epidemioloogiline informatsioon, mis kinnitab, et viirust looduses enam ei  ringle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061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2414724"/>
            <a:ext cx="7920000" cy="1080000"/>
          </a:xfrm>
        </p:spPr>
        <p:txBody>
          <a:bodyPr/>
          <a:lstStyle/>
          <a:p>
            <a:pPr algn="ctr"/>
            <a:r>
              <a:rPr lang="et-EE" sz="5900" b="1" dirty="0">
                <a:solidFill>
                  <a:srgbClr val="00B0F0"/>
                </a:solidFill>
              </a:rPr>
              <a:t>Olukorrast põllumajandussektoris</a:t>
            </a:r>
          </a:p>
        </p:txBody>
      </p:sp>
    </p:spTree>
    <p:extLst>
      <p:ext uri="{BB962C8B-B14F-4D97-AF65-F5344CB8AC3E}">
        <p14:creationId xmlns:p14="http://schemas.microsoft.com/office/powerpoint/2010/main" val="2265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t.agri.ee/static/files/1589.Eesti%20taudistunud%20alad%20(26)%20eesti-in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" y="1260029"/>
            <a:ext cx="890911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B0F0"/>
                </a:solidFill>
                <a:cs typeface="Times New Roman" panose="02020603050405020304" pitchFamily="18" charset="0"/>
              </a:rPr>
              <a:t>SAK </a:t>
            </a:r>
            <a:r>
              <a:rPr lang="et-EE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metssigadel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423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B0F0"/>
                </a:solidFill>
              </a:rPr>
              <a:t>Metssigade arvukuse vähendamine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18417" y="1596126"/>
            <a:ext cx="8573840" cy="45144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aluseks Euroopa Toiduameti teadussoovitusi järgiv Balti riikide ja Poola ühisstrateegia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käesoleva hooaja metssigade küttimismahu suurendamine, suunatud emiste laskmisele, vähendab karja juurdekasvu ja seeläbi populatsiooni tervikuna. 2015/2016 jahiaastal küttimissoovitus 29 600 </a:t>
            </a:r>
            <a:r>
              <a:rPr lang="et-EE" sz="2800" dirty="0" smtClean="0"/>
              <a:t>looma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VTA maksab alates 2016 jaanuarist jahimeestele </a:t>
            </a:r>
            <a:r>
              <a:rPr lang="et-EE" sz="2800" dirty="0"/>
              <a:t>kompensatsiooni emiste küttimise </a:t>
            </a:r>
            <a:r>
              <a:rPr lang="et-EE" sz="2800" dirty="0" smtClean="0"/>
              <a:t>eest kuni </a:t>
            </a:r>
            <a:r>
              <a:rPr lang="et-EE" sz="2800" dirty="0"/>
              <a:t>100 </a:t>
            </a:r>
            <a:r>
              <a:rPr lang="et-EE" sz="2800" dirty="0" smtClean="0"/>
              <a:t>eurot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1</a:t>
            </a:r>
            <a:r>
              <a:rPr lang="et-EE" sz="2800" dirty="0"/>
              <a:t>. oktoobrist 30. aprillini on Eesti Vabariigi territooriumil keelatud metssigade lisasöötmine</a:t>
            </a:r>
          </a:p>
        </p:txBody>
      </p:sp>
    </p:spTree>
    <p:extLst>
      <p:ext uri="{BB962C8B-B14F-4D97-AF65-F5344CB8AC3E}">
        <p14:creationId xmlns:p14="http://schemas.microsoft.com/office/powerpoint/2010/main" val="24409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F0"/>
                </a:solidFill>
              </a:rPr>
              <a:t>Koostöö </a:t>
            </a:r>
            <a:r>
              <a:rPr lang="et-EE" b="1" dirty="0">
                <a:solidFill>
                  <a:srgbClr val="00B0F0"/>
                </a:solidFill>
              </a:rPr>
              <a:t>omavalitsustega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60" y="1768482"/>
            <a:ext cx="8028958" cy="45132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koostöö </a:t>
            </a:r>
            <a:r>
              <a:rPr lang="et-EE" dirty="0" smtClean="0"/>
              <a:t>ja informatsiooni vahetus igal </a:t>
            </a:r>
            <a:r>
              <a:rPr lang="et-EE" dirty="0"/>
              <a:t>tasandil on </a:t>
            </a:r>
            <a:r>
              <a:rPr lang="et-EE" dirty="0" smtClean="0"/>
              <a:t>tähtis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Olulisim roll meetmete ja abinõude koordineerimisel on kohalikul </a:t>
            </a:r>
            <a:r>
              <a:rPr lang="et-EE" dirty="0"/>
              <a:t>tauditõrje </a:t>
            </a:r>
            <a:r>
              <a:rPr lang="et-EE" dirty="0" smtClean="0"/>
              <a:t>komisjonil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Taudiolukorras on võtmetähtsusega hukkunud ja hukatud loomade kiire kõrvaldamine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338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321" y="708"/>
            <a:ext cx="9069387" cy="1260475"/>
          </a:xfrm>
        </p:spPr>
        <p:txBody>
          <a:bodyPr/>
          <a:lstStyle/>
          <a:p>
            <a:pPr lvl="0"/>
            <a:r>
              <a:rPr lang="et-EE" sz="3600" dirty="0"/>
              <a:t/>
            </a:r>
            <a:br>
              <a:rPr lang="et-EE" sz="3600" dirty="0"/>
            </a:br>
            <a:r>
              <a:rPr lang="et-EE" sz="3600" b="1" dirty="0" smtClean="0">
                <a:solidFill>
                  <a:srgbClr val="00B0F0"/>
                </a:solidFill>
              </a:rPr>
              <a:t>Korjuste kõrvaldamise võimalused</a:t>
            </a:r>
            <a:r>
              <a:rPr lang="et-EE" sz="3600" b="1" dirty="0">
                <a:solidFill>
                  <a:srgbClr val="00B0F0"/>
                </a:solidFill>
              </a:rPr>
              <a:t/>
            </a:r>
            <a:br>
              <a:rPr lang="et-EE" sz="3600" b="1" dirty="0">
                <a:solidFill>
                  <a:srgbClr val="00B0F0"/>
                </a:solidFill>
              </a:rPr>
            </a:b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297" y="971997"/>
            <a:ext cx="8588909" cy="509050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sz="2800" u="sng" dirty="0"/>
              <a:t>Esimene valik on AS </a:t>
            </a:r>
            <a:r>
              <a:rPr lang="et-EE" sz="2800" u="sng" dirty="0" err="1"/>
              <a:t>Vireeni</a:t>
            </a:r>
            <a:r>
              <a:rPr lang="et-EE" sz="2800" u="sng" dirty="0"/>
              <a:t> käitlustehas ja liikuv </a:t>
            </a:r>
            <a:r>
              <a:rPr lang="et-EE" sz="2800" u="sng" dirty="0" smtClean="0"/>
              <a:t>põleti, (</a:t>
            </a:r>
            <a:r>
              <a:rPr lang="et-EE" sz="2800" dirty="0" smtClean="0"/>
              <a:t>käitleb  ~ 35 t materjali ööpäevas)</a:t>
            </a:r>
            <a:endParaRPr lang="et-EE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Matmine </a:t>
            </a:r>
            <a:r>
              <a:rPr lang="et-EE" sz="2800" u="sng" dirty="0" smtClean="0"/>
              <a:t>erandjuhul</a:t>
            </a:r>
            <a:r>
              <a:rPr lang="et-EE" sz="2800" dirty="0" smtClean="0"/>
              <a:t>, </a:t>
            </a:r>
            <a:r>
              <a:rPr lang="et-EE" sz="2800" dirty="0"/>
              <a:t>kui tehase ja põleti võimsusest ei </a:t>
            </a:r>
            <a:r>
              <a:rPr lang="et-EE" sz="2800" dirty="0" smtClean="0"/>
              <a:t>piisa (palju taudipunkte korraga või üks väga suur farm).</a:t>
            </a:r>
            <a:endParaRPr lang="et-EE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sz="2800" dirty="0"/>
              <a:t>KKA-l üle Eesti matmispaigad valitud, mahutavus hinnanguliselt 35000 tonni korjuseid (rohkem kui hetkel Eestis sigu peetakse</a:t>
            </a:r>
            <a:r>
              <a:rPr lang="et-EE" sz="2800" dirty="0" smtClean="0"/>
              <a:t>). Matmispaikades kontrollpuurimised.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A</a:t>
            </a:r>
            <a:r>
              <a:rPr lang="et-EE" sz="2800" dirty="0" smtClean="0"/>
              <a:t>vapõletamine </a:t>
            </a:r>
            <a:r>
              <a:rPr lang="et-EE" sz="2800" dirty="0"/>
              <a:t>kõige </a:t>
            </a:r>
            <a:r>
              <a:rPr lang="et-EE" sz="2800" dirty="0" smtClean="0"/>
              <a:t>suurema </a:t>
            </a:r>
            <a:r>
              <a:rPr lang="et-EE" sz="2800" dirty="0"/>
              <a:t>keskkonna- ja </a:t>
            </a:r>
            <a:r>
              <a:rPr lang="et-EE" sz="2800" dirty="0" smtClean="0"/>
              <a:t>terviseriskiga, </a:t>
            </a:r>
            <a:r>
              <a:rPr lang="et-EE" sz="2800" dirty="0"/>
              <a:t>ajaliselt ja rahaliselt matmisest </a:t>
            </a:r>
            <a:r>
              <a:rPr lang="et-EE" sz="2800" dirty="0" smtClean="0"/>
              <a:t>kulukam.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smtClean="0"/>
              <a:t>Harjumaa võimalikud matmispaigad on hetkel Kuusalu </a:t>
            </a:r>
            <a:r>
              <a:rPr lang="et-EE" sz="2800" dirty="0"/>
              <a:t>vallas Surus ja </a:t>
            </a:r>
            <a:r>
              <a:rPr lang="et-EE" sz="2800" dirty="0" smtClean="0"/>
              <a:t>Valgejõel</a:t>
            </a:r>
            <a:r>
              <a:rPr lang="et-EE" sz="2800" dirty="0"/>
              <a:t>. Eesti </a:t>
            </a:r>
            <a:r>
              <a:rPr lang="et-EE" sz="2800" dirty="0" smtClean="0"/>
              <a:t>Geoloogiakeskuse hinnangul vajavad need kohad täiendavat uuringut.</a:t>
            </a:r>
            <a:endParaRPr lang="et-EE" sz="2800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77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B0F0"/>
                </a:solidFill>
              </a:rPr>
              <a:t>Sealiha hind</a:t>
            </a:r>
            <a:endParaRPr lang="et-EE" b="1" dirty="0">
              <a:solidFill>
                <a:srgbClr val="00B0F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Alates </a:t>
            </a:r>
            <a:r>
              <a:rPr lang="et-EE" dirty="0" smtClean="0"/>
              <a:t>augustist kogub Eesti </a:t>
            </a:r>
            <a:r>
              <a:rPr lang="et-EE" dirty="0" err="1" smtClean="0"/>
              <a:t>Konjuktuuriinstituut</a:t>
            </a:r>
            <a:r>
              <a:rPr lang="et-EE" dirty="0" smtClean="0"/>
              <a:t> III </a:t>
            </a:r>
            <a:r>
              <a:rPr lang="et-EE" dirty="0"/>
              <a:t>tsooni sigade kokkuostuhinda. </a:t>
            </a:r>
            <a:endParaRPr lang="et-EE" dirty="0" smtClean="0"/>
          </a:p>
          <a:p>
            <a:pPr lvl="0"/>
            <a:r>
              <a:rPr lang="et-EE" dirty="0" smtClean="0"/>
              <a:t>Augusti keskpaigas järsk </a:t>
            </a:r>
            <a:r>
              <a:rPr lang="et-EE" dirty="0"/>
              <a:t>kokkuostuhindade langus, misjärel on hind veidi taastunud ja stabiliseerunud hinnatasemel </a:t>
            </a:r>
            <a:r>
              <a:rPr lang="et-EE" dirty="0" smtClean="0"/>
              <a:t>0,8 </a:t>
            </a:r>
            <a:r>
              <a:rPr lang="et-EE" dirty="0" err="1" smtClean="0"/>
              <a:t>eur/kg</a:t>
            </a:r>
            <a:r>
              <a:rPr lang="et-EE" dirty="0"/>
              <a:t>. </a:t>
            </a:r>
            <a:endParaRPr lang="et-EE" dirty="0" smtClean="0"/>
          </a:p>
          <a:p>
            <a:pPr lvl="0"/>
            <a:r>
              <a:rPr lang="et-EE" dirty="0" smtClean="0"/>
              <a:t>Siiski </a:t>
            </a:r>
            <a:r>
              <a:rPr lang="et-EE" dirty="0"/>
              <a:t>on III tsooni sigade keskmine kokkuostuhind ligikaudu poole madalam Eesti keskmisest.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38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0158" y="116335"/>
            <a:ext cx="8099584" cy="1140090"/>
          </a:xfrm>
        </p:spPr>
        <p:txBody>
          <a:bodyPr/>
          <a:lstStyle/>
          <a:p>
            <a:r>
              <a:rPr lang="et-EE" sz="4000" b="1" dirty="0">
                <a:solidFill>
                  <a:srgbClr val="00B0F0"/>
                </a:solidFill>
              </a:rPr>
              <a:t>Sealihasektori toetus- ja turumeetmed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18417" y="1193705"/>
            <a:ext cx="8362705" cy="5530498"/>
          </a:xfrm>
        </p:spPr>
        <p:txBody>
          <a:bodyPr/>
          <a:lstStyle/>
          <a:p>
            <a:pPr lvl="0"/>
            <a:r>
              <a:rPr lang="et-EE" sz="2800" dirty="0"/>
              <a:t>Eesti maaelu arengukava 2014–2020 vahenditest toetus bioohutusnõuete paremaks täitmiseks või seakasvatusest teise valdkonda üleminekuks kahe meetme raames eelarvega kokku 12,7 miljonit eurot</a:t>
            </a:r>
          </a:p>
          <a:p>
            <a:pPr lvl="1"/>
            <a:r>
              <a:rPr lang="et-EE" sz="2400" dirty="0"/>
              <a:t>toetust taotleti kokku 5,1 miljonit eurot (52 taotlejat)</a:t>
            </a:r>
          </a:p>
          <a:p>
            <a:pPr lvl="1"/>
            <a:r>
              <a:rPr lang="et-EE" sz="2400" dirty="0"/>
              <a:t>toetust määrati kokku 4,3 miljonit eurot (41 toetuse saajat).</a:t>
            </a:r>
          </a:p>
          <a:p>
            <a:r>
              <a:rPr lang="et-EE" sz="2800" dirty="0"/>
              <a:t>EL abipakett loomakasvatussektori põllumajandusettevõtjatele kokku lepitud, Eestile 7,56 miljonit eurot. Lisaks 2015.a riigieelarvest 3,0 miljonit eurot. Sealihatootjatele 2,64 miljonit eurot.</a:t>
            </a:r>
          </a:p>
          <a:p>
            <a:endParaRPr lang="et-EE" dirty="0" smtClean="0"/>
          </a:p>
          <a:p>
            <a:endParaRPr lang="et-EE" sz="2800" dirty="0"/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357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rgbClr val="00B0F0"/>
                </a:solidFill>
              </a:rPr>
              <a:t>Sealihasektori toetus- ja turumeetmed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0" y="1768482"/>
            <a:ext cx="7956950" cy="4513263"/>
          </a:xfrm>
        </p:spPr>
        <p:txBody>
          <a:bodyPr/>
          <a:lstStyle/>
          <a:p>
            <a:r>
              <a:rPr lang="et-EE" dirty="0"/>
              <a:t>R</a:t>
            </a:r>
            <a:r>
              <a:rPr lang="et-EE" dirty="0" smtClean="0"/>
              <a:t>iik </a:t>
            </a:r>
            <a:r>
              <a:rPr lang="et-EE" dirty="0"/>
              <a:t>ostab oma tegevusvarusse 1,78 miljoni euro eest sealihakonserve sealihaturu stabiliseerimiseks</a:t>
            </a:r>
          </a:p>
          <a:p>
            <a:r>
              <a:rPr lang="et-EE" dirty="0" smtClean="0"/>
              <a:t>Sealiha </a:t>
            </a:r>
            <a:r>
              <a:rPr lang="et-EE" dirty="0"/>
              <a:t>eraladustamise meede avatakse 04. jaanuarist 2016.a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153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9" y="2556173"/>
            <a:ext cx="8172974" cy="1260475"/>
          </a:xfrm>
        </p:spPr>
        <p:txBody>
          <a:bodyPr/>
          <a:lstStyle/>
          <a:p>
            <a:pPr algn="ctr"/>
            <a:r>
              <a:rPr lang="et-EE" b="1" dirty="0" smtClean="0">
                <a:solidFill>
                  <a:srgbClr val="00B0F0"/>
                </a:solidFill>
              </a:rPr>
              <a:t>Maaelu arengukava toetusvõimalused</a:t>
            </a:r>
            <a:endParaRPr lang="et-EE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4" y="301651"/>
            <a:ext cx="8028979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MAK 2014-2020 eelarve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262416"/>
              </p:ext>
            </p:extLst>
          </p:nvPr>
        </p:nvGraphicFramePr>
        <p:xfrm>
          <a:off x="611337" y="1692077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p Arrow 2"/>
          <p:cNvSpPr/>
          <p:nvPr/>
        </p:nvSpPr>
        <p:spPr bwMode="auto">
          <a:xfrm>
            <a:off x="4499769" y="2124125"/>
            <a:ext cx="1512168" cy="936104"/>
          </a:xfrm>
          <a:prstGeom prst="upArrow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03" tIns="45601" rIns="91203" bIns="45601" numCol="1" rtlCol="0" anchor="t" anchorCtr="0" compatLnSpc="1">
            <a:prstTxWarp prst="textNoShape">
              <a:avLst/>
            </a:prstTxWarp>
          </a:bodyPr>
          <a:lstStyle/>
          <a:p>
            <a:pPr defTabSz="448095"/>
            <a:endParaRPr lang="et-EE" smtClean="0">
              <a:solidFill>
                <a:srgbClr val="000000"/>
              </a:solidFill>
              <a:latin typeface="Roboto Condensed"/>
              <a:ea typeface="Microsoft YaHe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233" y="2607526"/>
            <a:ext cx="648072" cy="331181"/>
          </a:xfrm>
          <a:prstGeom prst="rect">
            <a:avLst/>
          </a:prstGeom>
          <a:noFill/>
        </p:spPr>
        <p:txBody>
          <a:bodyPr wrap="square" lIns="91203" tIns="45601" rIns="91203" bIns="45601" rtlCol="0">
            <a:spAutoFit/>
          </a:bodyPr>
          <a:lstStyle/>
          <a:p>
            <a:pPr algn="ctr" defTabSz="446886"/>
            <a:r>
              <a:rPr lang="et-EE" sz="1600" b="1" dirty="0">
                <a:solidFill>
                  <a:srgbClr val="FF0000"/>
                </a:solidFill>
                <a:latin typeface="Roboto Condensed"/>
                <a:ea typeface="Microsoft YaHei"/>
              </a:rPr>
              <a:t>+ 6%</a:t>
            </a:r>
          </a:p>
        </p:txBody>
      </p:sp>
    </p:spTree>
    <p:extLst>
      <p:ext uri="{BB962C8B-B14F-4D97-AF65-F5344CB8AC3E}">
        <p14:creationId xmlns:p14="http://schemas.microsoft.com/office/powerpoint/2010/main" val="30745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1632"/>
            <a:ext cx="8028979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Investeeringutoetuste rahastamine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49793"/>
              </p:ext>
            </p:extLst>
          </p:nvPr>
        </p:nvGraphicFramePr>
        <p:xfrm>
          <a:off x="323312" y="1768475"/>
          <a:ext cx="8424935" cy="48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188160"/>
            <a:ext cx="7920000" cy="1080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t-EE" sz="2700" b="1" dirty="0">
                <a:solidFill>
                  <a:srgbClr val="00B0F0"/>
                </a:solidFill>
                <a:ea typeface="Calibri"/>
                <a:cs typeface="Times New Roman"/>
              </a:rPr>
              <a:t>Loomakasvatustoodangu väärtuse struktuur (allikas SA, EAA 2015 esialgne, 08.12.2015)</a:t>
            </a:r>
            <a:r>
              <a:rPr lang="et-EE" sz="5300" dirty="0">
                <a:ea typeface="Calibri"/>
                <a:cs typeface="Times New Roman"/>
              </a:rPr>
              <a:t/>
            </a:r>
            <a:br>
              <a:rPr lang="et-EE" sz="5300" dirty="0">
                <a:ea typeface="Calibri"/>
                <a:cs typeface="Times New Roman"/>
              </a:rPr>
            </a:b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" y="1121880"/>
            <a:ext cx="7937482" cy="50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546" y="6293255"/>
            <a:ext cx="3756130" cy="276294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pPr>
              <a:spcAft>
                <a:spcPts val="0"/>
              </a:spcAft>
            </a:pPr>
            <a:r>
              <a:rPr lang="et-EE" sz="1200" dirty="0">
                <a:solidFill>
                  <a:prstClr val="black"/>
                </a:solidFill>
              </a:rPr>
              <a:t>Allikas: </a:t>
            </a:r>
            <a:r>
              <a:rPr lang="et-EE" sz="1200" dirty="0">
                <a:ea typeface="Calibri"/>
                <a:cs typeface="Times New Roman"/>
              </a:rPr>
              <a:t>Statistikaamet, EAA 2015 esialgne , 08.12.2015)</a:t>
            </a:r>
            <a:endParaRPr lang="et-EE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07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1632"/>
            <a:ext cx="8100987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Pindala- ja loomatoetuste rahastamine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08824"/>
              </p:ext>
            </p:extLst>
          </p:nvPr>
        </p:nvGraphicFramePr>
        <p:xfrm>
          <a:off x="251297" y="1768475"/>
          <a:ext cx="8496944" cy="489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7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57" y="301644"/>
            <a:ext cx="8100987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MAK 2014-2020 eesmärgid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87" y="1692096"/>
            <a:ext cx="8220964" cy="44575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Toimiv tootja, töötleja, nõustaja ja teadlase vaheline koostöö, ajakohane teadus- ja arendustegevus ning teadmussiire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Elujõulisele ja jätkusuutlikule toidutootmisele suunatud põllumajandussektor on konkurentsivõimeline, ressursitõhus ja jätkusuutliku vanuselise struktuuriga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Põllumajandussaaduste tootmise ja töötlemisega tegelevad ettevõtjad omavad turujõudu ning nende vahel toimub koostöö põllumajandussaaduste tootmisel, töötlemisel ja turustamisel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Põllumajandusmaa kasutamine on keskkonnasõbralik ja piirkondlikke eripärasid arvestav, tagatud on elurikkuse, traditsiooniliste maastike ja kõrge loodusväärtusega põllumajanduse ja metsanduse säilimine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b="1" dirty="0"/>
              <a:t>Maamajandus ja maapiirkonna elukeskkond on mitmekesised, pakuvad alternatiivseid tööhõivevõimalusi põllumajandusest vabanevale tööjõule ning tuginevad kohalikul ressursil ja potentsiaalil põhinevatele lahendustele</a:t>
            </a:r>
          </a:p>
        </p:txBody>
      </p:sp>
    </p:spTree>
    <p:extLst>
      <p:ext uri="{BB962C8B-B14F-4D97-AF65-F5344CB8AC3E}">
        <p14:creationId xmlns:p14="http://schemas.microsoft.com/office/powerpoint/2010/main" val="31398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8028979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MAK 2014-2020 fookused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52" y="1620083"/>
            <a:ext cx="8028979" cy="46616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/>
              <a:t>Teadmussiire – koostöö, teadustulemuste praktikas rakendamine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/>
              <a:t>Konkurentsivõime – struktuursed muutused, ressursisääst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/>
              <a:t>Toidutarneahel – kõrgem lisandväärtus, ühistegevus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/>
              <a:t>Keskkond – põllumajanduse mõju mullale, veele, elurikkusele, kõrge loodusväärtus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b="1" dirty="0"/>
              <a:t>Maaettevõtlus ja kohalik algatus – töökohad, elukeskkond</a:t>
            </a:r>
          </a:p>
          <a:p>
            <a:pPr>
              <a:buFont typeface="Arial" panose="020B0604020202020204" pitchFamily="34" charset="0"/>
              <a:buChar char="•"/>
            </a:pP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6213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82" y="304024"/>
            <a:ext cx="7649174" cy="1140090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MAK 2014-2020 meetmed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7547" y="1332056"/>
            <a:ext cx="4756278" cy="46739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Teadmussiire ja teavitus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Nõuandeteenuste toetamine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Kvaliteedikavades osalemine ja kvaliteedikavade raames toodetud toodete edendamine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Investeeringud põllumajandusettevõtte tulemuslikkuse parandamiseks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Investeeringud põllumajandustoodete töötlemiseks ja turustamiseks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Põllu- ja metsamajanduse </a:t>
            </a:r>
            <a:r>
              <a:rPr lang="et-EE" sz="1800" dirty="0" err="1"/>
              <a:t>taristu</a:t>
            </a:r>
            <a:r>
              <a:rPr lang="et-EE" sz="1800" dirty="0"/>
              <a:t> arendamine ja hoid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Kiviaia taastamise toetus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Noorte põllumajandustootjate tegevuse alustamine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Väikeste põllumajandusettevõtete arendamine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1" dirty="0"/>
              <a:t>Majandustegevuse mitmekesistamine maapiirkonnas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Metsa majandusliku ja ökoloogilise elujõulisuse parandamine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Tootjarühmade loomine </a:t>
            </a:r>
          </a:p>
          <a:p>
            <a:pPr>
              <a:lnSpc>
                <a:spcPct val="100000"/>
              </a:lnSpc>
            </a:pPr>
            <a:endParaRPr lang="et-EE" sz="1400" dirty="0"/>
          </a:p>
          <a:p>
            <a:pPr>
              <a:lnSpc>
                <a:spcPct val="100000"/>
              </a:lnSpc>
            </a:pPr>
            <a:endParaRPr lang="et-EE" sz="1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5852" y="1332055"/>
            <a:ext cx="3817901" cy="4889393"/>
          </a:xfrm>
        </p:spPr>
        <p:txBody>
          <a:bodyPr/>
          <a:lstStyle/>
          <a:p>
            <a:pPr marL="285187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Keskkonnasõbraliku majandamise  toetus (KSM)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Piirkondlik mullakaitse toetus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Piirkondlik veekaitse toetus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Keskkonnasõbraliku aianduse toetus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Kohalikku sorti taimede kasvatamise toetus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Ohustatud tõugu looma pidamise toetus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Poolloodusliku koosluse hooldamise toetus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Mahepõllumajandus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Natura 2000 toetus põllumajandusmaale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Natura 2000 toetus erametsamaale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Loomade heaolu toetus </a:t>
            </a:r>
            <a:endParaRPr lang="et-EE" sz="1800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dirty="0"/>
              <a:t>Koostöö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1" dirty="0"/>
              <a:t>LEADER kohalikuks arenguks</a:t>
            </a:r>
          </a:p>
          <a:p>
            <a:pPr marL="0" indent="0" algn="ctr">
              <a:spcAft>
                <a:spcPts val="0"/>
              </a:spcAft>
            </a:pPr>
            <a:endParaRPr lang="et-EE" sz="1800" b="1" dirty="0"/>
          </a:p>
          <a:p>
            <a:pPr marL="28518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800" dirty="0"/>
              <a:t>Finantsinstrumendid </a:t>
            </a:r>
          </a:p>
        </p:txBody>
      </p:sp>
    </p:spTree>
    <p:extLst>
      <p:ext uri="{BB962C8B-B14F-4D97-AF65-F5344CB8AC3E}">
        <p14:creationId xmlns:p14="http://schemas.microsoft.com/office/powerpoint/2010/main" val="29146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87" y="608048"/>
            <a:ext cx="8220964" cy="1140090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MAK 2014-2020: olulisemad muudatused võrreldes eelmise perioodiga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52" y="1980109"/>
            <a:ext cx="8028979" cy="43016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Liikumine tagastamatult abilt tagastatavate toetusvormide kasutamisele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Senisest oluliselt suurem tähelepanu teadus- ja arendustegevusele ning innovatsioonile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Kasvab toidutarneahelale suunatud tegevuste prioriteetsus, lisandub mitmeid lühikese tarneahela ja otseturustuse alaseid tegevusi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Investeeringutoetuste puhul keskendutakse pikaajalistele investeeringutele</a:t>
            </a:r>
          </a:p>
        </p:txBody>
      </p:sp>
    </p:spTree>
    <p:extLst>
      <p:ext uri="{BB962C8B-B14F-4D97-AF65-F5344CB8AC3E}">
        <p14:creationId xmlns:p14="http://schemas.microsoft.com/office/powerpoint/2010/main" val="807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60" y="608048"/>
            <a:ext cx="8504446" cy="1140090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MAK 2014-2020: olulisemad muudatused võrreldes eelmise perioodiga (2)</a:t>
            </a:r>
            <a:endParaRPr lang="et-EE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27" y="2052117"/>
            <a:ext cx="8024391" cy="36483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Senisest enam tähelepanu pööratakse ühistegevusele ja erinevatele koostöövormidele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Lisandub mitmeid uusi spetsiifilisi keskkonnatoetusi, lisaks laiendatakse mitmete jätkuvate keskkonnatoetuste ulatust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Senisest enam pööratakse erinevate meetmete raames tähelepanu keskkonnale ja ressursisäästule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Kohalikku arengut puudutavad otsused jäetakse kohalikule tasandile</a:t>
            </a:r>
          </a:p>
        </p:txBody>
      </p:sp>
    </p:spTree>
    <p:extLst>
      <p:ext uri="{BB962C8B-B14F-4D97-AF65-F5344CB8AC3E}">
        <p14:creationId xmlns:p14="http://schemas.microsoft.com/office/powerpoint/2010/main" val="4472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8028979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Maapiirkonna määratlus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52" y="1768482"/>
            <a:ext cx="8028979" cy="4513263"/>
          </a:xfrm>
        </p:spPr>
        <p:txBody>
          <a:bodyPr/>
          <a:lstStyle/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sz="2800" dirty="0"/>
              <a:t>Maaelu arengukavas tuleb määratleda maapiirkonna mõiste</a:t>
            </a:r>
          </a:p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sz="2800" dirty="0"/>
              <a:t>Teatud meetmeid saab rakendada üksnes maapiirkonnas </a:t>
            </a:r>
          </a:p>
          <a:p>
            <a:pPr marL="856002" lvl="1" indent="-456532">
              <a:buFont typeface="Arial" panose="020B0604020202020204" pitchFamily="34" charset="0"/>
              <a:buChar char="•"/>
            </a:pPr>
            <a:r>
              <a:rPr lang="et-EE" sz="2400" dirty="0"/>
              <a:t>Majandustegevuse mitmekesistamine maapiirkonnas</a:t>
            </a:r>
          </a:p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sz="2800" dirty="0"/>
              <a:t>Kuivõrd </a:t>
            </a:r>
            <a:r>
              <a:rPr lang="et-EE" sz="2800" dirty="0" err="1"/>
              <a:t>Leader</a:t>
            </a:r>
            <a:r>
              <a:rPr lang="et-EE" sz="2800" dirty="0"/>
              <a:t> rakendamine toimub piirkonnapõhiste kohaliku arengu strateegiate kaudu, tuleb määratleda </a:t>
            </a:r>
            <a:r>
              <a:rPr lang="et-EE" sz="2800" dirty="0" err="1"/>
              <a:t>Leader</a:t>
            </a:r>
            <a:r>
              <a:rPr lang="et-EE" sz="2800" dirty="0"/>
              <a:t> tegevuspiirkond</a:t>
            </a:r>
          </a:p>
        </p:txBody>
      </p:sp>
    </p:spTree>
    <p:extLst>
      <p:ext uri="{BB962C8B-B14F-4D97-AF65-F5344CB8AC3E}">
        <p14:creationId xmlns:p14="http://schemas.microsoft.com/office/powerpoint/2010/main" val="25979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Maapiirkonna määratlus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328" y="1404052"/>
            <a:ext cx="3976687" cy="638175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2007-2013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297" y="2170127"/>
            <a:ext cx="3888431" cy="3940175"/>
          </a:xfrm>
        </p:spPr>
        <p:txBody>
          <a:bodyPr/>
          <a:lstStyle/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dirty="0"/>
              <a:t>Vallad </a:t>
            </a:r>
          </a:p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dirty="0"/>
              <a:t>Kuni 4000 elanikuga väikelinnad</a:t>
            </a:r>
          </a:p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dirty="0" smtClean="0"/>
              <a:t>Kuni 4000 elanikuga vallasisesed </a:t>
            </a:r>
            <a:r>
              <a:rPr lang="et-EE" dirty="0"/>
              <a:t>linnad</a:t>
            </a:r>
          </a:p>
          <a:p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784" y="1404052"/>
            <a:ext cx="3978275" cy="638175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2014-2020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3705" y="2170127"/>
            <a:ext cx="4824536" cy="3940175"/>
          </a:xfrm>
        </p:spPr>
        <p:txBody>
          <a:bodyPr/>
          <a:lstStyle/>
          <a:p>
            <a:pPr marL="342650" indent="-342650">
              <a:buFont typeface="Arial" panose="020B0604020202020204" pitchFamily="34" charset="0"/>
              <a:buChar char="•"/>
            </a:pPr>
            <a:r>
              <a:rPr lang="et-EE" sz="2200" dirty="0"/>
              <a:t>Vallad, v.a vallad, mille puhul on täidetud kõik järgnevad kriteeriumid:</a:t>
            </a:r>
          </a:p>
          <a:p>
            <a:pPr marL="742118" lvl="1" indent="-342650">
              <a:buFont typeface="Arial" panose="020B0604020202020204" pitchFamily="34" charset="0"/>
              <a:buChar char="•"/>
            </a:pPr>
            <a:r>
              <a:rPr lang="et-EE" sz="1800" dirty="0"/>
              <a:t>kohalikud omavalitsused, kus rahvaarv (arvestatud rännet) on viimase 10 aasta jooksul (2003-2013) kasvanud üle 20%</a:t>
            </a:r>
          </a:p>
          <a:p>
            <a:pPr marL="742118" lvl="1" indent="-342650">
              <a:buFont typeface="Arial" panose="020B0604020202020204" pitchFamily="34" charset="0"/>
              <a:buChar char="•"/>
            </a:pPr>
            <a:r>
              <a:rPr lang="et-EE" sz="1800" dirty="0"/>
              <a:t>kohalikud omavalitsused, kus registreeritud töötus on alla Eesti keskmise (5,3%)</a:t>
            </a:r>
          </a:p>
          <a:p>
            <a:pPr marL="742118" lvl="1" indent="-342650">
              <a:buFont typeface="Arial" panose="020B0604020202020204" pitchFamily="34" charset="0"/>
              <a:buChar char="•"/>
            </a:pPr>
            <a:r>
              <a:rPr lang="et-EE" sz="1800" dirty="0"/>
              <a:t>kohalikud omavalitsused, kus palgatöötaja kuukeskmine brutotulu on vähemalt 20% kõrgem Eesti keskmisest (844,44 eurot)</a:t>
            </a:r>
          </a:p>
          <a:p>
            <a:pPr marL="342650" indent="-342650">
              <a:buFont typeface="Arial" panose="020B0604020202020204" pitchFamily="34" charset="0"/>
              <a:buChar char="•"/>
            </a:pPr>
            <a:r>
              <a:rPr lang="et-EE" sz="2200" dirty="0"/>
              <a:t>Kuni 4000 elanikuga väikelinnad, sh kuni 4000 elanikuga vallasisesed linnad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237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600" b="1" dirty="0" err="1">
                <a:solidFill>
                  <a:srgbClr val="00B0F0"/>
                </a:solidFill>
              </a:rPr>
              <a:t>Leader</a:t>
            </a:r>
            <a:r>
              <a:rPr lang="et-EE" sz="3600" b="1" dirty="0">
                <a:solidFill>
                  <a:srgbClr val="00B0F0"/>
                </a:solidFill>
              </a:rPr>
              <a:t> tegevuspiirkond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328" y="1404052"/>
            <a:ext cx="3976687" cy="638175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2007-2013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dirty="0" smtClean="0"/>
              <a:t>Vallad </a:t>
            </a:r>
          </a:p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dirty="0" smtClean="0"/>
              <a:t>Kuni 4000 elanikuga väikelinnad</a:t>
            </a:r>
          </a:p>
          <a:p>
            <a:pPr marL="456532" indent="-456532">
              <a:buFont typeface="Arial" panose="020B0604020202020204" pitchFamily="34" charset="0"/>
              <a:buChar char="•"/>
            </a:pPr>
            <a:r>
              <a:rPr lang="et-EE" dirty="0" smtClean="0"/>
              <a:t>Vallasisesed linnad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784" y="1404052"/>
            <a:ext cx="3978275" cy="638175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2014-2020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650" indent="-342650">
              <a:buFont typeface="Arial" panose="020B0604020202020204" pitchFamily="34" charset="0"/>
              <a:buChar char="•"/>
            </a:pPr>
            <a:r>
              <a:rPr lang="et-EE" dirty="0"/>
              <a:t>Vallad </a:t>
            </a:r>
          </a:p>
          <a:p>
            <a:pPr marL="342650" indent="-342650">
              <a:buFont typeface="Arial" panose="020B0604020202020204" pitchFamily="34" charset="0"/>
              <a:buChar char="•"/>
            </a:pPr>
            <a:r>
              <a:rPr lang="et-EE" dirty="0"/>
              <a:t>Kuni 4000 elanikuga väikelinnad</a:t>
            </a:r>
          </a:p>
          <a:p>
            <a:pPr marL="342650" indent="-342650">
              <a:buFont typeface="Arial" panose="020B0604020202020204" pitchFamily="34" charset="0"/>
              <a:buChar char="•"/>
            </a:pPr>
            <a:r>
              <a:rPr lang="et-EE" dirty="0"/>
              <a:t>Vallasisesed linnad</a:t>
            </a:r>
          </a:p>
          <a:p>
            <a:pPr marL="0" indent="0"/>
            <a:r>
              <a:rPr lang="et-EE" dirty="0" smtClean="0"/>
              <a:t>	+</a:t>
            </a:r>
            <a:endParaRPr lang="et-EE" dirty="0"/>
          </a:p>
          <a:p>
            <a:pPr marL="342650" indent="-342650">
              <a:buFont typeface="Arial" panose="020B0604020202020204" pitchFamily="34" charset="0"/>
              <a:buChar char="•"/>
            </a:pPr>
            <a:r>
              <a:rPr lang="et-EE" dirty="0"/>
              <a:t>Vähenduskoefitsient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01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107915"/>
            <a:ext cx="8101012" cy="1139825"/>
          </a:xfrm>
        </p:spPr>
        <p:txBody>
          <a:bodyPr/>
          <a:lstStyle/>
          <a:p>
            <a:pPr algn="ctr"/>
            <a:r>
              <a:rPr lang="et-EE" sz="3600" b="1" dirty="0" err="1">
                <a:solidFill>
                  <a:srgbClr val="00B0F0"/>
                </a:solidFill>
              </a:rPr>
              <a:t>Leader</a:t>
            </a:r>
            <a:r>
              <a:rPr lang="et-EE" sz="3600" b="1" dirty="0">
                <a:solidFill>
                  <a:srgbClr val="00B0F0"/>
                </a:solidFill>
              </a:rPr>
              <a:t> rahajaotuse põhimõtted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5327" y="900003"/>
            <a:ext cx="3976687" cy="504055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2007-2013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2" y="1476067"/>
            <a:ext cx="4176464" cy="4634235"/>
          </a:xfrm>
        </p:spPr>
        <p:txBody>
          <a:bodyPr/>
          <a:lstStyle/>
          <a:p>
            <a:r>
              <a:rPr lang="et-EE" sz="2000" dirty="0"/>
              <a:t>•	</a:t>
            </a:r>
            <a:r>
              <a:rPr lang="et-EE" sz="1800" dirty="0"/>
              <a:t>20% eelarvest jagati võrdselt kohalike tegevusgruppide vahel (baaseelarve)</a:t>
            </a:r>
          </a:p>
          <a:p>
            <a:r>
              <a:rPr lang="et-EE" sz="1800" dirty="0"/>
              <a:t>•	46% eelarvest jagati sõltuvalt tegevuspiirkonna rahvaarvust</a:t>
            </a:r>
          </a:p>
          <a:p>
            <a:r>
              <a:rPr lang="et-EE" sz="1800" dirty="0"/>
              <a:t>•	23% eelarvest jagati sõltuvalt tegevuspiirkonna pindalast</a:t>
            </a:r>
          </a:p>
          <a:p>
            <a:r>
              <a:rPr lang="et-EE" sz="1800" dirty="0"/>
              <a:t>•	9% eelarvest jagati pöördvõrdeliselt sõltuvalt tulumaksu laekumisest kohalike tegevusgruppide liikmeteks olevates kohalikes omavalitsustes</a:t>
            </a:r>
          </a:p>
          <a:p>
            <a:r>
              <a:rPr lang="et-EE" sz="1800" dirty="0"/>
              <a:t>•	2% eelarvest jagati tegevusgruppide liikmeteks olevate saarel paiknevate kohalike omavalitsusüksuste vahel</a:t>
            </a:r>
          </a:p>
          <a:p>
            <a:endParaRPr lang="et-E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1791" y="827995"/>
            <a:ext cx="3978275" cy="576063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rgbClr val="00B0F0"/>
                </a:solidFill>
              </a:rPr>
              <a:t>2014-2020</a:t>
            </a:r>
            <a:endParaRPr lang="et-EE" dirty="0">
              <a:solidFill>
                <a:srgbClr val="00B0F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11749" y="1404059"/>
            <a:ext cx="4536505" cy="4706243"/>
          </a:xfrm>
        </p:spPr>
        <p:txBody>
          <a:bodyPr/>
          <a:lstStyle/>
          <a:p>
            <a:r>
              <a:rPr lang="et-EE" dirty="0"/>
              <a:t>•	</a:t>
            </a:r>
            <a:r>
              <a:rPr lang="et-EE" sz="1800" dirty="0"/>
              <a:t>20% eelarvest jagatakse võrdselt kohalike tegevusgruppide vahel (baaseelarve)</a:t>
            </a:r>
          </a:p>
          <a:p>
            <a:r>
              <a:rPr lang="et-EE" sz="1800" dirty="0"/>
              <a:t>•	</a:t>
            </a:r>
            <a:r>
              <a:rPr lang="et-EE" sz="1800" b="1" dirty="0"/>
              <a:t>24% </a:t>
            </a:r>
            <a:r>
              <a:rPr lang="et-EE" sz="1800" dirty="0"/>
              <a:t>eelarvest jagatakse sõltuvalt tegevuspiirkonna rahvaarvust</a:t>
            </a:r>
          </a:p>
          <a:p>
            <a:r>
              <a:rPr lang="et-EE" sz="1800" dirty="0"/>
              <a:t>•	</a:t>
            </a:r>
            <a:r>
              <a:rPr lang="et-EE" sz="1800" b="1" dirty="0"/>
              <a:t>24% </a:t>
            </a:r>
            <a:r>
              <a:rPr lang="et-EE" sz="1800" dirty="0"/>
              <a:t>eelarvest jagatakse sõltuvalt tegevuspiirkonna pindalast</a:t>
            </a:r>
          </a:p>
          <a:p>
            <a:r>
              <a:rPr lang="et-EE" sz="1800" dirty="0"/>
              <a:t>•	</a:t>
            </a:r>
            <a:r>
              <a:rPr lang="et-EE" sz="1800" b="1" dirty="0"/>
              <a:t>10% </a:t>
            </a:r>
            <a:r>
              <a:rPr lang="et-EE" sz="1800" dirty="0"/>
              <a:t>eelarvest jagatakse pöördvõrdeliselt sõltuvalt tulumaksu laekumisest kohalike tegevusgruppide liikmeteks olevates kohalikes omavalitsustes</a:t>
            </a:r>
          </a:p>
          <a:p>
            <a:r>
              <a:rPr lang="et-EE" sz="1800" dirty="0"/>
              <a:t>•	2% eelarvest jagatakse tegevusgruppide liikmeteks olevate saarel paiknevate kohalike </a:t>
            </a:r>
            <a:r>
              <a:rPr lang="et-EE" sz="1800"/>
              <a:t>omavalitsusüksuste </a:t>
            </a:r>
            <a:r>
              <a:rPr lang="et-EE" sz="1800" smtClean="0"/>
              <a:t>vahel</a:t>
            </a:r>
            <a:endParaRPr lang="et-EE" sz="1800" dirty="0"/>
          </a:p>
          <a:p>
            <a:r>
              <a:rPr lang="et-EE" sz="1800" dirty="0"/>
              <a:t>•	</a:t>
            </a:r>
            <a:r>
              <a:rPr lang="et-EE" sz="1800" b="1" dirty="0"/>
              <a:t>20% eelarvest jagatakse </a:t>
            </a:r>
            <a:r>
              <a:rPr lang="et-EE" sz="1800" b="1" dirty="0" smtClean="0"/>
              <a:t>sõltuvalt </a:t>
            </a:r>
            <a:r>
              <a:rPr lang="et-EE" sz="1800" b="1" dirty="0"/>
              <a:t>strateegiate kvaliteedist</a:t>
            </a:r>
          </a:p>
          <a:p>
            <a:r>
              <a:rPr lang="et-EE" sz="1800" b="1" dirty="0"/>
              <a:t>•	Vähenduskoefitsient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556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89" y="259984"/>
            <a:ext cx="8099584" cy="704292"/>
          </a:xfrm>
        </p:spPr>
        <p:txBody>
          <a:bodyPr>
            <a:normAutofit/>
          </a:bodyPr>
          <a:lstStyle/>
          <a:p>
            <a:r>
              <a:rPr lang="et-EE" sz="2400" b="1" dirty="0">
                <a:solidFill>
                  <a:srgbClr val="00B0F0"/>
                </a:solidFill>
              </a:rPr>
              <a:t>Piimalehmade ja karjade arv Eestis 2011 I kv kuni 2015 IV kv </a:t>
            </a:r>
            <a:br>
              <a:rPr lang="et-EE" sz="2400" b="1" dirty="0">
                <a:solidFill>
                  <a:srgbClr val="00B0F0"/>
                </a:solidFill>
              </a:rPr>
            </a:br>
            <a:r>
              <a:rPr lang="et-EE" sz="2400" b="1" dirty="0">
                <a:solidFill>
                  <a:srgbClr val="00B0F0"/>
                </a:solidFill>
              </a:rPr>
              <a:t>(23. nov seis)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546" y="6365080"/>
            <a:ext cx="3897871" cy="276294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r>
              <a:rPr lang="et-EE" sz="1200" dirty="0"/>
              <a:t>Allikas: PRIA põllumajandusloomade register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158" y="5934132"/>
            <a:ext cx="2693074" cy="306993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r>
              <a:rPr lang="et-EE" sz="1400" dirty="0"/>
              <a:t>* - 23.nov seisuga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6" y="1121881"/>
            <a:ext cx="8646186" cy="48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1632"/>
            <a:ext cx="8028979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Majandustegevuse mitmekesistamine maapiirkonnas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1768482"/>
            <a:ext cx="8352928" cy="45132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100" b="1" dirty="0"/>
              <a:t>Eesmärk</a:t>
            </a:r>
            <a:r>
              <a:rPr lang="et-EE" sz="2100" dirty="0"/>
              <a:t> on maapiirkonnas püsiva majandusliku baasi ning sobivate ja atraktiivsete töökohtade loomiseks maaettevõtluse mitmekesistamine ja arendamine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100" dirty="0"/>
              <a:t>Sihtgrupp on </a:t>
            </a:r>
            <a:r>
              <a:rPr lang="et-EE" sz="2100" b="1" dirty="0"/>
              <a:t>mikropõllumajandustootjad ja mittepõllumajandusliku ettevõtlusega tegelevad mikroettevõtjad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100" dirty="0"/>
              <a:t>Toetatavad tegevused - </a:t>
            </a:r>
            <a:r>
              <a:rPr lang="et-EE" sz="2100" b="1" dirty="0"/>
              <a:t>majandustegevuse mitmekesistamiseks mittepõllumajandusliku tegevuse suunas ning ka mittepõllumajandusliku tegevuse arendamiseks vajalikud investeeringud ehitistesse, masinatesse, seadmetesse</a:t>
            </a:r>
            <a:r>
              <a:rPr lang="et-EE" sz="2100" dirty="0"/>
              <a:t> ning muud investeeringuga kaasnevad ja selle eesmärkide elluviimiseks vajalikud tegevused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100" dirty="0"/>
              <a:t>Maksimaalne toetuse määr </a:t>
            </a:r>
            <a:r>
              <a:rPr lang="et-EE" sz="2100" b="1" dirty="0"/>
              <a:t>40%</a:t>
            </a:r>
            <a:r>
              <a:rPr lang="et-EE" sz="2100" dirty="0"/>
              <a:t>, maksimaalne toetussumma </a:t>
            </a:r>
            <a:r>
              <a:rPr lang="et-EE" sz="2100" b="1" dirty="0"/>
              <a:t>150 000 </a:t>
            </a:r>
            <a:r>
              <a:rPr lang="et-EE" sz="2100" b="1" dirty="0" smtClean="0"/>
              <a:t>eurot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100" dirty="0" smtClean="0"/>
              <a:t>Eelarve </a:t>
            </a:r>
            <a:r>
              <a:rPr lang="et-EE" sz="2100" b="1" dirty="0" smtClean="0"/>
              <a:t>57 miljonit eurot</a:t>
            </a:r>
            <a:r>
              <a:rPr lang="et-EE" sz="2100" dirty="0" smtClean="0"/>
              <a:t>, millele lisandub </a:t>
            </a:r>
            <a:r>
              <a:rPr lang="et-EE" sz="2100" b="1" dirty="0" smtClean="0"/>
              <a:t>13 miljonit eurot </a:t>
            </a:r>
            <a:r>
              <a:rPr lang="et-EE" sz="2100" dirty="0" smtClean="0"/>
              <a:t>läbi finantsinstrumentide</a:t>
            </a:r>
            <a:endParaRPr lang="et-EE" sz="21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4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6" y="301632"/>
            <a:ext cx="8028972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Majandustegevuse mitmekesistamine </a:t>
            </a:r>
            <a:r>
              <a:rPr lang="et-EE" sz="3600" b="1" dirty="0" smtClean="0">
                <a:solidFill>
                  <a:srgbClr val="00B0F0"/>
                </a:solidFill>
              </a:rPr>
              <a:t>maapiirkonnas: I taotlusvooru tulemused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93528"/>
              </p:ext>
            </p:extLst>
          </p:nvPr>
        </p:nvGraphicFramePr>
        <p:xfrm>
          <a:off x="503238" y="1768475"/>
          <a:ext cx="8029575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1367421" y="2700189"/>
            <a:ext cx="504056" cy="26642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Roboto Condensed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6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1632"/>
            <a:ext cx="8100987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LEADER kohalikuks arenguks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5" y="1768482"/>
            <a:ext cx="8100987" cy="45132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000" b="1" dirty="0"/>
              <a:t>Eesmärk</a:t>
            </a:r>
            <a:r>
              <a:rPr lang="et-EE" sz="2000" dirty="0"/>
              <a:t> on tegevuspiirkondade tasakaalustatud arendamine läbi LEADERi põhielementide rakendamise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Sihtgrupp on </a:t>
            </a:r>
            <a:r>
              <a:rPr lang="et-EE" sz="2000" b="1" dirty="0"/>
              <a:t>kohalikud tegevusgrupid, ettevõtjad, omavalitsusüksused, mittetulundusühendused, sihtasutused ja seltsingud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Toetatavad tegevused – </a:t>
            </a:r>
            <a:r>
              <a:rPr lang="et-EE" sz="2000" b="1" dirty="0"/>
              <a:t>ettevalmistav toetus, strateegiate rakendamine, piirkonna elavdamine, kohaliku tegevusgrupi kui organisatsiooni toimimine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/>
              <a:t>Maksimaalsed toetuse määrad jooksvatele kuludele kuni </a:t>
            </a:r>
            <a:r>
              <a:rPr lang="et-EE" sz="2000" b="1" dirty="0"/>
              <a:t>100%</a:t>
            </a:r>
            <a:r>
              <a:rPr lang="et-EE" sz="2000" dirty="0"/>
              <a:t>, mittetulundusühingutele, sihtasutustele ja omavalitsusüksustele kuni </a:t>
            </a:r>
            <a:r>
              <a:rPr lang="et-EE" sz="2000" b="1" dirty="0"/>
              <a:t>90%</a:t>
            </a:r>
            <a:r>
              <a:rPr lang="et-EE" sz="2000" dirty="0"/>
              <a:t>, seltsingutele kuni </a:t>
            </a:r>
            <a:r>
              <a:rPr lang="et-EE" sz="2000" b="1" dirty="0"/>
              <a:t>100%</a:t>
            </a:r>
            <a:r>
              <a:rPr lang="et-EE" sz="2000" dirty="0"/>
              <a:t> ja ettevõtjatele kuni </a:t>
            </a:r>
            <a:r>
              <a:rPr lang="et-EE" sz="2000" b="1" dirty="0"/>
              <a:t>60%</a:t>
            </a:r>
            <a:r>
              <a:rPr lang="et-EE" sz="2000" dirty="0"/>
              <a:t>. Infrastruktuuri investeeringutele on toetuse määr kuni </a:t>
            </a:r>
            <a:r>
              <a:rPr lang="et-EE" sz="2000" b="1" dirty="0"/>
              <a:t>60% </a:t>
            </a:r>
            <a:r>
              <a:rPr lang="et-EE" sz="2000" dirty="0"/>
              <a:t>(interneti juurdepääsuühendused</a:t>
            </a:r>
            <a:r>
              <a:rPr lang="et-EE" sz="2000" b="1" dirty="0"/>
              <a:t> 90%</a:t>
            </a:r>
            <a:r>
              <a:rPr lang="et-EE" sz="2000" dirty="0"/>
              <a:t>). Maksimaalne toetussumma investeeringutele on kuni </a:t>
            </a:r>
            <a:r>
              <a:rPr lang="et-EE" sz="2000" b="1" dirty="0"/>
              <a:t>200 000 </a:t>
            </a:r>
            <a:r>
              <a:rPr lang="et-EE" sz="2000" b="1" dirty="0" smtClean="0"/>
              <a:t>eurot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000" dirty="0" smtClean="0"/>
              <a:t>Eelarve</a:t>
            </a:r>
            <a:r>
              <a:rPr lang="et-EE" sz="2000" b="1" dirty="0" smtClean="0"/>
              <a:t> 90 miljonit eurot</a:t>
            </a:r>
            <a:endParaRPr lang="et-EE" sz="2000" b="1" dirty="0"/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5254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2" y="143584"/>
            <a:ext cx="8136904" cy="1260475"/>
          </a:xfrm>
        </p:spPr>
        <p:txBody>
          <a:bodyPr/>
          <a:lstStyle/>
          <a:p>
            <a:pPr algn="ctr"/>
            <a:r>
              <a:rPr lang="et-EE" sz="3600" b="1" dirty="0" err="1">
                <a:solidFill>
                  <a:srgbClr val="00B0F0"/>
                </a:solidFill>
              </a:rPr>
              <a:t>Leader</a:t>
            </a:r>
            <a:r>
              <a:rPr lang="et-EE" sz="3600" b="1" dirty="0">
                <a:solidFill>
                  <a:srgbClr val="00B0F0"/>
                </a:solidFill>
              </a:rPr>
              <a:t> tegevusgrupid Eestis</a:t>
            </a:r>
          </a:p>
        </p:txBody>
      </p:sp>
      <p:pic>
        <p:nvPicPr>
          <p:cNvPr id="1026" name="Picture 2" descr="C:\Users\mgorban\Desktop\TG-2015-EST_IMAGE_MAP_KAT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8999538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8100987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Harjumaa tegevusgruppide eelarved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079108"/>
              </p:ext>
            </p:extLst>
          </p:nvPr>
        </p:nvGraphicFramePr>
        <p:xfrm>
          <a:off x="503238" y="1768475"/>
          <a:ext cx="7813674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4558"/>
                <a:gridCol w="2604558"/>
                <a:gridCol w="26045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Kohalik tegevusgrupp</a:t>
                      </a:r>
                      <a:endParaRPr lang="et-EE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Ettevalmistav toetus (eurot)</a:t>
                      </a:r>
                      <a:endParaRPr lang="et-EE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Kohaliku tegevusgrupi- ja projektitoetus (eurot)</a:t>
                      </a:r>
                      <a:endParaRPr lang="et-EE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MTÜ Ida-Harju Koostöökoda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63 087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2 236 635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MTÜ Lääne-Harju Koostöökogu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62 841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2 223 380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MTÜ Nelja Valla Kogu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61 339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1 937 179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MTÜ Põhja-Harju Koostöökogu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66 271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2 069 615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MTÜ Arenduskoda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71 644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2 600 459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2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52" y="301639"/>
            <a:ext cx="7956957" cy="814373"/>
          </a:xfrm>
        </p:spPr>
        <p:txBody>
          <a:bodyPr/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Harjumaa tegevusgruppide meetmed </a:t>
            </a:r>
            <a:br>
              <a:rPr lang="et-EE" sz="3600" b="1" dirty="0" smtClean="0">
                <a:solidFill>
                  <a:srgbClr val="00B0F0"/>
                </a:solidFill>
              </a:rPr>
            </a:br>
            <a:r>
              <a:rPr lang="et-EE" sz="3600" b="1" dirty="0" smtClean="0">
                <a:solidFill>
                  <a:srgbClr val="00B0F0"/>
                </a:solidFill>
              </a:rPr>
              <a:t>2014-2020</a:t>
            </a:r>
            <a:endParaRPr lang="et-EE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689573"/>
              </p:ext>
            </p:extLst>
          </p:nvPr>
        </p:nvGraphicFramePr>
        <p:xfrm>
          <a:off x="467321" y="1260029"/>
          <a:ext cx="8064896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8393"/>
                <a:gridCol w="4196503"/>
              </a:tblGrid>
              <a:tr h="360950"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Kohalik tegevusgrupp</a:t>
                      </a:r>
                      <a:endParaRPr lang="et-EE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 dirty="0" smtClean="0"/>
                        <a:t>Meetmed</a:t>
                      </a:r>
                      <a:endParaRPr lang="et-EE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01012">
                <a:tc>
                  <a:txBody>
                    <a:bodyPr/>
                    <a:lstStyle/>
                    <a:p>
                      <a:r>
                        <a:rPr lang="et-EE" dirty="0" smtClean="0"/>
                        <a:t>MTÜ Ida-Harju Koostöökoda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smtClean="0"/>
                        <a:t>Elukeskkonna arendamine</a:t>
                      </a:r>
                    </a:p>
                    <a:p>
                      <a:r>
                        <a:rPr lang="et-EE" sz="1200" dirty="0" smtClean="0"/>
                        <a:t>Ettevõtluse arendamine</a:t>
                      </a:r>
                    </a:p>
                    <a:p>
                      <a:r>
                        <a:rPr lang="et-EE" sz="1200" dirty="0" smtClean="0"/>
                        <a:t>Ühistegevuse arendamine</a:t>
                      </a:r>
                    </a:p>
                    <a:p>
                      <a:r>
                        <a:rPr lang="et-EE" sz="1200" dirty="0" smtClean="0"/>
                        <a:t>Piirkonnaülese koostöö arendamine</a:t>
                      </a:r>
                    </a:p>
                  </a:txBody>
                  <a:tcPr/>
                </a:tc>
              </a:tr>
              <a:tr h="1157018">
                <a:tc>
                  <a:txBody>
                    <a:bodyPr/>
                    <a:lstStyle/>
                    <a:p>
                      <a:r>
                        <a:rPr lang="et-EE" dirty="0" smtClean="0"/>
                        <a:t>MTÜ Lääne-Harju Koostöökogu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smtClean="0"/>
                        <a:t>Ettevõtlikkus</a:t>
                      </a:r>
                    </a:p>
                    <a:p>
                      <a:r>
                        <a:rPr lang="et-EE" sz="1200" dirty="0" smtClean="0"/>
                        <a:t>Tooted</a:t>
                      </a:r>
                      <a:r>
                        <a:rPr lang="et-EE" sz="1200" baseline="0" dirty="0" smtClean="0"/>
                        <a:t> ja teenused</a:t>
                      </a:r>
                      <a:endParaRPr lang="et-EE" sz="1200" dirty="0" smtClean="0"/>
                    </a:p>
                    <a:p>
                      <a:r>
                        <a:rPr lang="et-EE" sz="1200" dirty="0" smtClean="0"/>
                        <a:t>Kogukond</a:t>
                      </a:r>
                    </a:p>
                    <a:p>
                      <a:r>
                        <a:rPr lang="et-EE" sz="1200" dirty="0" smtClean="0"/>
                        <a:t>Elukeskkond</a:t>
                      </a:r>
                    </a:p>
                    <a:p>
                      <a:r>
                        <a:rPr lang="et-EE" sz="1200" dirty="0" smtClean="0"/>
                        <a:t>Loode-Eesti</a:t>
                      </a:r>
                    </a:p>
                    <a:p>
                      <a:r>
                        <a:rPr lang="et-EE" sz="1200" dirty="0" err="1" smtClean="0"/>
                        <a:t>Leader</a:t>
                      </a:r>
                      <a:r>
                        <a:rPr lang="et-EE" sz="1200" baseline="0" dirty="0" smtClean="0"/>
                        <a:t> tegevusgruppide vaheline koostöö</a:t>
                      </a:r>
                      <a:endParaRPr lang="et-EE" sz="1200" dirty="0" smtClean="0"/>
                    </a:p>
                  </a:txBody>
                  <a:tcPr/>
                </a:tc>
              </a:tr>
              <a:tr h="801012">
                <a:tc>
                  <a:txBody>
                    <a:bodyPr/>
                    <a:lstStyle/>
                    <a:p>
                      <a:r>
                        <a:rPr lang="et-EE" dirty="0" smtClean="0"/>
                        <a:t>MTÜ Nelja Valla Kogu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smtClean="0"/>
                        <a:t>Kogukondade investeeringute toetamine</a:t>
                      </a:r>
                    </a:p>
                    <a:p>
                      <a:r>
                        <a:rPr lang="et-EE" sz="1200" dirty="0" smtClean="0"/>
                        <a:t>Kogukondade ühistegevuse arendamine</a:t>
                      </a:r>
                    </a:p>
                    <a:p>
                      <a:r>
                        <a:rPr lang="et-EE" sz="1200" dirty="0" smtClean="0"/>
                        <a:t>Mikroettevõtluse arendamine</a:t>
                      </a:r>
                    </a:p>
                    <a:p>
                      <a:r>
                        <a:rPr lang="et-EE" sz="1200" dirty="0" smtClean="0"/>
                        <a:t>Turismiteenuste arendamine ja infovahetuse edendamine</a:t>
                      </a:r>
                    </a:p>
                  </a:txBody>
                  <a:tcPr/>
                </a:tc>
              </a:tr>
              <a:tr h="801012">
                <a:tc>
                  <a:txBody>
                    <a:bodyPr/>
                    <a:lstStyle/>
                    <a:p>
                      <a:r>
                        <a:rPr lang="et-EE" dirty="0" smtClean="0"/>
                        <a:t>MTÜ Põhja-Harju Koostöökogu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smtClean="0"/>
                        <a:t>Kohaliku ettevõtluse arendamine</a:t>
                      </a:r>
                    </a:p>
                    <a:p>
                      <a:r>
                        <a:rPr lang="et-EE" sz="1200" dirty="0" smtClean="0"/>
                        <a:t>Kogukondade aktiviseerimine ja sidusus</a:t>
                      </a:r>
                    </a:p>
                    <a:p>
                      <a:r>
                        <a:rPr lang="et-EE" sz="1200" dirty="0" smtClean="0"/>
                        <a:t>Elukeskkonna väärtustamine</a:t>
                      </a:r>
                    </a:p>
                    <a:p>
                      <a:r>
                        <a:rPr lang="et-EE" sz="1200" dirty="0" smtClean="0"/>
                        <a:t>Siseriikliku ja rahvusvahelise koostöö arendamine</a:t>
                      </a:r>
                    </a:p>
                  </a:txBody>
                  <a:tcPr/>
                </a:tc>
              </a:tr>
              <a:tr h="1335020">
                <a:tc>
                  <a:txBody>
                    <a:bodyPr/>
                    <a:lstStyle/>
                    <a:p>
                      <a:r>
                        <a:rPr lang="et-EE" dirty="0" smtClean="0"/>
                        <a:t>MTÜ Arenduskoda 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 dirty="0" smtClean="0"/>
                        <a:t>Elulaadiettevõtluse toetus</a:t>
                      </a:r>
                    </a:p>
                    <a:p>
                      <a:r>
                        <a:rPr lang="et-EE" sz="1200" dirty="0" smtClean="0"/>
                        <a:t>Mikro- ja väikeettevõtete arendamine</a:t>
                      </a:r>
                    </a:p>
                    <a:p>
                      <a:r>
                        <a:rPr lang="et-EE" sz="1200" dirty="0" smtClean="0"/>
                        <a:t>Kogukonna investeeringute toetus</a:t>
                      </a:r>
                    </a:p>
                    <a:p>
                      <a:r>
                        <a:rPr lang="et-EE" sz="1200" dirty="0" smtClean="0"/>
                        <a:t>Aktiivne ja tegus kogukond</a:t>
                      </a:r>
                    </a:p>
                    <a:p>
                      <a:r>
                        <a:rPr lang="et-EE" sz="1200" dirty="0" smtClean="0"/>
                        <a:t>Ajaloo- ja kultuuripärandi väärtustamise investeeringutoetus</a:t>
                      </a:r>
                    </a:p>
                    <a:p>
                      <a:r>
                        <a:rPr lang="et-EE" sz="1200" dirty="0" smtClean="0"/>
                        <a:t>Kultuuripärandi hoidmine</a:t>
                      </a:r>
                    </a:p>
                    <a:p>
                      <a:r>
                        <a:rPr lang="et-EE" sz="1200" dirty="0" smtClean="0"/>
                        <a:t>MTÜ Arenduskoda koostöö ja jätkusuutlikkus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0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75" y="301662"/>
            <a:ext cx="8172995" cy="1260475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00B0F0"/>
                </a:solidFill>
              </a:rPr>
              <a:t>Uus kapitalile juurdepääsu võimalus – </a:t>
            </a:r>
            <a:br>
              <a:rPr lang="et-EE" sz="3600" b="1" dirty="0">
                <a:solidFill>
                  <a:srgbClr val="00B0F0"/>
                </a:solidFill>
              </a:rPr>
            </a:br>
            <a:r>
              <a:rPr lang="et-EE" sz="3600" b="1" dirty="0" smtClean="0">
                <a:solidFill>
                  <a:srgbClr val="00B0F0"/>
                </a:solidFill>
              </a:rPr>
              <a:t>finantsinstrumendid</a:t>
            </a:r>
            <a:endParaRPr lang="et-EE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1937" y="3492314"/>
            <a:ext cx="1152128" cy="331181"/>
          </a:xfrm>
          <a:prstGeom prst="rect">
            <a:avLst/>
          </a:prstGeom>
          <a:noFill/>
        </p:spPr>
        <p:txBody>
          <a:bodyPr wrap="square" lIns="91089" tIns="45545" rIns="91089" bIns="45545" rtlCol="0">
            <a:spAutoFit/>
          </a:bodyPr>
          <a:lstStyle/>
          <a:p>
            <a:pPr algn="ctr" defTabSz="446328"/>
            <a:r>
              <a:rPr lang="et-EE" sz="1600" b="1" dirty="0">
                <a:solidFill>
                  <a:srgbClr val="000000"/>
                </a:solidFill>
                <a:latin typeface="Roboto Condensed"/>
                <a:ea typeface="Microsoft YaHei"/>
              </a:rPr>
              <a:t>36 000 </a:t>
            </a:r>
            <a:r>
              <a:rPr lang="et-EE" sz="1600" b="1" dirty="0" err="1">
                <a:solidFill>
                  <a:srgbClr val="000000"/>
                </a:solidFill>
                <a:latin typeface="Roboto Condensed"/>
                <a:ea typeface="Microsoft YaHei"/>
              </a:rPr>
              <a:t>000</a:t>
            </a:r>
            <a:endParaRPr lang="et-EE" sz="1600" b="1" dirty="0">
              <a:solidFill>
                <a:srgbClr val="000000"/>
              </a:solidFill>
              <a:latin typeface="Roboto Condensed"/>
              <a:ea typeface="Microsoft YaHei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0694713"/>
              </p:ext>
            </p:extLst>
          </p:nvPr>
        </p:nvGraphicFramePr>
        <p:xfrm>
          <a:off x="503238" y="2127425"/>
          <a:ext cx="4457700" cy="453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7635821"/>
              </p:ext>
            </p:extLst>
          </p:nvPr>
        </p:nvGraphicFramePr>
        <p:xfrm>
          <a:off x="4499800" y="2199250"/>
          <a:ext cx="4315619" cy="453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67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769" y="3204825"/>
            <a:ext cx="7200000" cy="972269"/>
          </a:xfrm>
        </p:spPr>
        <p:txBody>
          <a:bodyPr/>
          <a:lstStyle/>
          <a:p>
            <a:pPr algn="ctr"/>
            <a:r>
              <a:rPr lang="et-EE" sz="4800" b="1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1096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98"/>
            <a:ext cx="8244982" cy="1260475"/>
          </a:xfrm>
        </p:spPr>
        <p:txBody>
          <a:bodyPr>
            <a:normAutofit/>
          </a:bodyPr>
          <a:lstStyle/>
          <a:p>
            <a:r>
              <a:rPr lang="et-EE" sz="2400" b="1" dirty="0">
                <a:solidFill>
                  <a:srgbClr val="00B0F0"/>
                </a:solidFill>
              </a:rPr>
              <a:t>Piima keskmine kokkuostuhind (EUR/100kg) Eestis, Lätis, Leedus, Soomes ja EL-s keskmisena perioodil jaan 2008 – nov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287" y="6508729"/>
            <a:ext cx="3047426" cy="276294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r>
              <a:rPr lang="et-EE" sz="1200" dirty="0"/>
              <a:t>Allikas: Statistikaamet; Euroopa Komisjon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7" y="1552828"/>
            <a:ext cx="8362704" cy="481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69" y="331809"/>
            <a:ext cx="7724871" cy="560643"/>
          </a:xfrm>
        </p:spPr>
        <p:txBody>
          <a:bodyPr>
            <a:normAutofit fontScale="90000"/>
          </a:bodyPr>
          <a:lstStyle/>
          <a:p>
            <a:r>
              <a:rPr lang="et-EE" sz="2400" b="1" dirty="0">
                <a:solidFill>
                  <a:srgbClr val="00B0F0"/>
                </a:solidFill>
              </a:rPr>
              <a:t>Eestis kokkuostjatele tarnitud toorpiima koguse muutus (%-des)</a:t>
            </a:r>
            <a:br>
              <a:rPr lang="et-EE" sz="2400" b="1" dirty="0">
                <a:solidFill>
                  <a:srgbClr val="00B0F0"/>
                </a:solidFill>
              </a:rPr>
            </a:br>
            <a:r>
              <a:rPr lang="et-EE" sz="2400" b="1" dirty="0">
                <a:solidFill>
                  <a:srgbClr val="00B0F0"/>
                </a:solidFill>
              </a:rPr>
              <a:t>eelmise aasta sama kuuga võrreldes perioodil jaan 2014 – nov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287" y="6580554"/>
            <a:ext cx="3189167" cy="276294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r>
              <a:rPr lang="et-EE" sz="1200" dirty="0"/>
              <a:t>Allikas: PRIA; </a:t>
            </a:r>
            <a:r>
              <a:rPr lang="et-EE" sz="1200" dirty="0" err="1"/>
              <a:t>PõM</a:t>
            </a:r>
            <a:r>
              <a:rPr lang="et-EE" sz="1200" dirty="0"/>
              <a:t> arvutused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6" y="1337354"/>
            <a:ext cx="8433575" cy="50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9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331810"/>
            <a:ext cx="7920000" cy="1080000"/>
          </a:xfrm>
        </p:spPr>
        <p:txBody>
          <a:bodyPr/>
          <a:lstStyle/>
          <a:p>
            <a:r>
              <a:rPr lang="et-EE" sz="2400" b="1" dirty="0">
                <a:solidFill>
                  <a:srgbClr val="00B0F0"/>
                </a:solidFill>
                <a:ea typeface="Calibri"/>
                <a:cs typeface="Times New Roman"/>
              </a:rPr>
              <a:t>Sealiha hind, E-klass </a:t>
            </a:r>
            <a:r>
              <a:rPr lang="et-EE" sz="2400" b="1" dirty="0">
                <a:solidFill>
                  <a:srgbClr val="00B0F0"/>
                </a:solidFill>
              </a:rPr>
              <a:t>(EUR/100kg) Eestis</a:t>
            </a:r>
            <a:endParaRPr lang="et-EE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7" y="1193705"/>
            <a:ext cx="8504445" cy="517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546" y="6436905"/>
            <a:ext cx="3401778" cy="276294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pPr lvl="0"/>
            <a:r>
              <a:rPr lang="et-EE" sz="1200" dirty="0">
                <a:solidFill>
                  <a:prstClr val="black"/>
                </a:solidFill>
              </a:rPr>
              <a:t>Allikas: TNS </a:t>
            </a:r>
            <a:r>
              <a:rPr lang="et-EE" sz="1200" dirty="0" err="1">
                <a:solidFill>
                  <a:prstClr val="black"/>
                </a:solidFill>
              </a:rPr>
              <a:t>Emor</a:t>
            </a:r>
            <a:r>
              <a:rPr lang="et-EE" sz="1200" dirty="0">
                <a:solidFill>
                  <a:prstClr val="black"/>
                </a:solidFill>
              </a:rPr>
              <a:t>, Euroopa Komisjon</a:t>
            </a:r>
          </a:p>
        </p:txBody>
      </p:sp>
    </p:spTree>
    <p:extLst>
      <p:ext uri="{BB962C8B-B14F-4D97-AF65-F5344CB8AC3E}">
        <p14:creationId xmlns:p14="http://schemas.microsoft.com/office/powerpoint/2010/main" val="38746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301698"/>
            <a:ext cx="7884942" cy="1260475"/>
          </a:xfrm>
        </p:spPr>
        <p:txBody>
          <a:bodyPr/>
          <a:lstStyle/>
          <a:p>
            <a:r>
              <a:rPr lang="et-EE" sz="2400" b="1" dirty="0">
                <a:solidFill>
                  <a:srgbClr val="00B0F0"/>
                </a:solidFill>
                <a:ea typeface="Calibri"/>
                <a:cs typeface="Times New Roman"/>
              </a:rPr>
              <a:t>Sigade arv ja sündinud põrsad 2007-2015</a:t>
            </a:r>
            <a:endParaRPr lang="et-EE" b="1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9" y="1481003"/>
            <a:ext cx="7866612" cy="48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287" y="6436905"/>
            <a:ext cx="2622204" cy="276294"/>
          </a:xfrm>
          <a:prstGeom prst="rect">
            <a:avLst/>
          </a:prstGeom>
          <a:noFill/>
        </p:spPr>
        <p:txBody>
          <a:bodyPr wrap="square" lIns="90507" tIns="45254" rIns="90507" bIns="45254" rtlCol="0">
            <a:spAutoFit/>
          </a:bodyPr>
          <a:lstStyle/>
          <a:p>
            <a:r>
              <a:rPr lang="et-EE" sz="1200" dirty="0">
                <a:solidFill>
                  <a:prstClr val="black"/>
                </a:solidFill>
              </a:rPr>
              <a:t>Allikas: 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486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259985"/>
            <a:ext cx="7920000" cy="1080000"/>
          </a:xfrm>
        </p:spPr>
        <p:txBody>
          <a:bodyPr>
            <a:normAutofit/>
          </a:bodyPr>
          <a:lstStyle/>
          <a:p>
            <a:r>
              <a:rPr lang="et-EE" sz="2700" b="1" dirty="0">
                <a:solidFill>
                  <a:srgbClr val="00B0F0"/>
                </a:solidFill>
                <a:ea typeface="Calibri"/>
                <a:cs typeface="Times New Roman"/>
              </a:rPr>
              <a:t>Taimekasvatustoodangu väärtuse struktuur </a:t>
            </a:r>
            <a:br>
              <a:rPr lang="et-EE" sz="2700" b="1" dirty="0">
                <a:solidFill>
                  <a:srgbClr val="00B0F0"/>
                </a:solidFill>
                <a:ea typeface="Calibri"/>
                <a:cs typeface="Times New Roman"/>
              </a:rPr>
            </a:br>
            <a:r>
              <a:rPr lang="et-EE" sz="2200" b="1" dirty="0">
                <a:solidFill>
                  <a:srgbClr val="00B0F0"/>
                </a:solidFill>
                <a:ea typeface="Calibri"/>
                <a:cs typeface="Times New Roman"/>
              </a:rPr>
              <a:t>(allikas SA, EAA 2015 esialgne, 08.12.2015)</a:t>
            </a:r>
            <a:br>
              <a:rPr lang="et-EE" sz="2200" b="1" dirty="0">
                <a:solidFill>
                  <a:srgbClr val="00B0F0"/>
                </a:solidFill>
                <a:ea typeface="Calibri"/>
                <a:cs typeface="Times New Roman"/>
              </a:rPr>
            </a:br>
            <a:endParaRPr lang="et-EE" sz="2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9" y="1200957"/>
            <a:ext cx="7512260" cy="457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arkvarakomplekti Office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KuM_esitlusslaidid_3lovi</Template>
  <TotalTime>3846</TotalTime>
  <Words>2055</Words>
  <Application>Microsoft Office PowerPoint</Application>
  <PresentationFormat>Custom</PresentationFormat>
  <Paragraphs>311</Paragraphs>
  <Slides>47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KuM_esitlusslaidid_3lovi</vt:lpstr>
      <vt:lpstr>1_KuM_esitlusslaidid_3lovi</vt:lpstr>
      <vt:lpstr>3_KuM_esitlusslaidid_3lovi</vt:lpstr>
      <vt:lpstr>5_KuM_esitlusslaidid_3lovi</vt:lpstr>
      <vt:lpstr>2_KuM_esitlusslaidid_3lovi</vt:lpstr>
      <vt:lpstr>4_KuM_esitlusslaidid_3lovi</vt:lpstr>
      <vt:lpstr>6_KuM_esitlusslaidid_3lovi</vt:lpstr>
      <vt:lpstr>Põllumajandussektori olukord ja  maaelu arengukava toetusvõimalused</vt:lpstr>
      <vt:lpstr>Olukorrast põllumajandussektoris</vt:lpstr>
      <vt:lpstr>Loomakasvatustoodangu väärtuse struktuur (allikas SA, EAA 2015 esialgne, 08.12.2015) </vt:lpstr>
      <vt:lpstr>Piimalehmade ja karjade arv Eestis 2011 I kv kuni 2015 IV kv  (23. nov seis)        </vt:lpstr>
      <vt:lpstr>Piima keskmine kokkuostuhind (EUR/100kg) Eestis, Lätis, Leedus, Soomes ja EL-s keskmisena perioodil jaan 2008 – nov 2015</vt:lpstr>
      <vt:lpstr>Eestis kokkuostjatele tarnitud toorpiima koguse muutus (%-des) eelmise aasta sama kuuga võrreldes perioodil jaan 2014 – nov 2015</vt:lpstr>
      <vt:lpstr>Sealiha hind, E-klass (EUR/100kg) Eestis</vt:lpstr>
      <vt:lpstr>Sigade arv ja sündinud põrsad 2007-2015</vt:lpstr>
      <vt:lpstr>Taimekasvatustoodangu väärtuse struktuur  (allikas SA, EAA 2015 esialgne, 08.12.2015) </vt:lpstr>
      <vt:lpstr>Teraviljade saak (tuh t) aastatel 2005 - 2015</vt:lpstr>
      <vt:lpstr>Seakatk</vt:lpstr>
      <vt:lpstr>Hetkeolukord</vt:lpstr>
      <vt:lpstr>SAK ennetus- ja tõrjekulud</vt:lpstr>
      <vt:lpstr>PowerPoint Presentation</vt:lpstr>
      <vt:lpstr>SAK tsoonid 1. 01. 2016</vt:lpstr>
      <vt:lpstr>Harjumaa SAK tsoonid 1.01.2016</vt:lpstr>
      <vt:lpstr>Olukord Harjumaal</vt:lpstr>
      <vt:lpstr>Kauplemine kolmandast ehk nn punasest tsoonist pärit sigade sealiha ja -toodetega </vt:lpstr>
      <vt:lpstr>Tsoonide vähendamise ja lõpetamise põhimõtted </vt:lpstr>
      <vt:lpstr>SAK metssigadel</vt:lpstr>
      <vt:lpstr>Metssigade arvukuse vähendamine</vt:lpstr>
      <vt:lpstr>Koostöö omavalitsustega</vt:lpstr>
      <vt:lpstr> Korjuste kõrvaldamise võimalused </vt:lpstr>
      <vt:lpstr>Sealiha hind</vt:lpstr>
      <vt:lpstr>Sealihasektori toetus- ja turumeetmed</vt:lpstr>
      <vt:lpstr>Sealihasektori toetus- ja turumeetmed</vt:lpstr>
      <vt:lpstr>Maaelu arengukava toetusvõimalused</vt:lpstr>
      <vt:lpstr>MAK 2014-2020 eelarve</vt:lpstr>
      <vt:lpstr>Investeeringutoetuste rahastamine</vt:lpstr>
      <vt:lpstr>Pindala- ja loomatoetuste rahastamine</vt:lpstr>
      <vt:lpstr>MAK 2014-2020 eesmärgid</vt:lpstr>
      <vt:lpstr>MAK 2014-2020 fookused</vt:lpstr>
      <vt:lpstr>MAK 2014-2020 meetmed</vt:lpstr>
      <vt:lpstr>MAK 2014-2020: olulisemad muudatused võrreldes eelmise perioodiga</vt:lpstr>
      <vt:lpstr>MAK 2014-2020: olulisemad muudatused võrreldes eelmise perioodiga (2)</vt:lpstr>
      <vt:lpstr>Maapiirkonna määratlus</vt:lpstr>
      <vt:lpstr>Maapiirkonna määratlus</vt:lpstr>
      <vt:lpstr>Leader tegevuspiirkond</vt:lpstr>
      <vt:lpstr>Leader rahajaotuse põhimõtted </vt:lpstr>
      <vt:lpstr>Majandustegevuse mitmekesistamine maapiirkonnas</vt:lpstr>
      <vt:lpstr>Majandustegevuse mitmekesistamine maapiirkonnas: I taotlusvooru tulemused</vt:lpstr>
      <vt:lpstr>LEADER kohalikuks arenguks</vt:lpstr>
      <vt:lpstr>Leader tegevusgrupid Eestis</vt:lpstr>
      <vt:lpstr>Harjumaa tegevusgruppide eelarved</vt:lpstr>
      <vt:lpstr>Harjumaa tegevusgruppide meetmed  2014-2020</vt:lpstr>
      <vt:lpstr>Uus kapitalile juurdepääsu võimalus –  finantsinstrumendid</vt:lpstr>
      <vt:lpstr>Aitäh!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Esitluse pealkiri</dc:title>
  <dc:creator>Kristo</dc:creator>
  <cp:lastModifiedBy>Illar Lemetti</cp:lastModifiedBy>
  <cp:revision>152</cp:revision>
  <cp:lastPrinted>2014-05-20T09:48:49Z</cp:lastPrinted>
  <dcterms:created xsi:type="dcterms:W3CDTF">2014-03-23T00:00:04Z</dcterms:created>
  <dcterms:modified xsi:type="dcterms:W3CDTF">2016-01-20T06:36:13Z</dcterms:modified>
</cp:coreProperties>
</file>