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5" r:id="rId4"/>
    <p:sldId id="291" r:id="rId5"/>
    <p:sldId id="297" r:id="rId6"/>
    <p:sldId id="298" r:id="rId7"/>
    <p:sldId id="299" r:id="rId8"/>
    <p:sldId id="292" r:id="rId9"/>
    <p:sldId id="300" r:id="rId10"/>
    <p:sldId id="258" r:id="rId11"/>
    <p:sldId id="294" r:id="rId1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63F"/>
    <a:srgbClr val="898A8E"/>
    <a:srgbClr val="19230B"/>
    <a:srgbClr val="007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7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8228-2A32-4BDA-ACD3-37EF7ADC3EEA}" type="datetimeFigureOut">
              <a:rPr lang="et-EE" smtClean="0"/>
              <a:t>26.09.2017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71B5-52F0-47DE-8879-13655188F2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1909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8228-2A32-4BDA-ACD3-37EF7ADC3EEA}" type="datetimeFigureOut">
              <a:rPr lang="et-EE" smtClean="0"/>
              <a:t>26.09.2017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71B5-52F0-47DE-8879-13655188F2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935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8228-2A32-4BDA-ACD3-37EF7ADC3EEA}" type="datetimeFigureOut">
              <a:rPr lang="et-EE" smtClean="0"/>
              <a:t>26.09.2017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71B5-52F0-47DE-8879-13655188F2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2864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8228-2A32-4BDA-ACD3-37EF7ADC3EEA}" type="datetimeFigureOut">
              <a:rPr lang="et-EE" smtClean="0"/>
              <a:t>26.09.2017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71B5-52F0-47DE-8879-13655188F2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401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8228-2A32-4BDA-ACD3-37EF7ADC3EEA}" type="datetimeFigureOut">
              <a:rPr lang="et-EE" smtClean="0"/>
              <a:t>26.09.2017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71B5-52F0-47DE-8879-13655188F2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305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8228-2A32-4BDA-ACD3-37EF7ADC3EEA}" type="datetimeFigureOut">
              <a:rPr lang="et-EE" smtClean="0"/>
              <a:t>26.09.2017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71B5-52F0-47DE-8879-13655188F2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3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8228-2A32-4BDA-ACD3-37EF7ADC3EEA}" type="datetimeFigureOut">
              <a:rPr lang="et-EE" smtClean="0"/>
              <a:t>26.09.2017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71B5-52F0-47DE-8879-13655188F2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601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8228-2A32-4BDA-ACD3-37EF7ADC3EEA}" type="datetimeFigureOut">
              <a:rPr lang="et-EE" smtClean="0"/>
              <a:t>26.09.2017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71B5-52F0-47DE-8879-13655188F2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7274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8228-2A32-4BDA-ACD3-37EF7ADC3EEA}" type="datetimeFigureOut">
              <a:rPr lang="et-EE" smtClean="0"/>
              <a:t>26.09.2017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71B5-52F0-47DE-8879-13655188F2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19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8228-2A32-4BDA-ACD3-37EF7ADC3EEA}" type="datetimeFigureOut">
              <a:rPr lang="et-EE" smtClean="0"/>
              <a:t>26.09.2017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71B5-52F0-47DE-8879-13655188F2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686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8228-2A32-4BDA-ACD3-37EF7ADC3EEA}" type="datetimeFigureOut">
              <a:rPr lang="et-EE" smtClean="0"/>
              <a:t>26.09.2017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71B5-52F0-47DE-8879-13655188F2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4880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8228-2A32-4BDA-ACD3-37EF7ADC3EEA}" type="datetimeFigureOut">
              <a:rPr lang="et-EE" smtClean="0"/>
              <a:t>26.09.2017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71B5-52F0-47DE-8879-13655188F2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140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igimaa.e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olav@topest.e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896" y="1958975"/>
            <a:ext cx="5902424" cy="1470025"/>
          </a:xfrm>
        </p:spPr>
        <p:txBody>
          <a:bodyPr/>
          <a:lstStyle/>
          <a:p>
            <a:r>
              <a:rPr lang="et-EE" dirty="0" err="1">
                <a:solidFill>
                  <a:srgbClr val="19230B"/>
                </a:solidFill>
                <a:latin typeface="Verdana" panose="020B0604030504040204" pitchFamily="34" charset="0"/>
              </a:rPr>
              <a:t>Digi</a:t>
            </a:r>
            <a:r>
              <a:rPr lang="et-EE" dirty="0" err="1">
                <a:solidFill>
                  <a:srgbClr val="8CC63F"/>
                </a:solidFill>
                <a:latin typeface="Verdana" panose="020B0604030504040204" pitchFamily="34" charset="0"/>
              </a:rPr>
              <a:t>Maa</a:t>
            </a:r>
            <a:endParaRPr lang="et-EE" dirty="0">
              <a:solidFill>
                <a:srgbClr val="19230B"/>
              </a:solidFill>
              <a:latin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656184"/>
          </a:xfrm>
        </p:spPr>
        <p:txBody>
          <a:bodyPr>
            <a:normAutofit/>
          </a:bodyPr>
          <a:lstStyle/>
          <a:p>
            <a:endParaRPr lang="et-EE" sz="1800" dirty="0">
              <a:solidFill>
                <a:srgbClr val="898A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t-EE" sz="1800" dirty="0">
                <a:solidFill>
                  <a:srgbClr val="898A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Olav </a:t>
            </a:r>
            <a:r>
              <a:rPr lang="et-EE" sz="1800" dirty="0" err="1">
                <a:solidFill>
                  <a:srgbClr val="898A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Harjo</a:t>
            </a:r>
            <a:endParaRPr lang="et-EE" sz="1800" dirty="0">
              <a:solidFill>
                <a:srgbClr val="898A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t-EE" sz="1800" dirty="0">
                <a:solidFill>
                  <a:srgbClr val="898A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27.09.2017</a:t>
            </a:r>
          </a:p>
          <a:p>
            <a:r>
              <a:rPr lang="et-EE" sz="2000" dirty="0">
                <a:solidFill>
                  <a:srgbClr val="898A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www.digimaa.ee</a:t>
            </a:r>
            <a:endParaRPr lang="et-EE" sz="2000" dirty="0">
              <a:solidFill>
                <a:srgbClr val="898A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t-EE" sz="2000" dirty="0">
              <a:solidFill>
                <a:srgbClr val="898A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178" y="188640"/>
            <a:ext cx="2893318" cy="944226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95645"/>
            <a:ext cx="9144000" cy="684303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48343"/>
            <a:ext cx="2016224" cy="8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2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132856"/>
            <a:ext cx="5328592" cy="3384376"/>
          </a:xfrm>
        </p:spPr>
        <p:txBody>
          <a:bodyPr>
            <a:normAutofit fontScale="90000"/>
          </a:bodyPr>
          <a:lstStyle/>
          <a:p>
            <a:r>
              <a:rPr lang="et-EE" dirty="0">
                <a:solidFill>
                  <a:srgbClr val="8CC6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Tänan!</a:t>
            </a:r>
            <a:br>
              <a:rPr lang="et-EE" dirty="0">
                <a:solidFill>
                  <a:srgbClr val="8CC6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t-EE" dirty="0">
                <a:solidFill>
                  <a:srgbClr val="0074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t-EE" dirty="0">
                <a:solidFill>
                  <a:srgbClr val="0074C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www.digimaa.ee</a:t>
            </a:r>
            <a:br>
              <a:rPr lang="et-EE" dirty="0">
                <a:solidFill>
                  <a:srgbClr val="898A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t-EE" dirty="0">
                <a:solidFill>
                  <a:srgbClr val="898A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t-EE" sz="2400" dirty="0">
                <a:solidFill>
                  <a:srgbClr val="898A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olav@topest.ee</a:t>
            </a:r>
            <a:br>
              <a:rPr lang="et-EE" sz="2400" dirty="0">
                <a:solidFill>
                  <a:srgbClr val="898A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t-EE" sz="2400" dirty="0">
                <a:solidFill>
                  <a:srgbClr val="898A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5035232</a:t>
            </a:r>
            <a:br>
              <a:rPr lang="et-EE" sz="2400" dirty="0">
                <a:solidFill>
                  <a:srgbClr val="898A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t-EE" sz="2400" dirty="0">
              <a:solidFill>
                <a:srgbClr val="898A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178" y="188640"/>
            <a:ext cx="2893318" cy="944226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48343"/>
            <a:ext cx="2016224" cy="824819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95645"/>
            <a:ext cx="9144000" cy="68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4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5352" y="432097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800" b="1" dirty="0" err="1">
                <a:solidFill>
                  <a:schemeClr val="tx1"/>
                </a:solidFill>
              </a:rPr>
              <a:t>kov</a:t>
            </a:r>
            <a:endParaRPr lang="et-EE" sz="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64784" y="432097"/>
            <a:ext cx="9711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900" b="1" dirty="0" err="1">
                <a:solidFill>
                  <a:schemeClr val="tx1"/>
                </a:solidFill>
              </a:rPr>
              <a:t>kov</a:t>
            </a:r>
            <a:endParaRPr lang="et-EE" sz="9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01933" y="432097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900" b="1" dirty="0" err="1">
                <a:solidFill>
                  <a:schemeClr val="tx1"/>
                </a:solidFill>
              </a:rPr>
              <a:t>kov</a:t>
            </a:r>
            <a:endParaRPr lang="et-EE" sz="9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48064" y="432097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900" b="1" dirty="0" err="1">
                <a:solidFill>
                  <a:schemeClr val="tx1"/>
                </a:solidFill>
              </a:rPr>
              <a:t>kov</a:t>
            </a:r>
            <a:endParaRPr lang="et-EE" sz="9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44208" y="432097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t-EE" sz="900" b="1" dirty="0" err="1">
                <a:solidFill>
                  <a:prstClr val="black"/>
                </a:solidFill>
              </a:rPr>
              <a:t>kov</a:t>
            </a:r>
            <a:endParaRPr lang="et-EE" sz="9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96607" y="1918968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900" b="1" dirty="0">
                <a:solidFill>
                  <a:schemeClr val="tx1"/>
                </a:solidFill>
              </a:rPr>
              <a:t>HOL</a:t>
            </a:r>
          </a:p>
        </p:txBody>
      </p:sp>
      <p:cxnSp>
        <p:nvCxnSpPr>
          <p:cNvPr id="13" name="Elbow Connector 12"/>
          <p:cNvCxnSpPr>
            <a:stCxn id="7" idx="2"/>
          </p:cNvCxnSpPr>
          <p:nvPr/>
        </p:nvCxnSpPr>
        <p:spPr>
          <a:xfrm rot="16200000" flipH="1">
            <a:off x="4922330" y="-1693281"/>
            <a:ext cx="210294" cy="62898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2"/>
          </p:cNvCxnSpPr>
          <p:nvPr/>
        </p:nvCxnSpPr>
        <p:spPr>
          <a:xfrm>
            <a:off x="6901408" y="1346497"/>
            <a:ext cx="0" cy="210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49280" y="1346497"/>
            <a:ext cx="0" cy="210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53807" y="1346497"/>
            <a:ext cx="0" cy="210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53203" y="1346497"/>
            <a:ext cx="0" cy="210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2" idx="0"/>
          </p:cNvCxnSpPr>
          <p:nvPr/>
        </p:nvCxnSpPr>
        <p:spPr>
          <a:xfrm>
            <a:off x="4353807" y="1537223"/>
            <a:ext cx="0" cy="381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179110" y="3140968"/>
            <a:ext cx="2329408" cy="100811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tx1"/>
                </a:solidFill>
              </a:rPr>
              <a:t>OÜ </a:t>
            </a:r>
            <a:r>
              <a:rPr lang="et-EE" dirty="0" err="1">
                <a:solidFill>
                  <a:schemeClr val="tx1"/>
                </a:solidFill>
              </a:rPr>
              <a:t>Digimaa</a:t>
            </a:r>
            <a:endParaRPr lang="et-EE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12" idx="2"/>
            <a:endCxn id="22" idx="0"/>
          </p:cNvCxnSpPr>
          <p:nvPr/>
        </p:nvCxnSpPr>
        <p:spPr>
          <a:xfrm flipH="1">
            <a:off x="4343814" y="2833368"/>
            <a:ext cx="9993" cy="30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exagon 24"/>
          <p:cNvSpPr/>
          <p:nvPr/>
        </p:nvSpPr>
        <p:spPr>
          <a:xfrm>
            <a:off x="1055456" y="2109500"/>
            <a:ext cx="1212288" cy="748559"/>
          </a:xfrm>
          <a:prstGeom prst="hex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100" dirty="0">
                <a:solidFill>
                  <a:schemeClr val="tx1"/>
                </a:solidFill>
              </a:rPr>
              <a:t>Riigitoetus</a:t>
            </a:r>
          </a:p>
        </p:txBody>
      </p:sp>
      <p:sp>
        <p:nvSpPr>
          <p:cNvPr id="26" name="Hexagon 25"/>
          <p:cNvSpPr/>
          <p:nvPr/>
        </p:nvSpPr>
        <p:spPr>
          <a:xfrm>
            <a:off x="1055457" y="4499238"/>
            <a:ext cx="1212287" cy="748559"/>
          </a:xfrm>
          <a:prstGeom prst="hex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t-EE" sz="1100" dirty="0">
                <a:solidFill>
                  <a:prstClr val="black"/>
                </a:solidFill>
              </a:rPr>
              <a:t>Laen</a:t>
            </a:r>
          </a:p>
        </p:txBody>
      </p:sp>
      <p:sp>
        <p:nvSpPr>
          <p:cNvPr id="27" name="Hexagon 26"/>
          <p:cNvSpPr/>
          <p:nvPr/>
        </p:nvSpPr>
        <p:spPr>
          <a:xfrm>
            <a:off x="1055458" y="3270744"/>
            <a:ext cx="1212286" cy="748559"/>
          </a:xfrm>
          <a:prstGeom prst="hex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t-EE" sz="1100" dirty="0">
                <a:solidFill>
                  <a:prstClr val="black"/>
                </a:solidFill>
              </a:rPr>
              <a:t>Liitumistasu</a:t>
            </a:r>
          </a:p>
        </p:txBody>
      </p:sp>
      <p:cxnSp>
        <p:nvCxnSpPr>
          <p:cNvPr id="28" name="Straight Arrow Connector 27"/>
          <p:cNvCxnSpPr>
            <a:stCxn id="25" idx="0"/>
            <a:endCxn id="22" idx="1"/>
          </p:cNvCxnSpPr>
          <p:nvPr/>
        </p:nvCxnSpPr>
        <p:spPr>
          <a:xfrm>
            <a:off x="2267744" y="2483780"/>
            <a:ext cx="911366" cy="11612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0"/>
            <a:endCxn id="22" idx="1"/>
          </p:cNvCxnSpPr>
          <p:nvPr/>
        </p:nvCxnSpPr>
        <p:spPr>
          <a:xfrm>
            <a:off x="2267744" y="3645024"/>
            <a:ext cx="91136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0"/>
            <a:endCxn id="22" idx="1"/>
          </p:cNvCxnSpPr>
          <p:nvPr/>
        </p:nvCxnSpPr>
        <p:spPr>
          <a:xfrm flipV="1">
            <a:off x="2267744" y="3645024"/>
            <a:ext cx="911366" cy="12284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loud 30"/>
          <p:cNvSpPr/>
          <p:nvPr/>
        </p:nvSpPr>
        <p:spPr>
          <a:xfrm>
            <a:off x="6372200" y="2775565"/>
            <a:ext cx="1800200" cy="1738917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t-EE" sz="1100" b="1" dirty="0">
                <a:solidFill>
                  <a:prstClr val="black"/>
                </a:solidFill>
              </a:rPr>
              <a:t>Valguskaablivõrk</a:t>
            </a:r>
          </a:p>
        </p:txBody>
      </p:sp>
      <p:cxnSp>
        <p:nvCxnSpPr>
          <p:cNvPr id="32" name="Straight Connector 31"/>
          <p:cNvCxnSpPr>
            <a:stCxn id="22" idx="3"/>
            <a:endCxn id="31" idx="2"/>
          </p:cNvCxnSpPr>
          <p:nvPr/>
        </p:nvCxnSpPr>
        <p:spPr>
          <a:xfrm>
            <a:off x="5508518" y="3645024"/>
            <a:ext cx="86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94928" y="43548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800" b="1" dirty="0" err="1">
                <a:solidFill>
                  <a:schemeClr val="tx1"/>
                </a:solidFill>
              </a:rPr>
              <a:t>kov</a:t>
            </a:r>
            <a:endParaRPr lang="et-EE" sz="8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715200" y="432097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800" b="1" dirty="0" err="1">
                <a:solidFill>
                  <a:schemeClr val="tx1"/>
                </a:solidFill>
              </a:rPr>
              <a:t>kov</a:t>
            </a:r>
            <a:endParaRPr lang="et-EE" sz="8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52128" y="1340768"/>
            <a:ext cx="0" cy="210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72400" y="1368145"/>
            <a:ext cx="0" cy="210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2128" y="1551062"/>
            <a:ext cx="1130424" cy="5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-676992" y="3485171"/>
            <a:ext cx="2489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>
                <a:solidFill>
                  <a:srgbClr val="FF0000"/>
                </a:solidFill>
              </a:rPr>
              <a:t>Võrgu rajamise investeering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55776" y="276696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>
                <a:solidFill>
                  <a:srgbClr val="FF0000"/>
                </a:solidFill>
              </a:rPr>
              <a:t>35%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11760" y="3368025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>
                <a:solidFill>
                  <a:srgbClr val="FF0000"/>
                </a:solidFill>
              </a:rPr>
              <a:t>15%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07464" y="422108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>
                <a:solidFill>
                  <a:srgbClr val="FF0000"/>
                </a:solidFill>
              </a:rPr>
              <a:t>50%</a:t>
            </a: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464" y="5733256"/>
            <a:ext cx="2889754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9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55976" cy="1143000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898A8E"/>
                </a:solidFill>
              </a:rPr>
              <a:t>Teemad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628800"/>
            <a:ext cx="5256584" cy="4392488"/>
          </a:xfrm>
        </p:spPr>
        <p:txBody>
          <a:bodyPr>
            <a:noAutofit/>
          </a:bodyPr>
          <a:lstStyle/>
          <a:p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Kokkuvõte küsitlusest</a:t>
            </a:r>
          </a:p>
          <a:p>
            <a:endParaRPr lang="et-E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Majandus mudel</a:t>
            </a:r>
          </a:p>
          <a:p>
            <a:endParaRPr lang="et-E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Seis riigitoetusega läbi MKM meetme</a:t>
            </a:r>
          </a:p>
          <a:p>
            <a:endParaRPr lang="et-E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Edasised tegevused</a:t>
            </a:r>
          </a:p>
          <a:p>
            <a:endParaRPr lang="et-E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t-E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Digimaa</a:t>
            </a: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OÜ asutamine</a:t>
            </a: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178" y="36502"/>
            <a:ext cx="2893318" cy="944226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50A7E748-19AA-4644-B38B-314D9E4FB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96752"/>
            <a:ext cx="2572735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0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24128" cy="1143000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898A8E"/>
                </a:solidFill>
              </a:rPr>
              <a:t>Küsitluse kokkuvõte</a:t>
            </a: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178" y="44624"/>
            <a:ext cx="2893318" cy="944226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506B7218-E23D-4DDB-8614-6540A817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218540"/>
            <a:ext cx="9036496" cy="47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24128" cy="1143000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898A8E"/>
                </a:solidFill>
              </a:rPr>
              <a:t>Küsitluse kokkuvõte</a:t>
            </a: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178" y="44624"/>
            <a:ext cx="2893318" cy="944226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232FEA0C-41D4-4907-8B86-D9085A5B5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1340768"/>
            <a:ext cx="8892480" cy="52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4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24128" cy="1143000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898A8E"/>
                </a:solidFill>
              </a:rPr>
              <a:t>Majandus mudel</a:t>
            </a: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178" y="44624"/>
            <a:ext cx="2893318" cy="944226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12FF2F23-D565-4EA1-B4B9-F8501BDFF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908720"/>
            <a:ext cx="9036496" cy="59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256"/>
            <a:ext cx="4824536" cy="1143000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898A8E"/>
                </a:solidFill>
              </a:rPr>
              <a:t>Riigitoetus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5688632" cy="51125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lubab toetada riigil:</a:t>
            </a:r>
          </a:p>
          <a:p>
            <a:pPr marL="0" lvl="0" indent="0">
              <a:buNone/>
            </a:pPr>
            <a:endParaRPr lang="et-E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Grupierandi kaudu – tuleb täita grupierandi määruse reegleid ja </a:t>
            </a:r>
            <a:r>
              <a:rPr lang="et-E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EK-d</a:t>
            </a: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 pea teavitama.</a:t>
            </a:r>
          </a:p>
          <a:p>
            <a:pPr lvl="0"/>
            <a:endParaRPr lang="et-E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Lairiba suuniste kaudu – tuleb koostada riigiabi toetusskeem ja riigiabi </a:t>
            </a:r>
            <a:r>
              <a:rPr lang="et-E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EK-ga</a:t>
            </a: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kooskõlastada</a:t>
            </a:r>
          </a:p>
          <a:p>
            <a:pPr lvl="0"/>
            <a:endParaRPr lang="et-E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MKM valis lairiba suunised ja saab riigiabiloa aasta lõpuks</a:t>
            </a: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178" y="188640"/>
            <a:ext cx="2893318" cy="944226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94" y="1268760"/>
            <a:ext cx="2568394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7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256"/>
            <a:ext cx="4824536" cy="1143000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898A8E"/>
                </a:solidFill>
              </a:rPr>
              <a:t>Riigitoetus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5688632" cy="525658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Toetusskeemi põhimõtted:</a:t>
            </a:r>
          </a:p>
          <a:p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Toetuse saaja on 100% KOV kontrolli all</a:t>
            </a:r>
          </a:p>
          <a:p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Toetust antakse „valgetesse“ ja „hallidesse“ piirkondadesse</a:t>
            </a:r>
          </a:p>
          <a:p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Toetust antakse maakonnaülestele projektidele alamprojektide kaupa</a:t>
            </a:r>
          </a:p>
          <a:p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Toetust antakse jooksvalt kõigile, kes vastavad kriteeriumitele, taotluste laekumise järjekorras</a:t>
            </a:r>
          </a:p>
          <a:p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Toetatakse ainult passiivse võrgu rajamist</a:t>
            </a: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178" y="188640"/>
            <a:ext cx="2893318" cy="944226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94" y="1268760"/>
            <a:ext cx="2568394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0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256"/>
            <a:ext cx="4824536" cy="1143000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898A8E"/>
                </a:solidFill>
              </a:rPr>
              <a:t>Edasised tegevused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5"/>
            <a:ext cx="5688632" cy="5688631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Projektide ettevalmistamine</a:t>
            </a:r>
          </a:p>
          <a:p>
            <a:pPr lvl="1"/>
            <a:r>
              <a:rPr lang="et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Alamprojektide valik</a:t>
            </a:r>
          </a:p>
          <a:p>
            <a:pPr lvl="1"/>
            <a:r>
              <a:rPr lang="et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Olemasolevate taristute kasutamine</a:t>
            </a:r>
          </a:p>
          <a:p>
            <a:pPr lvl="1"/>
            <a:r>
              <a:rPr lang="et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Tehnoloogiliste lahenduste loomine</a:t>
            </a:r>
          </a:p>
          <a:p>
            <a:pPr lvl="1"/>
            <a:r>
              <a:rPr lang="et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Täpsustatud planeeringute koostamine</a:t>
            </a:r>
          </a:p>
          <a:p>
            <a:pPr lvl="1"/>
            <a:r>
              <a:rPr lang="et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Majandusanalüüs</a:t>
            </a:r>
          </a:p>
          <a:p>
            <a:pPr marL="514350" indent="-457200">
              <a:buFont typeface="+mj-lt"/>
              <a:buAutoNum type="arabicPeriod"/>
            </a:pP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Finantseerimine</a:t>
            </a:r>
          </a:p>
          <a:p>
            <a:pPr marL="800100" lvl="1"/>
            <a:r>
              <a:rPr lang="et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MKM taotluse ettevalmistamine</a:t>
            </a:r>
          </a:p>
          <a:p>
            <a:pPr marL="800100" lvl="1"/>
            <a:r>
              <a:rPr lang="et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Garantiide ja laenude läbirääkimised</a:t>
            </a:r>
          </a:p>
          <a:p>
            <a:pPr marL="800100" lvl="1"/>
            <a:r>
              <a:rPr lang="et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Liitumistasude põhimõtted</a:t>
            </a:r>
          </a:p>
          <a:p>
            <a:pPr marL="571500" indent="-457200">
              <a:buFont typeface="+mj-lt"/>
              <a:buAutoNum type="arabicPeriod"/>
            </a:pP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Hanked</a:t>
            </a:r>
          </a:p>
          <a:p>
            <a:pPr marL="857250" lvl="1"/>
            <a:r>
              <a:rPr lang="et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Hangete põhimõtted</a:t>
            </a:r>
          </a:p>
          <a:p>
            <a:pPr marL="857250" lvl="1"/>
            <a:r>
              <a:rPr lang="et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Hanke dokumentatsioon</a:t>
            </a:r>
          </a:p>
          <a:p>
            <a:pPr marL="857250" lvl="1"/>
            <a:r>
              <a:rPr lang="et-E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Hangete lähteülesanded</a:t>
            </a: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178" y="188640"/>
            <a:ext cx="2893318" cy="944226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94" y="1268760"/>
            <a:ext cx="2568394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3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et-EE" dirty="0" err="1">
                <a:solidFill>
                  <a:srgbClr val="898A8E"/>
                </a:solidFill>
              </a:rPr>
              <a:t>Digimaa</a:t>
            </a:r>
            <a:r>
              <a:rPr lang="et-EE" dirty="0">
                <a:solidFill>
                  <a:srgbClr val="898A8E"/>
                </a:solidFill>
              </a:rPr>
              <a:t> OÜ asutamine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5688632" cy="489654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OÜ </a:t>
            </a:r>
            <a:r>
              <a:rPr lang="et-E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Digimaa</a:t>
            </a: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asutamine lähiajal on vajalik:</a:t>
            </a:r>
          </a:p>
          <a:p>
            <a:pPr marL="0" lvl="0" indent="0">
              <a:buNone/>
            </a:pPr>
            <a:endParaRPr lang="et-E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Garantiide- ja laenude eelkokkulepete sõlmimiseks</a:t>
            </a:r>
          </a:p>
          <a:p>
            <a:pPr marL="457200" lvl="0" indent="-457200">
              <a:buFont typeface="+mj-lt"/>
              <a:buAutoNum type="arabicPeriod"/>
            </a:pP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Taristute kasutamise eelkokkulepete sõlmimiseks</a:t>
            </a:r>
          </a:p>
          <a:p>
            <a:pPr marL="457200" lvl="0" indent="-457200">
              <a:buFont typeface="+mj-lt"/>
              <a:buAutoNum type="arabicPeriod"/>
            </a:pP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Operaatoritega eelkokkulepete sõlmimiseks</a:t>
            </a:r>
          </a:p>
          <a:p>
            <a:pPr marL="457200" lvl="0" indent="-457200">
              <a:buFont typeface="+mj-lt"/>
              <a:buAutoNum type="arabicPeriod"/>
            </a:pP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Riigile rahastamistaotluste esitamiseks</a:t>
            </a:r>
          </a:p>
          <a:p>
            <a:pPr marL="457200" lvl="0" indent="-457200">
              <a:buFont typeface="+mj-lt"/>
              <a:buAutoNum type="arabicPeriod"/>
            </a:pPr>
            <a:endParaRPr lang="et-E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178" y="188640"/>
            <a:ext cx="2893318" cy="944226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94" y="1268760"/>
            <a:ext cx="2568394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4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200</Words>
  <Application>Microsoft Office PowerPoint</Application>
  <PresentationFormat>Ekraaniseanss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Office Theme</vt:lpstr>
      <vt:lpstr>DigiMaa</vt:lpstr>
      <vt:lpstr>Teemad</vt:lpstr>
      <vt:lpstr>Küsitluse kokkuvõte</vt:lpstr>
      <vt:lpstr>Küsitluse kokkuvõte</vt:lpstr>
      <vt:lpstr>Majandus mudel</vt:lpstr>
      <vt:lpstr>Riigitoetus</vt:lpstr>
      <vt:lpstr>Riigitoetus</vt:lpstr>
      <vt:lpstr>Edasised tegevused</vt:lpstr>
      <vt:lpstr>Digimaa OÜ asutamine</vt:lpstr>
      <vt:lpstr>Tänan!  www.digimaa.ee  olav@topest.ee 5035232 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Olav</cp:lastModifiedBy>
  <cp:revision>165</cp:revision>
  <dcterms:created xsi:type="dcterms:W3CDTF">2016-10-05T10:39:29Z</dcterms:created>
  <dcterms:modified xsi:type="dcterms:W3CDTF">2017-09-26T10:45:16Z</dcterms:modified>
</cp:coreProperties>
</file>