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75" r:id="rId6"/>
  </p:sldMasterIdLst>
  <p:notesMasterIdLst>
    <p:notesMasterId r:id="rId52"/>
  </p:notesMasterIdLst>
  <p:sldIdLst>
    <p:sldId id="385" r:id="rId7"/>
    <p:sldId id="268" r:id="rId8"/>
    <p:sldId id="434" r:id="rId9"/>
    <p:sldId id="386" r:id="rId10"/>
    <p:sldId id="433" r:id="rId11"/>
    <p:sldId id="383" r:id="rId12"/>
    <p:sldId id="390"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6"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387" r:id="rId40"/>
    <p:sldId id="423" r:id="rId41"/>
    <p:sldId id="427" r:id="rId42"/>
    <p:sldId id="428" r:id="rId43"/>
    <p:sldId id="425" r:id="rId44"/>
    <p:sldId id="429" r:id="rId45"/>
    <p:sldId id="430" r:id="rId46"/>
    <p:sldId id="424" r:id="rId47"/>
    <p:sldId id="431" r:id="rId48"/>
    <p:sldId id="432" r:id="rId49"/>
    <p:sldId id="389" r:id="rId50"/>
    <p:sldId id="27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sti Kõiv" initials="KK" lastIdx="1" clrIdx="0">
    <p:extLst>
      <p:ext uri="{19B8F6BF-5375-455C-9EA6-DF929625EA0E}">
        <p15:presenceInfo xmlns:p15="http://schemas.microsoft.com/office/powerpoint/2012/main" userId="S-1-5-21-2009196460-3307222142-1538888278-12761" providerId="AD"/>
      </p:ext>
    </p:extLst>
  </p:cmAuthor>
  <p:cmAuthor id="2" name="Elo Tuppits" initials="ET" lastIdx="3" clrIdx="1">
    <p:extLst>
      <p:ext uri="{19B8F6BF-5375-455C-9EA6-DF929625EA0E}">
        <p15:presenceInfo xmlns:p15="http://schemas.microsoft.com/office/powerpoint/2012/main" userId="S-1-5-21-2009196460-3307222142-1538888278-10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87"/>
    <a:srgbClr val="0072CE"/>
    <a:srgbClr val="0558A7"/>
    <a:srgbClr val="1B284F"/>
    <a:srgbClr val="685BC7"/>
    <a:srgbClr val="4091C7"/>
    <a:srgbClr val="73CC82"/>
    <a:srgbClr val="DE5E12"/>
    <a:srgbClr val="E8A326"/>
    <a:srgbClr val="F2F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94696" autoAdjust="0"/>
  </p:normalViewPr>
  <p:slideViewPr>
    <p:cSldViewPr snapToGrid="0">
      <p:cViewPr varScale="1">
        <p:scale>
          <a:sx n="79" d="100"/>
          <a:sy n="79" d="100"/>
        </p:scale>
        <p:origin x="61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145E8-3D5F-224D-B2BD-DB522C61DAC9}" type="datetimeFigureOut">
              <a:t>12.08.2025</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EBCF9-54DE-864D-87F8-5BD191D4CF58}" type="slidenum">
              <a:t>‹#›</a:t>
            </a:fld>
            <a:endParaRPr lang="en-EE"/>
          </a:p>
        </p:txBody>
      </p:sp>
    </p:spTree>
    <p:extLst>
      <p:ext uri="{BB962C8B-B14F-4D97-AF65-F5344CB8AC3E}">
        <p14:creationId xmlns:p14="http://schemas.microsoft.com/office/powerpoint/2010/main" val="410123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AE4EBCF9-54DE-864D-87F8-5BD191D4CF58}" type="slidenum">
              <a:rPr lang="et-EE" smtClean="0"/>
              <a:t>42</a:t>
            </a:fld>
            <a:endParaRPr lang="et-EE"/>
          </a:p>
        </p:txBody>
      </p:sp>
    </p:spTree>
    <p:extLst>
      <p:ext uri="{BB962C8B-B14F-4D97-AF65-F5344CB8AC3E}">
        <p14:creationId xmlns:p14="http://schemas.microsoft.com/office/powerpoint/2010/main" val="231120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9962C-3B69-2995-07AD-4CBCBF465FBF}"/>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14DB0DC7-AC32-11DD-63B9-8C1E9FF1050B}"/>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A051EDA8-0E0F-5655-4333-25B006B4D785}"/>
              </a:ext>
            </a:extLst>
          </p:cNvPr>
          <p:cNvSpPr>
            <a:spLocks noGrp="1"/>
          </p:cNvSpPr>
          <p:nvPr>
            <p:ph type="body" idx="1"/>
          </p:nvPr>
        </p:nvSpPr>
        <p:spPr/>
        <p:txBody>
          <a:bodyPr/>
          <a:lstStyle/>
          <a:p>
            <a:endParaRPr lang="et-EE" dirty="0"/>
          </a:p>
        </p:txBody>
      </p:sp>
      <p:sp>
        <p:nvSpPr>
          <p:cNvPr id="4" name="Slaidinumbri kohatäide 3">
            <a:extLst>
              <a:ext uri="{FF2B5EF4-FFF2-40B4-BE49-F238E27FC236}">
                <a16:creationId xmlns:a16="http://schemas.microsoft.com/office/drawing/2014/main" id="{82072E60-BE03-0696-83C1-F894A1F85380}"/>
              </a:ext>
            </a:extLst>
          </p:cNvPr>
          <p:cNvSpPr>
            <a:spLocks noGrp="1"/>
          </p:cNvSpPr>
          <p:nvPr>
            <p:ph type="sldNum" sz="quarter" idx="5"/>
          </p:nvPr>
        </p:nvSpPr>
        <p:spPr/>
        <p:txBody>
          <a:bodyPr/>
          <a:lstStyle/>
          <a:p>
            <a:fld id="{AE4EBCF9-54DE-864D-87F8-5BD191D4CF58}" type="slidenum">
              <a:rPr lang="et-EE" smtClean="0"/>
              <a:t>43</a:t>
            </a:fld>
            <a:endParaRPr lang="et-EE"/>
          </a:p>
        </p:txBody>
      </p:sp>
    </p:spTree>
    <p:extLst>
      <p:ext uri="{BB962C8B-B14F-4D97-AF65-F5344CB8AC3E}">
        <p14:creationId xmlns:p14="http://schemas.microsoft.com/office/powerpoint/2010/main" val="364102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660015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09847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pic>
        <p:nvPicPr>
          <p:cNvPr id="8" name="Graphic 7">
            <a:extLst>
              <a:ext uri="{FF2B5EF4-FFF2-40B4-BE49-F238E27FC236}">
                <a16:creationId xmlns:a16="http://schemas.microsoft.com/office/drawing/2014/main" id="{63E740C4-E72A-6654-8AA5-0233F20E06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391319"/>
            <a:ext cx="2324100" cy="952500"/>
          </a:xfrm>
          <a:prstGeom prst="rect">
            <a:avLst/>
          </a:prstGeom>
        </p:spPr>
      </p:pic>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7976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2E87"/>
            </a:solidFill>
            <a:ln w="6343"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Tree>
    <p:extLst>
      <p:ext uri="{BB962C8B-B14F-4D97-AF65-F5344CB8AC3E}">
        <p14:creationId xmlns:p14="http://schemas.microsoft.com/office/powerpoint/2010/main" val="44340560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7011485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6777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6777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Tree>
    <p:extLst>
      <p:ext uri="{BB962C8B-B14F-4D97-AF65-F5344CB8AC3E}">
        <p14:creationId xmlns:p14="http://schemas.microsoft.com/office/powerpoint/2010/main" val="429096882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spTree>
    <p:extLst>
      <p:ext uri="{BB962C8B-B14F-4D97-AF65-F5344CB8AC3E}">
        <p14:creationId xmlns:p14="http://schemas.microsoft.com/office/powerpoint/2010/main" val="249875227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spTree>
    <p:extLst>
      <p:ext uri="{BB962C8B-B14F-4D97-AF65-F5344CB8AC3E}">
        <p14:creationId xmlns:p14="http://schemas.microsoft.com/office/powerpoint/2010/main" val="5482599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0487317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929017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33083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6356627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rgbClr val="002E87"/>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1" name="Text Placeholder 12">
            <a:extLst>
              <a:ext uri="{FF2B5EF4-FFF2-40B4-BE49-F238E27FC236}">
                <a16:creationId xmlns:a16="http://schemas.microsoft.com/office/drawing/2014/main" id="{6F798046-95C7-2F86-6F28-A1FFFBC73967}"/>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2" name="Text Placeholder 12">
            <a:extLst>
              <a:ext uri="{FF2B5EF4-FFF2-40B4-BE49-F238E27FC236}">
                <a16:creationId xmlns:a16="http://schemas.microsoft.com/office/drawing/2014/main" id="{1EF2CD3B-B0A9-9E2F-5069-653A41B2E46E}"/>
              </a:ext>
            </a:extLst>
          </p:cNvPr>
          <p:cNvSpPr>
            <a:spLocks noGrp="1"/>
          </p:cNvSpPr>
          <p:nvPr>
            <p:ph type="body" sz="quarter" idx="14"/>
          </p:nvPr>
        </p:nvSpPr>
        <p:spPr>
          <a:xfrm>
            <a:off x="4681537" y="2860430"/>
            <a:ext cx="2828925" cy="3117850"/>
          </a:xfrm>
        </p:spPr>
        <p:txBody>
          <a:bodyPr/>
          <a:lstStyle>
            <a:lvl1pPr>
              <a:defRPr>
                <a:solidFill>
                  <a:srgbClr val="002E87"/>
                </a:solidFill>
              </a:defRPr>
            </a:lvl1pPr>
            <a:lvl2pPr>
              <a:defRPr>
                <a:solidFill>
                  <a:srgbClr val="002E87"/>
                </a:solidFill>
              </a:defRPr>
            </a:lvl2pPr>
            <a:lvl3pPr>
              <a:defRPr>
                <a:solidFill>
                  <a:srgbClr val="002E87"/>
                </a:solidFill>
              </a:defRPr>
            </a:lvl3pPr>
            <a:lvl4pPr>
              <a:defRPr>
                <a:solidFill>
                  <a:srgbClr val="002E87"/>
                </a:solidFill>
              </a:defRPr>
            </a:lvl4pPr>
            <a:lvl5pPr>
              <a:defRPr>
                <a:solidFill>
                  <a:srgbClr val="002E87"/>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3" name="Text Placeholder 12">
            <a:extLst>
              <a:ext uri="{FF2B5EF4-FFF2-40B4-BE49-F238E27FC236}">
                <a16:creationId xmlns:a16="http://schemas.microsoft.com/office/drawing/2014/main" id="{55D7C0A4-EAEF-E5A6-B7E9-BA334345FFB8}"/>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058461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2E87"/>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2E87"/>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650574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pic>
        <p:nvPicPr>
          <p:cNvPr id="8" name="Graphic 7">
            <a:extLst>
              <a:ext uri="{FF2B5EF4-FFF2-40B4-BE49-F238E27FC236}">
                <a16:creationId xmlns:a16="http://schemas.microsoft.com/office/drawing/2014/main" id="{63E740C4-E72A-6654-8AA5-0233F20E06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391319"/>
            <a:ext cx="2324100" cy="952500"/>
          </a:xfrm>
          <a:prstGeom prst="rect">
            <a:avLst/>
          </a:prstGeom>
        </p:spPr>
      </p:pic>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2E87"/>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564243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6" y="1488163"/>
            <a:ext cx="8125308" cy="1255037"/>
          </a:xfrm>
        </p:spPr>
        <p:txBody>
          <a:bodyPr anchor="t">
            <a:normAutofit/>
          </a:bodyPr>
          <a:lstStyle>
            <a:lvl1pPr algn="l">
              <a:defRPr sz="4000" b="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2716556"/>
            <a:ext cx="8123083" cy="31474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solidFill>
                  <a:srgbClr val="0072CE"/>
                </a:solidFill>
              </a:endParaRPr>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Tree>
    <p:extLst>
      <p:ext uri="{BB962C8B-B14F-4D97-AF65-F5344CB8AC3E}">
        <p14:creationId xmlns:p14="http://schemas.microsoft.com/office/powerpoint/2010/main" val="50124429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4" name="Date Placeholder 3">
            <a:extLst>
              <a:ext uri="{FF2B5EF4-FFF2-40B4-BE49-F238E27FC236}">
                <a16:creationId xmlns:a16="http://schemas.microsoft.com/office/drawing/2014/main" id="{D33B8602-0544-D502-AECE-2B66D50B9B84}"/>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5" name="Footer Placeholder 4">
            <a:extLst>
              <a:ext uri="{FF2B5EF4-FFF2-40B4-BE49-F238E27FC236}">
                <a16:creationId xmlns:a16="http://schemas.microsoft.com/office/drawing/2014/main" id="{9D3367B8-041C-CCC4-EB93-84B5024101CC}"/>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7" name="Slide Number Placeholder 5">
            <a:extLst>
              <a:ext uri="{FF2B5EF4-FFF2-40B4-BE49-F238E27FC236}">
                <a16:creationId xmlns:a16="http://schemas.microsoft.com/office/drawing/2014/main" id="{53F5FCC2-6744-BDEE-AC50-9DB32D9E86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11" name="Title 1">
            <a:extLst>
              <a:ext uri="{FF2B5EF4-FFF2-40B4-BE49-F238E27FC236}">
                <a16:creationId xmlns:a16="http://schemas.microsoft.com/office/drawing/2014/main" id="{64A0CA66-D7A9-9F16-7BC5-77BD85E4AC12}"/>
              </a:ext>
            </a:extLst>
          </p:cNvPr>
          <p:cNvSpPr>
            <a:spLocks noGrp="1"/>
          </p:cNvSpPr>
          <p:nvPr>
            <p:ph type="ctrTitle"/>
          </p:nvPr>
        </p:nvSpPr>
        <p:spPr>
          <a:xfrm>
            <a:off x="564116" y="1488163"/>
            <a:ext cx="8127688" cy="1202283"/>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FBB39BC6-80BD-E71C-4E76-AA99E577235A}"/>
              </a:ext>
            </a:extLst>
          </p:cNvPr>
          <p:cNvSpPr>
            <a:spLocks noGrp="1"/>
          </p:cNvSpPr>
          <p:nvPr>
            <p:ph type="subTitle" idx="1"/>
          </p:nvPr>
        </p:nvSpPr>
        <p:spPr>
          <a:xfrm>
            <a:off x="566496" y="2716556"/>
            <a:ext cx="8125462" cy="30151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506189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
        <p:nvSpPr>
          <p:cNvPr id="4" name="Date Placeholder 3">
            <a:extLst>
              <a:ext uri="{FF2B5EF4-FFF2-40B4-BE49-F238E27FC236}">
                <a16:creationId xmlns:a16="http://schemas.microsoft.com/office/drawing/2014/main" id="{D19D86CC-F548-B0AB-C4E2-450B4B1EEEC9}"/>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5" name="Footer Placeholder 4">
            <a:extLst>
              <a:ext uri="{FF2B5EF4-FFF2-40B4-BE49-F238E27FC236}">
                <a16:creationId xmlns:a16="http://schemas.microsoft.com/office/drawing/2014/main" id="{E7FE4EE2-211F-5183-E962-B07CABE57152}"/>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038AD75-A37E-A733-B3BF-1746A491549D}"/>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7" name="Title 1">
            <a:extLst>
              <a:ext uri="{FF2B5EF4-FFF2-40B4-BE49-F238E27FC236}">
                <a16:creationId xmlns:a16="http://schemas.microsoft.com/office/drawing/2014/main" id="{9FFE64A7-D7E4-4C28-13BA-B12A50D38B54}"/>
              </a:ext>
            </a:extLst>
          </p:cNvPr>
          <p:cNvSpPr>
            <a:spLocks noGrp="1"/>
          </p:cNvSpPr>
          <p:nvPr>
            <p:ph type="ctrTitle"/>
          </p:nvPr>
        </p:nvSpPr>
        <p:spPr>
          <a:xfrm>
            <a:off x="564115" y="1488164"/>
            <a:ext cx="4923223" cy="1167114"/>
          </a:xfrm>
        </p:spPr>
        <p:txBody>
          <a:bodyPr anchor="t">
            <a:normAutofit/>
          </a:bodyPr>
          <a:lstStyle>
            <a:lvl1pPr algn="l">
              <a:defRPr sz="4000" b="0" spc="-150"/>
            </a:lvl1pPr>
          </a:lstStyle>
          <a:p>
            <a:r>
              <a:rPr lang="en-US"/>
              <a:t>Click to edit Master title style</a:t>
            </a:r>
          </a:p>
        </p:txBody>
      </p:sp>
      <p:sp>
        <p:nvSpPr>
          <p:cNvPr id="12" name="Subtitle 2">
            <a:extLst>
              <a:ext uri="{FF2B5EF4-FFF2-40B4-BE49-F238E27FC236}">
                <a16:creationId xmlns:a16="http://schemas.microsoft.com/office/drawing/2014/main" id="{CE2D2E86-039B-A329-A17B-9B901D8E033A}"/>
              </a:ext>
            </a:extLst>
          </p:cNvPr>
          <p:cNvSpPr>
            <a:spLocks noGrp="1"/>
          </p:cNvSpPr>
          <p:nvPr>
            <p:ph type="subTitle" idx="1"/>
          </p:nvPr>
        </p:nvSpPr>
        <p:spPr>
          <a:xfrm>
            <a:off x="566496" y="2716556"/>
            <a:ext cx="4921875" cy="2926969"/>
          </a:xfrm>
        </p:spPr>
        <p:txBody>
          <a:bodyPr/>
          <a:lstStyle>
            <a:lvl1pPr marL="0" indent="0" algn="l">
              <a:buNone/>
              <a:defRPr sz="40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832218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6FB0DE88-C14C-5A5A-80FC-0F54815BA2B8}"/>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5" name="Footer Placeholder 4">
            <a:extLst>
              <a:ext uri="{FF2B5EF4-FFF2-40B4-BE49-F238E27FC236}">
                <a16:creationId xmlns:a16="http://schemas.microsoft.com/office/drawing/2014/main" id="{5A5A3A46-83B5-1643-E608-499EB7CAFC8A}"/>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062C323-6CF2-E4F0-3338-AEC7654CA38C}"/>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195168711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2E87"/>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rgbClr val="0072CE"/>
            </a:solidFill>
            <a:ln w="2114" cap="flat">
              <a:noFill/>
              <a:prstDash val="solid"/>
              <a:miter/>
            </a:ln>
          </p:spPr>
          <p:txBody>
            <a:bodyPr rtlCol="0" anchor="ctr"/>
            <a:lstStyle/>
            <a:p>
              <a:endParaRPr lang="en-EE"/>
            </a:p>
          </p:txBody>
        </p:sp>
      </p:grpSp>
      <p:sp>
        <p:nvSpPr>
          <p:cNvPr id="4" name="Date Placeholder 3">
            <a:extLst>
              <a:ext uri="{FF2B5EF4-FFF2-40B4-BE49-F238E27FC236}">
                <a16:creationId xmlns:a16="http://schemas.microsoft.com/office/drawing/2014/main" id="{C3478E42-4EFF-A512-ED93-35937F7D9431}"/>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5" name="Footer Placeholder 4">
            <a:extLst>
              <a:ext uri="{FF2B5EF4-FFF2-40B4-BE49-F238E27FC236}">
                <a16:creationId xmlns:a16="http://schemas.microsoft.com/office/drawing/2014/main" id="{1A3432A0-E5D7-68BB-B309-90439748AA58}"/>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FC43348-E648-D29E-235E-3ABC98C0D17A}"/>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143643357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6403103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1" y="0"/>
            <a:ext cx="12191996"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52826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82679"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82679"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Tree>
    <p:extLst>
      <p:ext uri="{BB962C8B-B14F-4D97-AF65-F5344CB8AC3E}">
        <p14:creationId xmlns:p14="http://schemas.microsoft.com/office/powerpoint/2010/main" val="194682387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2578237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3" name="Text Placeholder 12">
            <a:extLst>
              <a:ext uri="{FF2B5EF4-FFF2-40B4-BE49-F238E27FC236}">
                <a16:creationId xmlns:a16="http://schemas.microsoft.com/office/drawing/2014/main" id="{3B608D9A-C5CA-6622-C837-F89ED11B048C}"/>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70EEDFAC-EE99-4787-4EBE-359B1F603E5D}"/>
              </a:ext>
            </a:extLst>
          </p:cNvPr>
          <p:cNvSpPr>
            <a:spLocks noGrp="1"/>
          </p:cNvSpPr>
          <p:nvPr>
            <p:ph type="body" sz="quarter" idx="14"/>
          </p:nvPr>
        </p:nvSpPr>
        <p:spPr>
          <a:xfrm>
            <a:off x="4681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6" name="Text Placeholder 12">
            <a:extLst>
              <a:ext uri="{FF2B5EF4-FFF2-40B4-BE49-F238E27FC236}">
                <a16:creationId xmlns:a16="http://schemas.microsoft.com/office/drawing/2014/main" id="{E78B8870-B79E-F725-2818-0602FE99B1F2}"/>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871817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tx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
        <p:nvSpPr>
          <p:cNvPr id="6" name="Date Placeholder 3">
            <a:extLst>
              <a:ext uri="{FF2B5EF4-FFF2-40B4-BE49-F238E27FC236}">
                <a16:creationId xmlns:a16="http://schemas.microsoft.com/office/drawing/2014/main" id="{94865104-6E87-D361-2561-BA8B60D7D087}"/>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a:solidFill>
                  <a:srgbClr val="002E87"/>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7" name="Footer Placeholder 4">
            <a:extLst>
              <a:ext uri="{FF2B5EF4-FFF2-40B4-BE49-F238E27FC236}">
                <a16:creationId xmlns:a16="http://schemas.microsoft.com/office/drawing/2014/main" id="{DFE13F54-DB69-71E0-100C-6C98E98D1D70}"/>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a:solidFill>
                  <a:srgbClr val="002E87"/>
                </a:solidFill>
                <a:latin typeface="Roboto" panose="02000000000000000000" pitchFamily="2" charset="0"/>
                <a:ea typeface="Roboto" panose="02000000000000000000" pitchFamily="2" charset="0"/>
              </a:defRPr>
            </a:lvl1pPr>
          </a:lstStyle>
          <a:p>
            <a:endParaRPr lang="en-US"/>
          </a:p>
        </p:txBody>
      </p:sp>
      <p:sp>
        <p:nvSpPr>
          <p:cNvPr id="8" name="Slide Number Placeholder 5">
            <a:extLst>
              <a:ext uri="{FF2B5EF4-FFF2-40B4-BE49-F238E27FC236}">
                <a16:creationId xmlns:a16="http://schemas.microsoft.com/office/drawing/2014/main" id="{B22229AE-3E23-C73D-A0DC-540915AD2B4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a:solidFill>
                  <a:srgbClr val="002E87"/>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Tree>
    <p:extLst>
      <p:ext uri="{BB962C8B-B14F-4D97-AF65-F5344CB8AC3E}">
        <p14:creationId xmlns:p14="http://schemas.microsoft.com/office/powerpoint/2010/main" val="1543615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rgbClr val="002E87"/>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14086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72CE"/>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72CE"/>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spTree>
    <p:extLst>
      <p:ext uri="{BB962C8B-B14F-4D97-AF65-F5344CB8AC3E}">
        <p14:creationId xmlns:p14="http://schemas.microsoft.com/office/powerpoint/2010/main" val="1452769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spTree>
    <p:extLst>
      <p:ext uri="{BB962C8B-B14F-4D97-AF65-F5344CB8AC3E}">
        <p14:creationId xmlns:p14="http://schemas.microsoft.com/office/powerpoint/2010/main" val="38868780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0"/>
            <a:ext cx="12191998" cy="6857999"/>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1467369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35459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Tree>
    <p:extLst>
      <p:ext uri="{BB962C8B-B14F-4D97-AF65-F5344CB8AC3E}">
        <p14:creationId xmlns:p14="http://schemas.microsoft.com/office/powerpoint/2010/main" val="244973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8/12/2025</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rgbClr val="002E87"/>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2" name="Text Placeholder 12">
            <a:extLst>
              <a:ext uri="{FF2B5EF4-FFF2-40B4-BE49-F238E27FC236}">
                <a16:creationId xmlns:a16="http://schemas.microsoft.com/office/drawing/2014/main" id="{C7F92191-C894-5CC9-CD49-0B42EB31DEB9}"/>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3" name="Text Placeholder 12">
            <a:extLst>
              <a:ext uri="{FF2B5EF4-FFF2-40B4-BE49-F238E27FC236}">
                <a16:creationId xmlns:a16="http://schemas.microsoft.com/office/drawing/2014/main" id="{00842568-C792-5BC6-DF22-B8EB70B53F47}"/>
              </a:ext>
            </a:extLst>
          </p:cNvPr>
          <p:cNvSpPr>
            <a:spLocks noGrp="1"/>
          </p:cNvSpPr>
          <p:nvPr>
            <p:ph type="body" sz="quarter" idx="14"/>
          </p:nvPr>
        </p:nvSpPr>
        <p:spPr>
          <a:xfrm>
            <a:off x="4681537" y="2860430"/>
            <a:ext cx="2828925" cy="3117850"/>
          </a:xfrm>
        </p:spPr>
        <p:txBody>
          <a:bodyPr/>
          <a:lstStyle>
            <a:lvl1pPr>
              <a:defRPr>
                <a:solidFill>
                  <a:srgbClr val="002E87"/>
                </a:solidFill>
              </a:defRPr>
            </a:lvl1pPr>
            <a:lvl2pPr>
              <a:defRPr>
                <a:solidFill>
                  <a:srgbClr val="002E87"/>
                </a:solidFill>
              </a:defRPr>
            </a:lvl2pPr>
            <a:lvl3pPr>
              <a:defRPr>
                <a:solidFill>
                  <a:srgbClr val="002E87"/>
                </a:solidFill>
              </a:defRPr>
            </a:lvl3pPr>
            <a:lvl4pPr>
              <a:defRPr>
                <a:solidFill>
                  <a:srgbClr val="002E87"/>
                </a:solidFill>
              </a:defRPr>
            </a:lvl4pPr>
            <a:lvl5pPr>
              <a:defRPr>
                <a:solidFill>
                  <a:srgbClr val="002E87"/>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E69F635B-48AA-B148-5E0F-5BE308E4570A}"/>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36042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E8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baseline="0">
                <a:solidFill>
                  <a:schemeClr val="bg1"/>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baseline="0">
                <a:solidFill>
                  <a:schemeClr val="bg1"/>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pic>
        <p:nvPicPr>
          <p:cNvPr id="8" name="Graphic 7">
            <a:extLst>
              <a:ext uri="{FF2B5EF4-FFF2-40B4-BE49-F238E27FC236}">
                <a16:creationId xmlns:a16="http://schemas.microsoft.com/office/drawing/2014/main" id="{29A060D1-C3F0-8DED-1EA7-10DCA09F40D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0863" y="391319"/>
            <a:ext cx="2324100" cy="952500"/>
          </a:xfrm>
          <a:prstGeom prst="rect">
            <a:avLst/>
          </a:prstGeom>
        </p:spPr>
      </p:pic>
    </p:spTree>
    <p:extLst>
      <p:ext uri="{BB962C8B-B14F-4D97-AF65-F5344CB8AC3E}">
        <p14:creationId xmlns:p14="http://schemas.microsoft.com/office/powerpoint/2010/main" val="3410911540"/>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88" r:id="rId3"/>
    <p:sldLayoutId id="2147483684" r:id="rId4"/>
    <p:sldLayoutId id="2147483682" r:id="rId5"/>
    <p:sldLayoutId id="2147483694" r:id="rId6"/>
    <p:sldLayoutId id="2147483695" r:id="rId7"/>
    <p:sldLayoutId id="2147483667" r:id="rId8"/>
    <p:sldLayoutId id="2147483700" r:id="rId9"/>
    <p:sldLayoutId id="2147483668" r:id="rId10"/>
    <p:sldLayoutId id="2147483669" r:id="rId11"/>
  </p:sldLayoutIdLst>
  <p:txStyles>
    <p:titleStyle>
      <a:lvl1pPr algn="l" defTabSz="914400" rtl="0" eaLnBrk="1" latinLnBrk="0" hangingPunct="1">
        <a:lnSpc>
          <a:spcPct val="90000"/>
        </a:lnSpc>
        <a:spcBef>
          <a:spcPct val="0"/>
        </a:spcBef>
        <a:buNone/>
        <a:defRPr sz="4400" kern="1200" spc="-150" baseline="0">
          <a:solidFill>
            <a:schemeClr val="bg1"/>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chemeClr val="bg1"/>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chemeClr val="bg1"/>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chemeClr val="bg1"/>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46" userDrawn="1">
          <p15:clr>
            <a:srgbClr val="F26B43"/>
          </p15:clr>
        </p15:guide>
        <p15:guide id="3" pos="7333" userDrawn="1">
          <p15:clr>
            <a:srgbClr val="F26B43"/>
          </p15:clr>
        </p15:guide>
        <p15:guide id="4"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2C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baseline="0">
                <a:solidFill>
                  <a:schemeClr val="bg1"/>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baseline="0">
                <a:solidFill>
                  <a:schemeClr val="bg1"/>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a:t>
            </a:fld>
            <a:endParaRPr lang="en-US"/>
          </a:p>
        </p:txBody>
      </p:sp>
      <p:pic>
        <p:nvPicPr>
          <p:cNvPr id="8" name="Graphic 7">
            <a:extLst>
              <a:ext uri="{FF2B5EF4-FFF2-40B4-BE49-F238E27FC236}">
                <a16:creationId xmlns:a16="http://schemas.microsoft.com/office/drawing/2014/main" id="{29A060D1-C3F0-8DED-1EA7-10DCA09F40D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0863" y="391319"/>
            <a:ext cx="2324100" cy="952500"/>
          </a:xfrm>
          <a:prstGeom prst="rect">
            <a:avLst/>
          </a:prstGeom>
        </p:spPr>
      </p:pic>
    </p:spTree>
    <p:extLst>
      <p:ext uri="{BB962C8B-B14F-4D97-AF65-F5344CB8AC3E}">
        <p14:creationId xmlns:p14="http://schemas.microsoft.com/office/powerpoint/2010/main" val="1527036675"/>
      </p:ext>
    </p:extLst>
  </p:cSld>
  <p:clrMap bg1="lt1" tx1="dk1" bg2="lt2" tx2="dk2" accent1="accent1" accent2="accent2" accent3="accent3" accent4="accent4" accent5="accent5" accent6="accent6" hlink="hlink" folHlink="folHlink"/>
  <p:sldLayoutIdLst>
    <p:sldLayoutId id="2147483671" r:id="rId1"/>
    <p:sldLayoutId id="2147483692" r:id="rId2"/>
    <p:sldLayoutId id="2147483690" r:id="rId3"/>
    <p:sldLayoutId id="2147483685" r:id="rId4"/>
    <p:sldLayoutId id="2147483683" r:id="rId5"/>
    <p:sldLayoutId id="2147483698" r:id="rId6"/>
    <p:sldLayoutId id="2147483699" r:id="rId7"/>
    <p:sldLayoutId id="2147483672" r:id="rId8"/>
    <p:sldLayoutId id="2147483701" r:id="rId9"/>
    <p:sldLayoutId id="2147483673" r:id="rId10"/>
    <p:sldLayoutId id="2147483674" r:id="rId11"/>
  </p:sldLayoutIdLst>
  <p:txStyles>
    <p:titleStyle>
      <a:lvl1pPr algn="l" defTabSz="914400" rtl="0" eaLnBrk="1" latinLnBrk="0" hangingPunct="1">
        <a:lnSpc>
          <a:spcPct val="90000"/>
        </a:lnSpc>
        <a:spcBef>
          <a:spcPct val="0"/>
        </a:spcBef>
        <a:buNone/>
        <a:defRPr sz="4400" kern="1200" spc="-150" baseline="0">
          <a:solidFill>
            <a:schemeClr val="bg1"/>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chemeClr val="bg1"/>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chemeClr val="bg1"/>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chemeClr val="bg1"/>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46" userDrawn="1">
          <p15:clr>
            <a:srgbClr val="F26B43"/>
          </p15:clr>
        </p15:guide>
        <p15:guide id="3" pos="7333" userDrawn="1">
          <p15:clr>
            <a:srgbClr val="F26B43"/>
          </p15:clr>
        </p15:guide>
        <p15:guide id="4" orient="horz" pos="39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0" baseline="0">
                <a:solidFill>
                  <a:srgbClr val="002E87"/>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8/12/2025</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0" baseline="0">
                <a:solidFill>
                  <a:srgbClr val="002E87"/>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0" baseline="0">
                <a:solidFill>
                  <a:srgbClr val="002E87"/>
                </a:solidFill>
                <a:latin typeface="Roboto Condensed" panose="02000000000000000000" pitchFamily="2" charset="0"/>
                <a:ea typeface="Roboto" panose="02000000000000000000" pitchFamily="2" charset="0"/>
              </a:defRPr>
            </a:lvl1pPr>
          </a:lstStyle>
          <a:p>
            <a:fld id="{60449F8C-1720-47E9-9229-DBBC5A9AAC2E}" type="slidenum">
              <a:rPr lang="en-US" smtClean="0"/>
              <a:pPr/>
              <a:t>‹#›</a:t>
            </a:fld>
            <a:endParaRPr lang="en-US"/>
          </a:p>
        </p:txBody>
      </p:sp>
      <p:pic>
        <p:nvPicPr>
          <p:cNvPr id="8" name="Graphic 7">
            <a:extLst>
              <a:ext uri="{FF2B5EF4-FFF2-40B4-BE49-F238E27FC236}">
                <a16:creationId xmlns:a16="http://schemas.microsoft.com/office/drawing/2014/main" id="{29A060D1-C3F0-8DED-1EA7-10DCA09F40D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54972" y="391319"/>
            <a:ext cx="2315882" cy="952500"/>
          </a:xfrm>
          <a:prstGeom prst="rect">
            <a:avLst/>
          </a:prstGeom>
        </p:spPr>
      </p:pic>
    </p:spTree>
    <p:extLst>
      <p:ext uri="{BB962C8B-B14F-4D97-AF65-F5344CB8AC3E}">
        <p14:creationId xmlns:p14="http://schemas.microsoft.com/office/powerpoint/2010/main" val="2856450698"/>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89" r:id="rId3"/>
    <p:sldLayoutId id="2147483686" r:id="rId4"/>
    <p:sldLayoutId id="2147483687" r:id="rId5"/>
    <p:sldLayoutId id="2147483696" r:id="rId6"/>
    <p:sldLayoutId id="2147483697" r:id="rId7"/>
    <p:sldLayoutId id="2147483677" r:id="rId8"/>
    <p:sldLayoutId id="2147483702" r:id="rId9"/>
    <p:sldLayoutId id="2147483678" r:id="rId10"/>
    <p:sldLayoutId id="2147483679" r:id="rId11"/>
  </p:sldLayoutIdLst>
  <p:txStyles>
    <p:title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rgbClr val="002E87"/>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rgbClr val="002E87"/>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rgbClr val="002E87"/>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46" userDrawn="1">
          <p15:clr>
            <a:srgbClr val="F26B43"/>
          </p15:clr>
        </p15:guide>
        <p15:guide id="3" pos="7333"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31.xml"/><Relationship Id="rId5" Type="http://schemas.openxmlformats.org/officeDocument/2006/relationships/image" Target="../media/image36.sv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hyperlink" Target="https://www.rescue.ee/et/juhend/elanikkonnakaitse-paedevusmudel" TargetMode="Externa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hyperlink" Target="mailto:Armani.Pogosjan@hm.e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m.ee/kriisijuhised" TargetMode="Externa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0507F6-DF3A-3E4B-17E6-B5029B3185EF}"/>
              </a:ext>
            </a:extLst>
          </p:cNvPr>
          <p:cNvSpPr>
            <a:spLocks noGrp="1"/>
          </p:cNvSpPr>
          <p:nvPr>
            <p:ph type="ctrTitle"/>
          </p:nvPr>
        </p:nvSpPr>
        <p:spPr/>
        <p:txBody>
          <a:bodyPr/>
          <a:lstStyle/>
          <a:p>
            <a:r>
              <a:rPr lang="et-EE" dirty="0"/>
              <a:t>Kriisijuhised</a:t>
            </a:r>
            <a:endParaRPr lang="en-EE" dirty="0"/>
          </a:p>
        </p:txBody>
      </p:sp>
      <p:sp>
        <p:nvSpPr>
          <p:cNvPr id="6" name="Subtitle 5">
            <a:extLst>
              <a:ext uri="{FF2B5EF4-FFF2-40B4-BE49-F238E27FC236}">
                <a16:creationId xmlns:a16="http://schemas.microsoft.com/office/drawing/2014/main" id="{764B990C-05D6-7DA5-1EF2-44BC68A29377}"/>
              </a:ext>
            </a:extLst>
          </p:cNvPr>
          <p:cNvSpPr>
            <a:spLocks noGrp="1"/>
          </p:cNvSpPr>
          <p:nvPr>
            <p:ph type="subTitle" idx="1"/>
          </p:nvPr>
        </p:nvSpPr>
        <p:spPr>
          <a:xfrm>
            <a:off x="566496" y="4141444"/>
            <a:ext cx="5529504" cy="1655762"/>
          </a:xfrm>
        </p:spPr>
        <p:txBody>
          <a:bodyPr>
            <a:normAutofit fontScale="92500" lnSpcReduction="10000"/>
          </a:bodyPr>
          <a:lstStyle/>
          <a:p>
            <a:endParaRPr lang="et-EE" dirty="0"/>
          </a:p>
          <a:p>
            <a:endParaRPr lang="et-EE" dirty="0"/>
          </a:p>
          <a:p>
            <a:r>
              <a:rPr lang="et-EE" sz="3200" spc="0" dirty="0"/>
              <a:t>Armani Pogosjan</a:t>
            </a:r>
          </a:p>
          <a:p>
            <a:r>
              <a:rPr lang="et-EE" sz="2100" spc="0" dirty="0"/>
              <a:t>HTM Õiguspoliitika osakonna õigusnõunik</a:t>
            </a:r>
          </a:p>
          <a:p>
            <a:endParaRPr lang="en-EE" dirty="0"/>
          </a:p>
          <a:p>
            <a:endParaRPr lang="en-EE" dirty="0"/>
          </a:p>
        </p:txBody>
      </p:sp>
      <p:pic>
        <p:nvPicPr>
          <p:cNvPr id="20" name="Pildi kohatäide 19" descr="Pilt, millel on kujutatud õues, ehitis, rõivad, inimene&#10;&#10;Tehisintellekti genereeritud sisu ei pruugi olla õige.">
            <a:extLst>
              <a:ext uri="{FF2B5EF4-FFF2-40B4-BE49-F238E27FC236}">
                <a16:creationId xmlns:a16="http://schemas.microsoft.com/office/drawing/2014/main" id="{6FBC369C-5B47-2D1E-1D75-AEE40BAC895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92" r="1392"/>
          <a:stretch>
            <a:fillRect/>
          </a:stretch>
        </p:blipFill>
        <p:spPr/>
      </p:pic>
      <p:sp>
        <p:nvSpPr>
          <p:cNvPr id="21" name="Subtitle 5">
            <a:extLst>
              <a:ext uri="{FF2B5EF4-FFF2-40B4-BE49-F238E27FC236}">
                <a16:creationId xmlns:a16="http://schemas.microsoft.com/office/drawing/2014/main" id="{B317B325-D812-BFE4-8D15-CC91FEBEDE7A}"/>
              </a:ext>
            </a:extLst>
          </p:cNvPr>
          <p:cNvSpPr txBox="1">
            <a:spLocks/>
          </p:cNvSpPr>
          <p:nvPr/>
        </p:nvSpPr>
        <p:spPr>
          <a:xfrm>
            <a:off x="10401419" y="6678282"/>
            <a:ext cx="2491664" cy="3594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spc="-150" baseline="0">
                <a:solidFill>
                  <a:schemeClr val="bg1"/>
                </a:solidFill>
                <a:latin typeface="Roboto Condensed"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spc="-150" baseline="0">
                <a:solidFill>
                  <a:schemeClr val="bg1"/>
                </a:solidFill>
                <a:latin typeface="Roboto Condensed" panose="02000000000000000000" pitchFamily="2" charset="0"/>
                <a:ea typeface="Roboto"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spc="-150" baseline="0">
                <a:solidFill>
                  <a:schemeClr val="bg1"/>
                </a:solidFill>
                <a:latin typeface="Roboto Condensed" panose="02000000000000000000" pitchFamily="2" charset="0"/>
                <a:ea typeface="Roboto"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spc="-150" baseline="0">
                <a:solidFill>
                  <a:schemeClr val="bg1"/>
                </a:solidFill>
                <a:latin typeface="Roboto Condensed" panose="02000000000000000000" pitchFamily="2" charset="0"/>
                <a:ea typeface="Roboto"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spc="-150" baseline="0">
                <a:solidFill>
                  <a:schemeClr val="bg1"/>
                </a:solidFill>
                <a:latin typeface="Roboto Condensed"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t-EE" sz="1200" spc="0" dirty="0"/>
              <a:t>Pildi autor: Silvia Maria </a:t>
            </a:r>
            <a:r>
              <a:rPr lang="et-EE" sz="1200" spc="0" dirty="0" err="1"/>
              <a:t>Soide</a:t>
            </a:r>
            <a:r>
              <a:rPr lang="et-EE" sz="1200" spc="0" dirty="0"/>
              <a:t>  </a:t>
            </a:r>
            <a:endParaRPr lang="en-EE" sz="1200" spc="0" dirty="0"/>
          </a:p>
          <a:p>
            <a:endParaRPr lang="en-EE" dirty="0"/>
          </a:p>
        </p:txBody>
      </p:sp>
    </p:spTree>
    <p:extLst>
      <p:ext uri="{BB962C8B-B14F-4D97-AF65-F5344CB8AC3E}">
        <p14:creationId xmlns:p14="http://schemas.microsoft.com/office/powerpoint/2010/main" val="172720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3A38F-248A-920F-F15A-87F572B55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22F17-1B2D-295A-A0C4-AAFCE0968809}"/>
              </a:ext>
            </a:extLst>
          </p:cNvPr>
          <p:cNvSpPr>
            <a:spLocks noGrp="1"/>
          </p:cNvSpPr>
          <p:nvPr>
            <p:ph type="ctrTitle"/>
          </p:nvPr>
        </p:nvSpPr>
        <p:spPr/>
        <p:txBody>
          <a:bodyPr/>
          <a:lstStyle/>
          <a:p>
            <a:r>
              <a:rPr lang="et-EE" dirty="0"/>
              <a:t>Metoodiline juhend  </a:t>
            </a:r>
            <a:endParaRPr lang="en-EE" dirty="0"/>
          </a:p>
        </p:txBody>
      </p:sp>
      <p:pic>
        <p:nvPicPr>
          <p:cNvPr id="6" name="Pilt 5">
            <a:extLst>
              <a:ext uri="{FF2B5EF4-FFF2-40B4-BE49-F238E27FC236}">
                <a16:creationId xmlns:a16="http://schemas.microsoft.com/office/drawing/2014/main" id="{D0E83D59-F5E9-9194-BB11-A04024B00D54}"/>
              </a:ext>
            </a:extLst>
          </p:cNvPr>
          <p:cNvPicPr>
            <a:picLocks noChangeAspect="1"/>
          </p:cNvPicPr>
          <p:nvPr/>
        </p:nvPicPr>
        <p:blipFill>
          <a:blip r:embed="rId2"/>
          <a:stretch>
            <a:fillRect/>
          </a:stretch>
        </p:blipFill>
        <p:spPr>
          <a:xfrm>
            <a:off x="1191894" y="2273168"/>
            <a:ext cx="6867525" cy="4419600"/>
          </a:xfrm>
          <a:prstGeom prst="rect">
            <a:avLst/>
          </a:prstGeom>
        </p:spPr>
      </p:pic>
    </p:spTree>
    <p:extLst>
      <p:ext uri="{BB962C8B-B14F-4D97-AF65-F5344CB8AC3E}">
        <p14:creationId xmlns:p14="http://schemas.microsoft.com/office/powerpoint/2010/main" val="153926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D316E-631C-CD79-C8BC-0C9EC8922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6701A-21EA-A7F6-C6F0-15FE834250D4}"/>
              </a:ext>
            </a:extLst>
          </p:cNvPr>
          <p:cNvSpPr>
            <a:spLocks noGrp="1"/>
          </p:cNvSpPr>
          <p:nvPr>
            <p:ph type="ctrTitle"/>
          </p:nvPr>
        </p:nvSpPr>
        <p:spPr/>
        <p:txBody>
          <a:bodyPr/>
          <a:lstStyle/>
          <a:p>
            <a:r>
              <a:rPr lang="et-EE" dirty="0"/>
              <a:t>Metoodiline juhend  </a:t>
            </a:r>
            <a:endParaRPr lang="en-EE" dirty="0"/>
          </a:p>
        </p:txBody>
      </p:sp>
      <p:pic>
        <p:nvPicPr>
          <p:cNvPr id="4" name="Pilt 3">
            <a:extLst>
              <a:ext uri="{FF2B5EF4-FFF2-40B4-BE49-F238E27FC236}">
                <a16:creationId xmlns:a16="http://schemas.microsoft.com/office/drawing/2014/main" id="{FC07B2EE-0BB7-18E0-1239-CDB0DF126B69}"/>
              </a:ext>
            </a:extLst>
          </p:cNvPr>
          <p:cNvPicPr>
            <a:picLocks noChangeAspect="1"/>
          </p:cNvPicPr>
          <p:nvPr/>
        </p:nvPicPr>
        <p:blipFill>
          <a:blip r:embed="rId2"/>
          <a:stretch>
            <a:fillRect/>
          </a:stretch>
        </p:blipFill>
        <p:spPr>
          <a:xfrm>
            <a:off x="1212057" y="2115681"/>
            <a:ext cx="6829425" cy="4267200"/>
          </a:xfrm>
          <a:prstGeom prst="rect">
            <a:avLst/>
          </a:prstGeom>
        </p:spPr>
      </p:pic>
    </p:spTree>
    <p:extLst>
      <p:ext uri="{BB962C8B-B14F-4D97-AF65-F5344CB8AC3E}">
        <p14:creationId xmlns:p14="http://schemas.microsoft.com/office/powerpoint/2010/main" val="684747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EC39B-1424-AEDD-77A0-5F0D56310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0FFCE-D786-0098-0DE6-4AFADF891582}"/>
              </a:ext>
            </a:extLst>
          </p:cNvPr>
          <p:cNvSpPr>
            <a:spLocks noGrp="1"/>
          </p:cNvSpPr>
          <p:nvPr>
            <p:ph type="ctrTitle"/>
          </p:nvPr>
        </p:nvSpPr>
        <p:spPr/>
        <p:txBody>
          <a:bodyPr/>
          <a:lstStyle/>
          <a:p>
            <a:r>
              <a:rPr lang="et-EE" dirty="0"/>
              <a:t>Metoodiline juhend  </a:t>
            </a:r>
            <a:endParaRPr lang="en-EE" dirty="0"/>
          </a:p>
        </p:txBody>
      </p:sp>
      <p:pic>
        <p:nvPicPr>
          <p:cNvPr id="5" name="Pilt 4">
            <a:extLst>
              <a:ext uri="{FF2B5EF4-FFF2-40B4-BE49-F238E27FC236}">
                <a16:creationId xmlns:a16="http://schemas.microsoft.com/office/drawing/2014/main" id="{152DB5BA-62DB-C1E6-9817-143E1D9D6454}"/>
              </a:ext>
            </a:extLst>
          </p:cNvPr>
          <p:cNvPicPr>
            <a:picLocks noChangeAspect="1"/>
          </p:cNvPicPr>
          <p:nvPr/>
        </p:nvPicPr>
        <p:blipFill>
          <a:blip r:embed="rId2"/>
          <a:stretch>
            <a:fillRect/>
          </a:stretch>
        </p:blipFill>
        <p:spPr>
          <a:xfrm>
            <a:off x="1202532" y="2115681"/>
            <a:ext cx="6848475" cy="4410075"/>
          </a:xfrm>
          <a:prstGeom prst="rect">
            <a:avLst/>
          </a:prstGeom>
        </p:spPr>
      </p:pic>
    </p:spTree>
    <p:extLst>
      <p:ext uri="{BB962C8B-B14F-4D97-AF65-F5344CB8AC3E}">
        <p14:creationId xmlns:p14="http://schemas.microsoft.com/office/powerpoint/2010/main" val="173455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938C-32F2-E981-F025-983116A44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B7B3C-27AF-190E-C9CF-C8A6DC59A045}"/>
              </a:ext>
            </a:extLst>
          </p:cNvPr>
          <p:cNvSpPr>
            <a:spLocks noGrp="1"/>
          </p:cNvSpPr>
          <p:nvPr>
            <p:ph type="ctrTitle"/>
          </p:nvPr>
        </p:nvSpPr>
        <p:spPr/>
        <p:txBody>
          <a:bodyPr/>
          <a:lstStyle/>
          <a:p>
            <a:r>
              <a:rPr lang="et-EE" dirty="0"/>
              <a:t>Metoodiline juhend  </a:t>
            </a:r>
            <a:endParaRPr lang="en-EE" dirty="0"/>
          </a:p>
        </p:txBody>
      </p:sp>
      <p:pic>
        <p:nvPicPr>
          <p:cNvPr id="4" name="Pilt 3">
            <a:extLst>
              <a:ext uri="{FF2B5EF4-FFF2-40B4-BE49-F238E27FC236}">
                <a16:creationId xmlns:a16="http://schemas.microsoft.com/office/drawing/2014/main" id="{EE29F2EA-4674-5C0E-BBFD-91229E33CE62}"/>
              </a:ext>
            </a:extLst>
          </p:cNvPr>
          <p:cNvPicPr>
            <a:picLocks noChangeAspect="1"/>
          </p:cNvPicPr>
          <p:nvPr/>
        </p:nvPicPr>
        <p:blipFill>
          <a:blip r:embed="rId2"/>
          <a:stretch>
            <a:fillRect/>
          </a:stretch>
        </p:blipFill>
        <p:spPr>
          <a:xfrm>
            <a:off x="1197770" y="2119312"/>
            <a:ext cx="6858000" cy="1247775"/>
          </a:xfrm>
          <a:prstGeom prst="rect">
            <a:avLst/>
          </a:prstGeom>
        </p:spPr>
      </p:pic>
    </p:spTree>
    <p:extLst>
      <p:ext uri="{BB962C8B-B14F-4D97-AF65-F5344CB8AC3E}">
        <p14:creationId xmlns:p14="http://schemas.microsoft.com/office/powerpoint/2010/main" val="201228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BFCB2-122A-85D9-6D29-5768A94F0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7E09C-AEFB-6651-D599-B833818B7F41}"/>
              </a:ext>
            </a:extLst>
          </p:cNvPr>
          <p:cNvSpPr>
            <a:spLocks noGrp="1"/>
          </p:cNvSpPr>
          <p:nvPr>
            <p:ph type="ctrTitle"/>
          </p:nvPr>
        </p:nvSpPr>
        <p:spPr/>
        <p:txBody>
          <a:bodyPr/>
          <a:lstStyle/>
          <a:p>
            <a:r>
              <a:rPr lang="et-EE" dirty="0"/>
              <a:t>Metoodiline juhend  </a:t>
            </a:r>
            <a:endParaRPr lang="en-EE" dirty="0"/>
          </a:p>
        </p:txBody>
      </p:sp>
      <p:sp>
        <p:nvSpPr>
          <p:cNvPr id="3" name="Subtitle 2">
            <a:extLst>
              <a:ext uri="{FF2B5EF4-FFF2-40B4-BE49-F238E27FC236}">
                <a16:creationId xmlns:a16="http://schemas.microsoft.com/office/drawing/2014/main" id="{A18D7A89-C0E1-FEEA-13DB-00F04CE21F72}"/>
              </a:ext>
            </a:extLst>
          </p:cNvPr>
          <p:cNvSpPr>
            <a:spLocks noGrp="1"/>
          </p:cNvSpPr>
          <p:nvPr>
            <p:ph type="subTitle" idx="1"/>
          </p:nvPr>
        </p:nvSpPr>
        <p:spPr>
          <a:xfrm>
            <a:off x="564116" y="2273168"/>
            <a:ext cx="8123083" cy="4347551"/>
          </a:xfrm>
        </p:spPr>
        <p:txBody>
          <a:bodyPr>
            <a:normAutofit/>
          </a:bodyPr>
          <a:lstStyle/>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Kriisiplaanist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Kuigi kehtiv õigusruum kohustab kriisiplaani (põhikooli- ja gümnaasiumiseaduse § 45 järgi hädaolukorra plaani) koostama vaid põhikoole ja gümnaasiume, on oluline, et tegevusvalmidus oleks loodud igas õppeasutuses.</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Iga õppeasutus </a:t>
            </a:r>
            <a:r>
              <a:rPr lang="et-EE" sz="1600" spc="0" dirty="0">
                <a:latin typeface="Roboto Light" panose="02000000000000000000" pitchFamily="2" charset="0"/>
                <a:ea typeface="Roboto Light" panose="02000000000000000000" pitchFamily="2" charset="0"/>
              </a:rPr>
              <a:t>peab olema valmis kriisiolukordadeks, et tagada õppeasutuse tegevuse järjepidevus ja ohutus, vältimaks võimalike kriisiolukordade negatiivseid mõjusid.</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Õppeasutuse pidaja </a:t>
            </a:r>
            <a:r>
              <a:rPr lang="et-EE" sz="1600" spc="0" dirty="0">
                <a:latin typeface="Roboto Light" panose="02000000000000000000" pitchFamily="2" charset="0"/>
                <a:ea typeface="Roboto Light" panose="02000000000000000000" pitchFamily="2" charset="0"/>
              </a:rPr>
              <a:t>loob võimalused ning </a:t>
            </a:r>
            <a:r>
              <a:rPr lang="et-EE" sz="1600" b="1" spc="0" dirty="0">
                <a:latin typeface="Roboto Light" panose="02000000000000000000" pitchFamily="2" charset="0"/>
                <a:ea typeface="Roboto Light" panose="02000000000000000000" pitchFamily="2" charset="0"/>
              </a:rPr>
              <a:t>õppeasutuse juht </a:t>
            </a:r>
            <a:r>
              <a:rPr lang="et-EE" sz="1600" spc="0" dirty="0">
                <a:latin typeface="Roboto Light" panose="02000000000000000000" pitchFamily="2" charset="0"/>
                <a:ea typeface="Roboto Light" panose="02000000000000000000" pitchFamily="2" charset="0"/>
              </a:rPr>
              <a:t>korraldab õppijate ja personali kaitse kriisiolukorras. </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Õppeasutuse juht</a:t>
            </a:r>
            <a:r>
              <a:rPr lang="et-EE" sz="1600" spc="0" dirty="0">
                <a:latin typeface="Roboto Light" panose="02000000000000000000" pitchFamily="2" charset="0"/>
                <a:ea typeface="Roboto Light" panose="02000000000000000000" pitchFamily="2" charset="0"/>
              </a:rPr>
              <a:t> vastutab ka kriisiplaani väljatöötamise eest, kaasates vajadusel õppeasutuse personali, kohaliku omavalitsuse üksust ning Haridus- ja Teadusministeeriumit.</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Kriisiplaanis</a:t>
            </a:r>
            <a:r>
              <a:rPr lang="et-EE" sz="1600" spc="0" dirty="0">
                <a:latin typeface="Roboto Light" panose="02000000000000000000" pitchFamily="2" charset="0"/>
                <a:ea typeface="Roboto Light" panose="02000000000000000000" pitchFamily="2" charset="0"/>
              </a:rPr>
              <a:t> nähakse ette selle lahendamise üldpõhimõtted ning kriisiolukorra lahendamisega seotud isikute ülesanded. </a:t>
            </a:r>
          </a:p>
          <a:p>
            <a:pPr marL="1028700" lvl="1" indent="-571500" algn="l">
              <a:buFont typeface="Arial" panose="020B0604020202020204" pitchFamily="34" charset="0"/>
              <a:buChar char="•"/>
            </a:pPr>
            <a:endParaRPr lang="et-EE" sz="1600" spc="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76585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D832B-3366-8635-F798-725F24C73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3C050-2C4B-DA01-2F8F-4451019618E1}"/>
              </a:ext>
            </a:extLst>
          </p:cNvPr>
          <p:cNvSpPr>
            <a:spLocks noGrp="1"/>
          </p:cNvSpPr>
          <p:nvPr>
            <p:ph type="ctrTitle"/>
          </p:nvPr>
        </p:nvSpPr>
        <p:spPr/>
        <p:txBody>
          <a:bodyPr/>
          <a:lstStyle/>
          <a:p>
            <a:r>
              <a:rPr lang="et-EE" dirty="0"/>
              <a:t>Metoodiline juhend  </a:t>
            </a:r>
            <a:endParaRPr lang="en-EE" dirty="0"/>
          </a:p>
        </p:txBody>
      </p:sp>
      <p:sp>
        <p:nvSpPr>
          <p:cNvPr id="3" name="Subtitle 2">
            <a:extLst>
              <a:ext uri="{FF2B5EF4-FFF2-40B4-BE49-F238E27FC236}">
                <a16:creationId xmlns:a16="http://schemas.microsoft.com/office/drawing/2014/main" id="{A86DBF6A-A816-933B-63A8-F7F0903CB8B5}"/>
              </a:ext>
            </a:extLst>
          </p:cNvPr>
          <p:cNvSpPr>
            <a:spLocks noGrp="1"/>
          </p:cNvSpPr>
          <p:nvPr>
            <p:ph type="subTitle" idx="1"/>
          </p:nvPr>
        </p:nvSpPr>
        <p:spPr>
          <a:xfrm>
            <a:off x="564116" y="2273168"/>
            <a:ext cx="8123083" cy="4347551"/>
          </a:xfrm>
        </p:spPr>
        <p:txBody>
          <a:bodyPr>
            <a:normAutofit/>
          </a:bodyPr>
          <a:lstStyle/>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Kriisiplaani kehtestab õppeasutuse juht.</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Õppeasutuse kriisiplaan peab olema sõnastatud lühidalt ja selgelt, olema praktiline ja realistlik ning käsitlema erinevaid võimalikke kriisiolukordi. </a:t>
            </a:r>
          </a:p>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Kriisiplaani tuleb uuendada </a:t>
            </a:r>
            <a:r>
              <a:rPr lang="et-EE" sz="2000" spc="0" dirty="0">
                <a:latin typeface="Roboto Light" panose="02000000000000000000" pitchFamily="2" charset="0"/>
                <a:ea typeface="Roboto Light" panose="02000000000000000000" pitchFamily="2" charset="0"/>
              </a:rPr>
              <a:t>vähemalt üks kord aastas, et selles esitatud tegevusjuhised ja muud andmed oleksid ajakohased. </a:t>
            </a:r>
          </a:p>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Kriisiplaan </a:t>
            </a:r>
            <a:r>
              <a:rPr lang="et-EE" sz="2000" b="1" i="1" spc="0" dirty="0">
                <a:latin typeface="Roboto Light" panose="02000000000000000000" pitchFamily="2" charset="0"/>
                <a:ea typeface="Roboto Light" panose="02000000000000000000" pitchFamily="2" charset="0"/>
              </a:rPr>
              <a:t>vs</a:t>
            </a:r>
            <a:r>
              <a:rPr lang="et-EE" sz="2000" b="1" spc="0" dirty="0">
                <a:latin typeface="Roboto Light" panose="02000000000000000000" pitchFamily="2" charset="0"/>
                <a:ea typeface="Roboto Light" panose="02000000000000000000" pitchFamily="2" charset="0"/>
              </a:rPr>
              <a:t> tulekahju korral tegutsemise plaan </a:t>
            </a:r>
          </a:p>
          <a:p>
            <a:pPr marL="1028700" lvl="1" indent="-571500">
              <a:buFont typeface="Arial" panose="020B0604020202020204" pitchFamily="34" charset="0"/>
              <a:buChar char="•"/>
            </a:pPr>
            <a:endParaRPr lang="et-EE" sz="100" spc="0" dirty="0">
              <a:latin typeface="Roboto Light" panose="02000000000000000000" pitchFamily="2" charset="0"/>
              <a:ea typeface="Roboto Light" panose="02000000000000000000" pitchFamily="2" charset="0"/>
            </a:endParaRP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Õppeasutused on kohustatud koostama ka tulekahju korral tegutsemise plaani siseministri 1. septembril 2010. aastal vastu võetud määruse „Tulekahju korral tegutsemise plaanile ning evakuatsiooni ja tulekahju korral tegutsemise õppuse korraldamisele esitatavad nõuded“ alusel.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Et tulekahju korral tegutsemise paani kriisiplaanis mitte dubleerida, </a:t>
            </a:r>
            <a:r>
              <a:rPr lang="et-EE" sz="1600" b="1" spc="0" dirty="0">
                <a:latin typeface="Roboto Light" panose="02000000000000000000" pitchFamily="2" charset="0"/>
                <a:ea typeface="Roboto Light" panose="02000000000000000000" pitchFamily="2" charset="0"/>
              </a:rPr>
              <a:t>võib</a:t>
            </a:r>
            <a:r>
              <a:rPr lang="et-EE" sz="1600" spc="0" dirty="0">
                <a:latin typeface="Roboto Light" panose="02000000000000000000" pitchFamily="2" charset="0"/>
                <a:ea typeface="Roboto Light" panose="02000000000000000000" pitchFamily="2" charset="0"/>
              </a:rPr>
              <a:t> seda </a:t>
            </a:r>
            <a:r>
              <a:rPr lang="et-EE" sz="1600" b="1" spc="0" dirty="0">
                <a:latin typeface="Roboto Light" panose="02000000000000000000" pitchFamily="2" charset="0"/>
                <a:ea typeface="Roboto Light" panose="02000000000000000000" pitchFamily="2" charset="0"/>
              </a:rPr>
              <a:t>lugeda kriisiplaani lahutamatu osana</a:t>
            </a:r>
            <a:r>
              <a:rPr lang="et-EE" sz="1600" spc="0" dirty="0">
                <a:latin typeface="Roboto Light" panose="02000000000000000000" pitchFamily="2" charset="0"/>
                <a:ea typeface="Roboto Light" panose="02000000000000000000" pitchFamily="2" charset="0"/>
              </a:rPr>
              <a:t>.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Tulekahju korral tegutsemise plaani ja kriisiplaani vastuolude tekkimisel tuleb plaanid kohendada nii, et vastuolusid ei oleks.</a:t>
            </a:r>
          </a:p>
        </p:txBody>
      </p:sp>
    </p:spTree>
    <p:extLst>
      <p:ext uri="{BB962C8B-B14F-4D97-AF65-F5344CB8AC3E}">
        <p14:creationId xmlns:p14="http://schemas.microsoft.com/office/powerpoint/2010/main" val="16435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C348B-A13B-907D-F321-8E6116B15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60037-0A56-B3A7-3AE7-03D4984EDBB0}"/>
              </a:ext>
            </a:extLst>
          </p:cNvPr>
          <p:cNvSpPr>
            <a:spLocks noGrp="1"/>
          </p:cNvSpPr>
          <p:nvPr>
            <p:ph type="ctrTitle"/>
          </p:nvPr>
        </p:nvSpPr>
        <p:spPr/>
        <p:txBody>
          <a:bodyPr/>
          <a:lstStyle/>
          <a:p>
            <a:r>
              <a:rPr lang="et-EE" dirty="0"/>
              <a:t>Metoodiline juhend  </a:t>
            </a:r>
            <a:endParaRPr lang="en-EE" dirty="0"/>
          </a:p>
        </p:txBody>
      </p:sp>
      <p:sp>
        <p:nvSpPr>
          <p:cNvPr id="3" name="Subtitle 2">
            <a:extLst>
              <a:ext uri="{FF2B5EF4-FFF2-40B4-BE49-F238E27FC236}">
                <a16:creationId xmlns:a16="http://schemas.microsoft.com/office/drawing/2014/main" id="{B18BA7D5-93D1-81AF-DBAC-2908508906A0}"/>
              </a:ext>
            </a:extLst>
          </p:cNvPr>
          <p:cNvSpPr>
            <a:spLocks noGrp="1"/>
          </p:cNvSpPr>
          <p:nvPr>
            <p:ph type="subTitle" idx="1"/>
          </p:nvPr>
        </p:nvSpPr>
        <p:spPr>
          <a:xfrm>
            <a:off x="564116" y="2273168"/>
            <a:ext cx="8123083" cy="4347551"/>
          </a:xfrm>
        </p:spPr>
        <p:txBody>
          <a:bodyPr>
            <a:normAutofit/>
          </a:bodyPr>
          <a:lstStyle/>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Õppeasutuse näidiskriisiplaan </a:t>
            </a:r>
            <a:r>
              <a:rPr lang="et-EE" sz="2000" spc="0" dirty="0">
                <a:latin typeface="Roboto Light" panose="02000000000000000000" pitchFamily="2" charset="0"/>
                <a:ea typeface="Roboto Light" panose="02000000000000000000" pitchFamily="2" charset="0"/>
              </a:rPr>
              <a:t>koosneb kahest osast:</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üldine osa;</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tegevused erinevates kriisiolukordades, neile järgnevatest tegevustest ja evakuatsioonist.</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Kriisiplaan peab olema kriisiolukorras kiiresti leitav ja kättesaadav. </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Kriisijuht otsustab, milliseid koolitusi ja õppusi on vaja korraldada personali ja õppijate valmisoleku tagamiseks. </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Näidiskriisiplaan on </a:t>
            </a:r>
            <a:r>
              <a:rPr lang="et-EE" sz="2000" b="1" spc="0" dirty="0">
                <a:latin typeface="Roboto Light" panose="02000000000000000000" pitchFamily="2" charset="0"/>
                <a:ea typeface="Roboto Light" panose="02000000000000000000" pitchFamily="2" charset="0"/>
              </a:rPr>
              <a:t>vaid aluseks </a:t>
            </a:r>
            <a:r>
              <a:rPr lang="et-EE" sz="2000" spc="0" dirty="0">
                <a:latin typeface="Roboto Light" panose="02000000000000000000" pitchFamily="2" charset="0"/>
                <a:ea typeface="Roboto Light" panose="02000000000000000000" pitchFamily="2" charset="0"/>
              </a:rPr>
              <a:t>õppeasutuse kriisiplaani loomiseks, see ei sisalda kõiki võimalikke kriisiolukordi või kõiki õppeasutuste erinevustest tulenevaid nüansse. </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Näidise kohandamisel </a:t>
            </a:r>
            <a:r>
              <a:rPr lang="et-EE" sz="2000" b="1" spc="0" dirty="0">
                <a:latin typeface="Roboto Light" panose="02000000000000000000" pitchFamily="2" charset="0"/>
                <a:ea typeface="Roboto Light" panose="02000000000000000000" pitchFamily="2" charset="0"/>
              </a:rPr>
              <a:t>tuleb arvestada õppeasutuse eripäraga.</a:t>
            </a:r>
          </a:p>
        </p:txBody>
      </p:sp>
    </p:spTree>
    <p:extLst>
      <p:ext uri="{BB962C8B-B14F-4D97-AF65-F5344CB8AC3E}">
        <p14:creationId xmlns:p14="http://schemas.microsoft.com/office/powerpoint/2010/main" val="381868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206D2-C9A2-4002-FAD5-5AC002C52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6DAB5-321F-5722-EE15-482BE4631C78}"/>
              </a:ext>
            </a:extLst>
          </p:cNvPr>
          <p:cNvSpPr>
            <a:spLocks noGrp="1"/>
          </p:cNvSpPr>
          <p:nvPr>
            <p:ph type="ctrTitle"/>
          </p:nvPr>
        </p:nvSpPr>
        <p:spPr/>
        <p:txBody>
          <a:bodyPr/>
          <a:lstStyle/>
          <a:p>
            <a:r>
              <a:rPr lang="et-EE" dirty="0"/>
              <a:t>Metoodiline juhend  </a:t>
            </a:r>
            <a:endParaRPr lang="en-EE" dirty="0"/>
          </a:p>
        </p:txBody>
      </p:sp>
      <p:sp>
        <p:nvSpPr>
          <p:cNvPr id="3" name="Subtitle 2">
            <a:extLst>
              <a:ext uri="{FF2B5EF4-FFF2-40B4-BE49-F238E27FC236}">
                <a16:creationId xmlns:a16="http://schemas.microsoft.com/office/drawing/2014/main" id="{DF607AAF-15DE-4F9D-8911-12C61B558EEB}"/>
              </a:ext>
            </a:extLst>
          </p:cNvPr>
          <p:cNvSpPr>
            <a:spLocks noGrp="1"/>
          </p:cNvSpPr>
          <p:nvPr>
            <p:ph type="subTitle" idx="1"/>
          </p:nvPr>
        </p:nvSpPr>
        <p:spPr>
          <a:xfrm>
            <a:off x="564116" y="2273168"/>
            <a:ext cx="8123083" cy="4347551"/>
          </a:xfrm>
        </p:spPr>
        <p:txBody>
          <a:bodyPr>
            <a:normAutofit/>
          </a:bodyPr>
          <a:lstStyle/>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Õppeasutuse kriisistaap</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Kriisistaabi suurus ja koosseis võib varieeruda sõltuvalt kriisiolukorra eripärast, õppeasutuse vajadustest ja olemasolevast personalist.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Liikmete arvu ja koosseisu määrab õppeasutuse juht.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Määratud koosseis peab </a:t>
            </a:r>
            <a:r>
              <a:rPr lang="et-EE" sz="1600" b="1" spc="0" dirty="0">
                <a:latin typeface="Roboto Light" panose="02000000000000000000" pitchFamily="2" charset="0"/>
                <a:ea typeface="Roboto Light" panose="02000000000000000000" pitchFamily="2" charset="0"/>
              </a:rPr>
              <a:t>suutma täita kõiki </a:t>
            </a:r>
            <a:r>
              <a:rPr lang="et-EE" sz="1600" spc="0" dirty="0">
                <a:latin typeface="Roboto Light" panose="02000000000000000000" pitchFamily="2" charset="0"/>
                <a:ea typeface="Roboto Light" panose="02000000000000000000" pitchFamily="2" charset="0"/>
              </a:rPr>
              <a:t>kriisiolukorra lahendamiseks vajalikke </a:t>
            </a:r>
            <a:r>
              <a:rPr lang="et-EE" sz="1600" b="1" spc="0" dirty="0">
                <a:latin typeface="Roboto Light" panose="02000000000000000000" pitchFamily="2" charset="0"/>
                <a:ea typeface="Roboto Light" panose="02000000000000000000" pitchFamily="2" charset="0"/>
              </a:rPr>
              <a:t>funktsioone</a:t>
            </a:r>
            <a:r>
              <a:rPr lang="et-EE" sz="1600" spc="0" dirty="0">
                <a:latin typeface="Roboto Light" panose="02000000000000000000" pitchFamily="2" charset="0"/>
                <a:ea typeface="Roboto Light" panose="02000000000000000000" pitchFamily="2" charset="0"/>
              </a:rPr>
              <a:t>.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Oluline on, et kriisiolukorras on tagatud kõigi ülesannete täitmine.</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Õppeasutuse kriisistaap peab saama psühholoogilist ettevalmistust, teadmisi kriisipsühholoogiast, inimeste reageeringutest traumaatilistele sündmustele, stressist ja massimeediast.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Samuti on vaja korraldada realistlikele stsenaariumidele tuginevaid praktilisi õppuseid.</a:t>
            </a:r>
          </a:p>
          <a:p>
            <a:pPr marL="1028700" lvl="1" indent="-571500" algn="l">
              <a:buFont typeface="Arial" panose="020B0604020202020204" pitchFamily="34" charset="0"/>
              <a:buChar char="•"/>
            </a:pPr>
            <a:r>
              <a:rPr lang="fi-FI" sz="1600" b="1" spc="0" dirty="0" err="1">
                <a:latin typeface="Roboto Light" panose="02000000000000000000" pitchFamily="2" charset="0"/>
                <a:ea typeface="Roboto Light" panose="02000000000000000000" pitchFamily="2" charset="0"/>
              </a:rPr>
              <a:t>Kriisistaabi</a:t>
            </a:r>
            <a:r>
              <a:rPr lang="fi-FI" sz="1600" b="1" spc="0" dirty="0">
                <a:latin typeface="Roboto Light" panose="02000000000000000000" pitchFamily="2" charset="0"/>
                <a:ea typeface="Roboto Light" panose="02000000000000000000" pitchFamily="2" charset="0"/>
              </a:rPr>
              <a:t> </a:t>
            </a:r>
            <a:r>
              <a:rPr lang="fi-FI" sz="1600" b="1" spc="0" dirty="0" err="1">
                <a:latin typeface="Roboto Light" panose="02000000000000000000" pitchFamily="2" charset="0"/>
                <a:ea typeface="Roboto Light" panose="02000000000000000000" pitchFamily="2" charset="0"/>
              </a:rPr>
              <a:t>täpsemad</a:t>
            </a:r>
            <a:r>
              <a:rPr lang="fi-FI" sz="1600" b="1" spc="0" dirty="0">
                <a:latin typeface="Roboto Light" panose="02000000000000000000" pitchFamily="2" charset="0"/>
                <a:ea typeface="Roboto Light" panose="02000000000000000000" pitchFamily="2" charset="0"/>
              </a:rPr>
              <a:t> </a:t>
            </a:r>
            <a:r>
              <a:rPr lang="fi-FI" sz="1600" b="1" spc="0" dirty="0" err="1">
                <a:latin typeface="Roboto Light" panose="02000000000000000000" pitchFamily="2" charset="0"/>
                <a:ea typeface="Roboto Light" panose="02000000000000000000" pitchFamily="2" charset="0"/>
              </a:rPr>
              <a:t>ülesanded</a:t>
            </a:r>
            <a:r>
              <a:rPr lang="fi-FI" sz="1600" b="1" spc="0" dirty="0">
                <a:latin typeface="Roboto Light" panose="02000000000000000000" pitchFamily="2" charset="0"/>
                <a:ea typeface="Roboto Light" panose="02000000000000000000" pitchFamily="2" charset="0"/>
              </a:rPr>
              <a:t> </a:t>
            </a:r>
            <a:r>
              <a:rPr lang="fi-FI" sz="1600" b="1" spc="0" dirty="0" err="1">
                <a:latin typeface="Roboto Light" panose="02000000000000000000" pitchFamily="2" charset="0"/>
                <a:ea typeface="Roboto Light" panose="02000000000000000000" pitchFamily="2" charset="0"/>
              </a:rPr>
              <a:t>kriisiolukorras</a:t>
            </a:r>
            <a:r>
              <a:rPr lang="fi-FI" sz="1600" b="1" spc="0" dirty="0">
                <a:latin typeface="Roboto Light" panose="02000000000000000000" pitchFamily="2" charset="0"/>
                <a:ea typeface="Roboto Light" panose="02000000000000000000" pitchFamily="2" charset="0"/>
              </a:rPr>
              <a:t> </a:t>
            </a:r>
            <a:r>
              <a:rPr lang="fi-FI" sz="1600" b="1" spc="0" dirty="0" err="1">
                <a:latin typeface="Roboto Light" panose="02000000000000000000" pitchFamily="2" charset="0"/>
                <a:ea typeface="Roboto Light" panose="02000000000000000000" pitchFamily="2" charset="0"/>
              </a:rPr>
              <a:t>sätestatakse</a:t>
            </a:r>
            <a:r>
              <a:rPr lang="fi-FI" sz="1600" b="1" spc="0" dirty="0">
                <a:latin typeface="Roboto Light" panose="02000000000000000000" pitchFamily="2" charset="0"/>
                <a:ea typeface="Roboto Light" panose="02000000000000000000" pitchFamily="2" charset="0"/>
              </a:rPr>
              <a:t> kriisiplaanis</a:t>
            </a:r>
            <a:r>
              <a:rPr lang="et-EE" sz="1600" b="1" spc="0" dirty="0">
                <a:latin typeface="Roboto Light" panose="02000000000000000000" pitchFamily="2" charset="0"/>
                <a:ea typeface="Roboto Light" panose="02000000000000000000" pitchFamily="2" charset="0"/>
              </a:rPr>
              <a:t>.</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Õppeasutuse kriisijuht on õppeasutuse juht või tema määratud isik. </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Kriisistaap allub kriisijuhi korraldustele.</a:t>
            </a:r>
          </a:p>
        </p:txBody>
      </p:sp>
    </p:spTree>
    <p:extLst>
      <p:ext uri="{BB962C8B-B14F-4D97-AF65-F5344CB8AC3E}">
        <p14:creationId xmlns:p14="http://schemas.microsoft.com/office/powerpoint/2010/main" val="123554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91B59-3777-47FB-D45A-FEFBFE371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8D526-4E5F-1994-0227-333777DC2498}"/>
              </a:ext>
            </a:extLst>
          </p:cNvPr>
          <p:cNvSpPr>
            <a:spLocks noGrp="1"/>
          </p:cNvSpPr>
          <p:nvPr>
            <p:ph type="ctrTitle"/>
          </p:nvPr>
        </p:nvSpPr>
        <p:spPr/>
        <p:txBody>
          <a:bodyPr/>
          <a:lstStyle/>
          <a:p>
            <a:r>
              <a:rPr lang="et-EE" dirty="0"/>
              <a:t>Metoodiline juhend  </a:t>
            </a:r>
            <a:endParaRPr lang="en-EE" dirty="0"/>
          </a:p>
        </p:txBody>
      </p:sp>
      <p:sp>
        <p:nvSpPr>
          <p:cNvPr id="3" name="Subtitle 2">
            <a:extLst>
              <a:ext uri="{FF2B5EF4-FFF2-40B4-BE49-F238E27FC236}">
                <a16:creationId xmlns:a16="http://schemas.microsoft.com/office/drawing/2014/main" id="{9619B7D4-5767-3353-1953-B9347858F7ED}"/>
              </a:ext>
            </a:extLst>
          </p:cNvPr>
          <p:cNvSpPr>
            <a:spLocks noGrp="1"/>
          </p:cNvSpPr>
          <p:nvPr>
            <p:ph type="subTitle" idx="1"/>
          </p:nvPr>
        </p:nvSpPr>
        <p:spPr>
          <a:xfrm>
            <a:off x="564116" y="2273168"/>
            <a:ext cx="8123083" cy="4347551"/>
          </a:xfrm>
        </p:spPr>
        <p:txBody>
          <a:bodyPr>
            <a:normAutofit lnSpcReduction="10000"/>
          </a:bodyPr>
          <a:lstStyle/>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Kriisistaabi kokkukutsumisel tuleb mh hinnata ja otsustada järgmist: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milline on kriisiolukorra mõjude võimalik ulatus;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mida on juba ette võetud;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kuidas käsitleda juhtunut õppijate ja personaliga;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kas ja millal korraldada infokoosolek, et anda juhiseid olukorra käsitlemiseks;</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kas keegi vajab psühholoogilist esmaabi;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kas ja kuidas teavitada lähedasi;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millised on järgnevad tegevused, ülesanded ja tööjaotus;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kuidas jagada ülesanded;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kuidas suhelda meediaga.</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Olenevalt kriisiolukorrast tuleb kriisistaabi koosolekuid korraldada </a:t>
            </a:r>
            <a:r>
              <a:rPr lang="et-EE" sz="2000" b="1" spc="0" dirty="0">
                <a:latin typeface="Roboto Light" panose="02000000000000000000" pitchFamily="2" charset="0"/>
                <a:ea typeface="Roboto Light" panose="02000000000000000000" pitchFamily="2" charset="0"/>
              </a:rPr>
              <a:t>piisavalt tihti ja vastavalt vajadusele</a:t>
            </a:r>
            <a:r>
              <a:rPr lang="et-EE" sz="2000" spc="0" dirty="0">
                <a:latin typeface="Roboto Light" panose="02000000000000000000" pitchFamily="2" charset="0"/>
                <a:ea typeface="Roboto Light" panose="02000000000000000000" pitchFamily="2" charset="0"/>
              </a:rPr>
              <a:t>. </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Kohtumised peavad olema operatiivsed: edastatakse uus info, antakse ülevaade enda tegevusest ja vajadusel võetakse vastu järgmised otsused.</a:t>
            </a:r>
          </a:p>
        </p:txBody>
      </p:sp>
    </p:spTree>
    <p:extLst>
      <p:ext uri="{BB962C8B-B14F-4D97-AF65-F5344CB8AC3E}">
        <p14:creationId xmlns:p14="http://schemas.microsoft.com/office/powerpoint/2010/main" val="300732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C9959-935B-DE5D-5CC1-5CD131777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FDBA2-EAC7-B60A-5AF3-FF0193479F2A}"/>
              </a:ext>
            </a:extLst>
          </p:cNvPr>
          <p:cNvSpPr>
            <a:spLocks noGrp="1"/>
          </p:cNvSpPr>
          <p:nvPr>
            <p:ph type="ctrTitle"/>
          </p:nvPr>
        </p:nvSpPr>
        <p:spPr/>
        <p:txBody>
          <a:bodyPr/>
          <a:lstStyle/>
          <a:p>
            <a:r>
              <a:rPr lang="et-EE" dirty="0"/>
              <a:t>Metoodiline juhend  </a:t>
            </a:r>
            <a:endParaRPr lang="en-EE" dirty="0"/>
          </a:p>
        </p:txBody>
      </p:sp>
      <p:sp>
        <p:nvSpPr>
          <p:cNvPr id="3" name="Subtitle 2">
            <a:extLst>
              <a:ext uri="{FF2B5EF4-FFF2-40B4-BE49-F238E27FC236}">
                <a16:creationId xmlns:a16="http://schemas.microsoft.com/office/drawing/2014/main" id="{58181958-5921-A416-CD65-A470CB8EC749}"/>
              </a:ext>
            </a:extLst>
          </p:cNvPr>
          <p:cNvSpPr>
            <a:spLocks noGrp="1"/>
          </p:cNvSpPr>
          <p:nvPr>
            <p:ph type="subTitle" idx="1"/>
          </p:nvPr>
        </p:nvSpPr>
        <p:spPr>
          <a:xfrm>
            <a:off x="564116" y="2273168"/>
            <a:ext cx="8123083" cy="4347551"/>
          </a:xfrm>
        </p:spPr>
        <p:txBody>
          <a:bodyPr>
            <a:normAutofit/>
          </a:bodyPr>
          <a:lstStyle/>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Muud teemad, mida käsitletakse metoodilises juhendis:</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o</a:t>
            </a:r>
            <a:r>
              <a:rPr lang="fi-FI" sz="1600" spc="0" dirty="0" err="1">
                <a:latin typeface="Roboto Light" panose="02000000000000000000" pitchFamily="2" charset="0"/>
                <a:ea typeface="Roboto Light" panose="02000000000000000000" pitchFamily="2" charset="0"/>
              </a:rPr>
              <a:t>lukorrateadlikkuse</a:t>
            </a:r>
            <a:r>
              <a:rPr lang="fi-FI" sz="1600" spc="0" dirty="0">
                <a:latin typeface="Roboto Light" panose="02000000000000000000" pitchFamily="2" charset="0"/>
                <a:ea typeface="Roboto Light" panose="02000000000000000000" pitchFamily="2" charset="0"/>
              </a:rPr>
              <a:t> </a:t>
            </a:r>
            <a:r>
              <a:rPr lang="fi-FI" sz="1600" spc="0" dirty="0" err="1">
                <a:latin typeface="Roboto Light" panose="02000000000000000000" pitchFamily="2" charset="0"/>
                <a:ea typeface="Roboto Light" panose="02000000000000000000" pitchFamily="2" charset="0"/>
              </a:rPr>
              <a:t>tagamine</a:t>
            </a:r>
            <a:r>
              <a:rPr lang="et-EE" sz="1600" spc="0" dirty="0">
                <a:latin typeface="Roboto Light" panose="02000000000000000000" pitchFamily="2" charset="0"/>
                <a:ea typeface="Roboto Light" panose="02000000000000000000" pitchFamily="2" charset="0"/>
              </a:rPr>
              <a:t> </a:t>
            </a:r>
            <a:r>
              <a:rPr lang="fi-FI" sz="1600" spc="0" dirty="0" err="1">
                <a:latin typeface="Roboto Light" panose="02000000000000000000" pitchFamily="2" charset="0"/>
                <a:ea typeface="Roboto Light" panose="02000000000000000000" pitchFamily="2" charset="0"/>
              </a:rPr>
              <a:t>kriisiolukorras</a:t>
            </a:r>
            <a:r>
              <a:rPr lang="fi-FI" sz="1600" spc="0" dirty="0">
                <a:latin typeface="Roboto Light" panose="02000000000000000000" pitchFamily="2" charset="0"/>
                <a:ea typeface="Roboto Light" panose="02000000000000000000" pitchFamily="2" charset="0"/>
              </a:rPr>
              <a:t> ja </a:t>
            </a:r>
            <a:r>
              <a:rPr lang="fi-FI" sz="1600" spc="0" dirty="0" err="1">
                <a:latin typeface="Roboto Light" panose="02000000000000000000" pitchFamily="2" charset="0"/>
                <a:ea typeface="Roboto Light" panose="02000000000000000000" pitchFamily="2" charset="0"/>
              </a:rPr>
              <a:t>kommunikatsioon</a:t>
            </a:r>
            <a:r>
              <a:rPr lang="et-EE" sz="1600" spc="0" dirty="0">
                <a:latin typeface="Roboto Light" panose="02000000000000000000" pitchFamily="2" charset="0"/>
                <a:ea typeface="Roboto Light" panose="02000000000000000000" pitchFamily="2" charset="0"/>
              </a:rPr>
              <a:t>;</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info edastamine kriisiolukorras;</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suhtlemine lähedastega;</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suhtlemine meediaga;</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koostöö operatiivteenistustega;</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evakuatsiooni läbiviimine;</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kriisiolukorrale järgnevad tegevused;</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õppuste korraldamine.</a:t>
            </a:r>
          </a:p>
        </p:txBody>
      </p:sp>
    </p:spTree>
    <p:extLst>
      <p:ext uri="{BB962C8B-B14F-4D97-AF65-F5344CB8AC3E}">
        <p14:creationId xmlns:p14="http://schemas.microsoft.com/office/powerpoint/2010/main" val="342645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F524-E783-9DED-7362-2A9C9BF7B175}"/>
              </a:ext>
            </a:extLst>
          </p:cNvPr>
          <p:cNvSpPr>
            <a:spLocks noGrp="1"/>
          </p:cNvSpPr>
          <p:nvPr>
            <p:ph type="title"/>
          </p:nvPr>
        </p:nvSpPr>
        <p:spPr/>
        <p:txBody>
          <a:bodyPr anchor="ctr"/>
          <a:lstStyle/>
          <a:p>
            <a:r>
              <a:rPr lang="en-EE" dirty="0"/>
              <a:t>Sisukord</a:t>
            </a:r>
            <a:br>
              <a:rPr lang="en-EE" dirty="0"/>
            </a:br>
            <a:br>
              <a:rPr lang="en-EE" dirty="0"/>
            </a:br>
            <a:r>
              <a:rPr lang="en-EE" dirty="0"/>
              <a:t>1. </a:t>
            </a:r>
            <a:r>
              <a:rPr lang="et-EE" dirty="0"/>
              <a:t>Eessõna</a:t>
            </a:r>
            <a:br>
              <a:rPr lang="en-EE" dirty="0"/>
            </a:br>
            <a:r>
              <a:rPr lang="en-EE" dirty="0"/>
              <a:t>2. </a:t>
            </a:r>
            <a:r>
              <a:rPr lang="et-EE" dirty="0"/>
              <a:t>Metoodiline juhend  </a:t>
            </a:r>
            <a:br>
              <a:rPr lang="en-EE" dirty="0"/>
            </a:br>
            <a:r>
              <a:rPr lang="en-EE" dirty="0"/>
              <a:t>3. </a:t>
            </a:r>
            <a:r>
              <a:rPr lang="et-EE" dirty="0"/>
              <a:t>Kriisiplaan</a:t>
            </a:r>
            <a:br>
              <a:rPr lang="en-EE" dirty="0"/>
            </a:br>
            <a:r>
              <a:rPr lang="en-EE" dirty="0"/>
              <a:t>4. </a:t>
            </a:r>
            <a:r>
              <a:rPr lang="et-EE" dirty="0"/>
              <a:t>Tegevuskaardid</a:t>
            </a:r>
            <a:br>
              <a:rPr lang="et-EE" dirty="0"/>
            </a:br>
            <a:r>
              <a:rPr lang="et-EE" dirty="0"/>
              <a:t>5. Järelsõna  </a:t>
            </a:r>
            <a:endParaRPr lang="en-EE" dirty="0"/>
          </a:p>
        </p:txBody>
      </p:sp>
    </p:spTree>
    <p:extLst>
      <p:ext uri="{BB962C8B-B14F-4D97-AF65-F5344CB8AC3E}">
        <p14:creationId xmlns:p14="http://schemas.microsoft.com/office/powerpoint/2010/main" val="333529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EB3E0-3AFF-A076-FD8C-F7870E59E5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D92C24-B6B0-E7BD-E609-65E51DB65CC7}"/>
              </a:ext>
            </a:extLst>
          </p:cNvPr>
          <p:cNvSpPr>
            <a:spLocks noGrp="1"/>
          </p:cNvSpPr>
          <p:nvPr>
            <p:ph type="title"/>
          </p:nvPr>
        </p:nvSpPr>
        <p:spPr/>
        <p:txBody>
          <a:bodyPr/>
          <a:lstStyle/>
          <a:p>
            <a:r>
              <a:rPr lang="et-EE" dirty="0"/>
              <a:t>Kriisiplaan</a:t>
            </a:r>
            <a:endParaRPr lang="en-EE" dirty="0"/>
          </a:p>
        </p:txBody>
      </p:sp>
    </p:spTree>
    <p:extLst>
      <p:ext uri="{BB962C8B-B14F-4D97-AF65-F5344CB8AC3E}">
        <p14:creationId xmlns:p14="http://schemas.microsoft.com/office/powerpoint/2010/main" val="26605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1EF7B7C9-068C-6419-408F-07ED33834D99}"/>
              </a:ext>
            </a:extLst>
          </p:cNvPr>
          <p:cNvPicPr>
            <a:picLocks noChangeAspect="1"/>
          </p:cNvPicPr>
          <p:nvPr/>
        </p:nvPicPr>
        <p:blipFill>
          <a:blip r:embed="rId2"/>
          <a:stretch>
            <a:fillRect/>
          </a:stretch>
        </p:blipFill>
        <p:spPr>
          <a:xfrm>
            <a:off x="4520142" y="1488163"/>
            <a:ext cx="7486650" cy="5124450"/>
          </a:xfrm>
          <a:prstGeom prst="rect">
            <a:avLst/>
          </a:prstGeom>
        </p:spPr>
      </p:pic>
      <p:sp>
        <p:nvSpPr>
          <p:cNvPr id="4" name="Title 1">
            <a:extLst>
              <a:ext uri="{FF2B5EF4-FFF2-40B4-BE49-F238E27FC236}">
                <a16:creationId xmlns:a16="http://schemas.microsoft.com/office/drawing/2014/main" id="{BFA72F45-3BE8-677C-146B-32C8C60B9DBF}"/>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
        <p:nvSpPr>
          <p:cNvPr id="7" name="Title 1">
            <a:extLst>
              <a:ext uri="{FF2B5EF4-FFF2-40B4-BE49-F238E27FC236}">
                <a16:creationId xmlns:a16="http://schemas.microsoft.com/office/drawing/2014/main" id="{93724FC6-4BBB-0D9E-19FE-7B3D0EAFBB55}"/>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a:t>Üldosa</a:t>
            </a:r>
            <a:endParaRPr lang="en-EE" dirty="0"/>
          </a:p>
        </p:txBody>
      </p:sp>
    </p:spTree>
    <p:extLst>
      <p:ext uri="{BB962C8B-B14F-4D97-AF65-F5344CB8AC3E}">
        <p14:creationId xmlns:p14="http://schemas.microsoft.com/office/powerpoint/2010/main" val="378379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5B6FE-2A92-98AE-4D9B-82318E39361F}"/>
            </a:ext>
          </a:extLst>
        </p:cNvPr>
        <p:cNvGrpSpPr/>
        <p:nvPr/>
      </p:nvGrpSpPr>
      <p:grpSpPr>
        <a:xfrm>
          <a:off x="0" y="0"/>
          <a:ext cx="0" cy="0"/>
          <a:chOff x="0" y="0"/>
          <a:chExt cx="0" cy="0"/>
        </a:xfrm>
      </p:grpSpPr>
      <p:pic>
        <p:nvPicPr>
          <p:cNvPr id="5" name="Pilt 4">
            <a:extLst>
              <a:ext uri="{FF2B5EF4-FFF2-40B4-BE49-F238E27FC236}">
                <a16:creationId xmlns:a16="http://schemas.microsoft.com/office/drawing/2014/main" id="{3CF61DF7-011F-FE81-A909-4A6E0FBCBA7A}"/>
              </a:ext>
            </a:extLst>
          </p:cNvPr>
          <p:cNvPicPr>
            <a:picLocks noChangeAspect="1"/>
          </p:cNvPicPr>
          <p:nvPr/>
        </p:nvPicPr>
        <p:blipFill>
          <a:blip r:embed="rId2"/>
          <a:stretch>
            <a:fillRect/>
          </a:stretch>
        </p:blipFill>
        <p:spPr>
          <a:xfrm>
            <a:off x="4219575" y="1488163"/>
            <a:ext cx="7972425" cy="4410075"/>
          </a:xfrm>
          <a:prstGeom prst="rect">
            <a:avLst/>
          </a:prstGeom>
        </p:spPr>
      </p:pic>
      <p:sp>
        <p:nvSpPr>
          <p:cNvPr id="6" name="Title 1">
            <a:extLst>
              <a:ext uri="{FF2B5EF4-FFF2-40B4-BE49-F238E27FC236}">
                <a16:creationId xmlns:a16="http://schemas.microsoft.com/office/drawing/2014/main" id="{FCEC7E78-94EB-1D33-3A6A-15DE8621D353}"/>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a:t>Üldosa</a:t>
            </a:r>
            <a:endParaRPr lang="en-EE" dirty="0"/>
          </a:p>
        </p:txBody>
      </p:sp>
      <p:sp>
        <p:nvSpPr>
          <p:cNvPr id="7" name="Title 1">
            <a:extLst>
              <a:ext uri="{FF2B5EF4-FFF2-40B4-BE49-F238E27FC236}">
                <a16:creationId xmlns:a16="http://schemas.microsoft.com/office/drawing/2014/main" id="{5E5E0C6F-8555-B5CD-79D6-0D585DBF12F6}"/>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181570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3FBD0-E1D1-4130-9F7C-08D1E841C568}"/>
            </a:ext>
          </a:extLst>
        </p:cNvPr>
        <p:cNvGrpSpPr/>
        <p:nvPr/>
      </p:nvGrpSpPr>
      <p:grpSpPr>
        <a:xfrm>
          <a:off x="0" y="0"/>
          <a:ext cx="0" cy="0"/>
          <a:chOff x="0" y="0"/>
          <a:chExt cx="0" cy="0"/>
        </a:xfrm>
      </p:grpSpPr>
      <p:pic>
        <p:nvPicPr>
          <p:cNvPr id="3" name="Pilt 2">
            <a:extLst>
              <a:ext uri="{FF2B5EF4-FFF2-40B4-BE49-F238E27FC236}">
                <a16:creationId xmlns:a16="http://schemas.microsoft.com/office/drawing/2014/main" id="{4079BD2B-9A52-5196-B538-E29E99AE847E}"/>
              </a:ext>
            </a:extLst>
          </p:cNvPr>
          <p:cNvPicPr>
            <a:picLocks noChangeAspect="1"/>
          </p:cNvPicPr>
          <p:nvPr/>
        </p:nvPicPr>
        <p:blipFill>
          <a:blip r:embed="rId2"/>
          <a:stretch>
            <a:fillRect/>
          </a:stretch>
        </p:blipFill>
        <p:spPr>
          <a:xfrm>
            <a:off x="4316942" y="1488163"/>
            <a:ext cx="7648575" cy="4657725"/>
          </a:xfrm>
          <a:prstGeom prst="rect">
            <a:avLst/>
          </a:prstGeom>
        </p:spPr>
      </p:pic>
      <p:sp>
        <p:nvSpPr>
          <p:cNvPr id="6" name="Title 1">
            <a:extLst>
              <a:ext uri="{FF2B5EF4-FFF2-40B4-BE49-F238E27FC236}">
                <a16:creationId xmlns:a16="http://schemas.microsoft.com/office/drawing/2014/main" id="{840B8564-DB7C-3BE3-8D8E-543E22304069}"/>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a:t>Üldosa</a:t>
            </a:r>
            <a:endParaRPr lang="en-EE" dirty="0"/>
          </a:p>
        </p:txBody>
      </p:sp>
      <p:sp>
        <p:nvSpPr>
          <p:cNvPr id="7" name="Title 1">
            <a:extLst>
              <a:ext uri="{FF2B5EF4-FFF2-40B4-BE49-F238E27FC236}">
                <a16:creationId xmlns:a16="http://schemas.microsoft.com/office/drawing/2014/main" id="{5017D65C-6894-0B79-0400-CFF27406467B}"/>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1732694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8E6E8-CB4E-7ED3-5E95-7D4A50201F64}"/>
            </a:ext>
          </a:extLst>
        </p:cNvPr>
        <p:cNvGrpSpPr/>
        <p:nvPr/>
      </p:nvGrpSpPr>
      <p:grpSpPr>
        <a:xfrm>
          <a:off x="0" y="0"/>
          <a:ext cx="0" cy="0"/>
          <a:chOff x="0" y="0"/>
          <a:chExt cx="0" cy="0"/>
        </a:xfrm>
      </p:grpSpPr>
      <p:pic>
        <p:nvPicPr>
          <p:cNvPr id="7" name="Pilt 6">
            <a:extLst>
              <a:ext uri="{FF2B5EF4-FFF2-40B4-BE49-F238E27FC236}">
                <a16:creationId xmlns:a16="http://schemas.microsoft.com/office/drawing/2014/main" id="{328E69C3-4883-DC26-77E6-4D4A741A9AA5}"/>
              </a:ext>
            </a:extLst>
          </p:cNvPr>
          <p:cNvPicPr>
            <a:picLocks noChangeAspect="1"/>
          </p:cNvPicPr>
          <p:nvPr/>
        </p:nvPicPr>
        <p:blipFill>
          <a:blip r:embed="rId2"/>
          <a:stretch>
            <a:fillRect/>
          </a:stretch>
        </p:blipFill>
        <p:spPr>
          <a:xfrm>
            <a:off x="4232275" y="1488163"/>
            <a:ext cx="7562850" cy="5029200"/>
          </a:xfrm>
          <a:prstGeom prst="rect">
            <a:avLst/>
          </a:prstGeom>
        </p:spPr>
      </p:pic>
      <p:sp>
        <p:nvSpPr>
          <p:cNvPr id="8" name="Title 1">
            <a:extLst>
              <a:ext uri="{FF2B5EF4-FFF2-40B4-BE49-F238E27FC236}">
                <a16:creationId xmlns:a16="http://schemas.microsoft.com/office/drawing/2014/main" id="{EDA79036-B556-DA01-C0F0-40F69D9C2F22}"/>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a:t>Üldosa</a:t>
            </a:r>
            <a:endParaRPr lang="en-EE" dirty="0"/>
          </a:p>
        </p:txBody>
      </p:sp>
      <p:sp>
        <p:nvSpPr>
          <p:cNvPr id="9" name="Title 1">
            <a:extLst>
              <a:ext uri="{FF2B5EF4-FFF2-40B4-BE49-F238E27FC236}">
                <a16:creationId xmlns:a16="http://schemas.microsoft.com/office/drawing/2014/main" id="{64C62F00-2D8E-1AE2-B199-3E842F1868BC}"/>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1150671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2F1EA-C855-0F5E-3AE4-D7F3F5920571}"/>
            </a:ext>
          </a:extLst>
        </p:cNvPr>
        <p:cNvGrpSpPr/>
        <p:nvPr/>
      </p:nvGrpSpPr>
      <p:grpSpPr>
        <a:xfrm>
          <a:off x="0" y="0"/>
          <a:ext cx="0" cy="0"/>
          <a:chOff x="0" y="0"/>
          <a:chExt cx="0" cy="0"/>
        </a:xfrm>
      </p:grpSpPr>
      <p:pic>
        <p:nvPicPr>
          <p:cNvPr id="3" name="Pilt 2">
            <a:extLst>
              <a:ext uri="{FF2B5EF4-FFF2-40B4-BE49-F238E27FC236}">
                <a16:creationId xmlns:a16="http://schemas.microsoft.com/office/drawing/2014/main" id="{A0AA0C2E-3FEC-9784-4A88-4A68D366BBC8}"/>
              </a:ext>
            </a:extLst>
          </p:cNvPr>
          <p:cNvPicPr>
            <a:picLocks noChangeAspect="1"/>
          </p:cNvPicPr>
          <p:nvPr/>
        </p:nvPicPr>
        <p:blipFill>
          <a:blip r:embed="rId2"/>
          <a:stretch>
            <a:fillRect/>
          </a:stretch>
        </p:blipFill>
        <p:spPr>
          <a:xfrm>
            <a:off x="4401079" y="1488163"/>
            <a:ext cx="7419975" cy="4810125"/>
          </a:xfrm>
          <a:prstGeom prst="rect">
            <a:avLst/>
          </a:prstGeom>
        </p:spPr>
      </p:pic>
      <p:sp>
        <p:nvSpPr>
          <p:cNvPr id="5" name="Title 1">
            <a:extLst>
              <a:ext uri="{FF2B5EF4-FFF2-40B4-BE49-F238E27FC236}">
                <a16:creationId xmlns:a16="http://schemas.microsoft.com/office/drawing/2014/main" id="{09C1DF4C-1493-E89C-900E-6C714741A139}"/>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err="1"/>
              <a:t>Eriosa</a:t>
            </a:r>
            <a:endParaRPr lang="en-EE" dirty="0"/>
          </a:p>
        </p:txBody>
      </p:sp>
      <p:sp>
        <p:nvSpPr>
          <p:cNvPr id="6" name="Title 1">
            <a:extLst>
              <a:ext uri="{FF2B5EF4-FFF2-40B4-BE49-F238E27FC236}">
                <a16:creationId xmlns:a16="http://schemas.microsoft.com/office/drawing/2014/main" id="{B0D22405-B6A2-57AE-5606-84248634FBE6}"/>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3723084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C0A8B-143A-5F3A-DEFD-6D5C6CD0A43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175D6BB-32BA-FD09-27D0-57D676AB57DE}"/>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err="1"/>
              <a:t>Eriosa</a:t>
            </a:r>
            <a:endParaRPr lang="en-EE" dirty="0"/>
          </a:p>
        </p:txBody>
      </p:sp>
      <p:pic>
        <p:nvPicPr>
          <p:cNvPr id="6" name="Pilt 5">
            <a:extLst>
              <a:ext uri="{FF2B5EF4-FFF2-40B4-BE49-F238E27FC236}">
                <a16:creationId xmlns:a16="http://schemas.microsoft.com/office/drawing/2014/main" id="{5186C1E9-72C2-3F65-CF5F-B2C2480B47F0}"/>
              </a:ext>
            </a:extLst>
          </p:cNvPr>
          <p:cNvPicPr>
            <a:picLocks noChangeAspect="1"/>
          </p:cNvPicPr>
          <p:nvPr/>
        </p:nvPicPr>
        <p:blipFill>
          <a:blip r:embed="rId2"/>
          <a:stretch>
            <a:fillRect/>
          </a:stretch>
        </p:blipFill>
        <p:spPr>
          <a:xfrm>
            <a:off x="4083052" y="1488163"/>
            <a:ext cx="7753350" cy="2628900"/>
          </a:xfrm>
          <a:prstGeom prst="rect">
            <a:avLst/>
          </a:prstGeom>
        </p:spPr>
      </p:pic>
      <p:sp>
        <p:nvSpPr>
          <p:cNvPr id="7" name="Title 1">
            <a:extLst>
              <a:ext uri="{FF2B5EF4-FFF2-40B4-BE49-F238E27FC236}">
                <a16:creationId xmlns:a16="http://schemas.microsoft.com/office/drawing/2014/main" id="{AE44F66E-686D-8209-0700-4B959BE36358}"/>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2108938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31606-26CD-6143-183F-9ED5C870149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9539BEF-962B-1BBA-8CD8-0E563439F20D}"/>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err="1"/>
              <a:t>Eriosa</a:t>
            </a:r>
            <a:endParaRPr lang="en-EE" dirty="0"/>
          </a:p>
        </p:txBody>
      </p:sp>
      <p:pic>
        <p:nvPicPr>
          <p:cNvPr id="3" name="Pilt 2">
            <a:extLst>
              <a:ext uri="{FF2B5EF4-FFF2-40B4-BE49-F238E27FC236}">
                <a16:creationId xmlns:a16="http://schemas.microsoft.com/office/drawing/2014/main" id="{72D5D826-D0A4-3F7F-D0F8-4F59B03F04CE}"/>
              </a:ext>
            </a:extLst>
          </p:cNvPr>
          <p:cNvPicPr>
            <a:picLocks noChangeAspect="1"/>
          </p:cNvPicPr>
          <p:nvPr/>
        </p:nvPicPr>
        <p:blipFill>
          <a:blip r:embed="rId2"/>
          <a:stretch>
            <a:fillRect/>
          </a:stretch>
        </p:blipFill>
        <p:spPr>
          <a:xfrm>
            <a:off x="4232274" y="592137"/>
            <a:ext cx="7629525" cy="6029325"/>
          </a:xfrm>
          <a:prstGeom prst="rect">
            <a:avLst/>
          </a:prstGeom>
        </p:spPr>
      </p:pic>
      <p:sp>
        <p:nvSpPr>
          <p:cNvPr id="7" name="Title 1">
            <a:extLst>
              <a:ext uri="{FF2B5EF4-FFF2-40B4-BE49-F238E27FC236}">
                <a16:creationId xmlns:a16="http://schemas.microsoft.com/office/drawing/2014/main" id="{B203832E-DA80-E20C-CE69-CCF65F2C141F}"/>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172303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FA0AE-866A-CFCC-79D7-FD2B39A414E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BA9EF53-998A-D8E3-5527-4230B3D27095}"/>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err="1"/>
              <a:t>Eriosa</a:t>
            </a:r>
            <a:endParaRPr lang="en-EE" dirty="0"/>
          </a:p>
        </p:txBody>
      </p:sp>
      <p:pic>
        <p:nvPicPr>
          <p:cNvPr id="6" name="Pilt 5">
            <a:extLst>
              <a:ext uri="{FF2B5EF4-FFF2-40B4-BE49-F238E27FC236}">
                <a16:creationId xmlns:a16="http://schemas.microsoft.com/office/drawing/2014/main" id="{2CFECDAC-F3D9-0039-FEF0-FB478ACC7BAB}"/>
              </a:ext>
            </a:extLst>
          </p:cNvPr>
          <p:cNvPicPr>
            <a:picLocks noChangeAspect="1"/>
          </p:cNvPicPr>
          <p:nvPr/>
        </p:nvPicPr>
        <p:blipFill>
          <a:blip r:embed="rId2"/>
          <a:stretch>
            <a:fillRect/>
          </a:stretch>
        </p:blipFill>
        <p:spPr>
          <a:xfrm>
            <a:off x="4232274" y="1488163"/>
            <a:ext cx="7686675" cy="4743450"/>
          </a:xfrm>
          <a:prstGeom prst="rect">
            <a:avLst/>
          </a:prstGeom>
        </p:spPr>
      </p:pic>
      <p:sp>
        <p:nvSpPr>
          <p:cNvPr id="7" name="Title 1">
            <a:extLst>
              <a:ext uri="{FF2B5EF4-FFF2-40B4-BE49-F238E27FC236}">
                <a16:creationId xmlns:a16="http://schemas.microsoft.com/office/drawing/2014/main" id="{B5DEDB32-EACE-7358-0B3F-FE94266B263A}"/>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1430729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F14E1-4C06-87BF-E6C9-D0275966766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3A9078E-E87F-8055-B044-0502416942AE}"/>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err="1"/>
              <a:t>Eriosa</a:t>
            </a:r>
            <a:endParaRPr lang="en-EE" dirty="0"/>
          </a:p>
        </p:txBody>
      </p:sp>
      <p:pic>
        <p:nvPicPr>
          <p:cNvPr id="3" name="Pilt 2">
            <a:extLst>
              <a:ext uri="{FF2B5EF4-FFF2-40B4-BE49-F238E27FC236}">
                <a16:creationId xmlns:a16="http://schemas.microsoft.com/office/drawing/2014/main" id="{3D9CC338-CFC3-6368-C3FB-BDD09E33CAF6}"/>
              </a:ext>
            </a:extLst>
          </p:cNvPr>
          <p:cNvPicPr>
            <a:picLocks noChangeAspect="1"/>
          </p:cNvPicPr>
          <p:nvPr/>
        </p:nvPicPr>
        <p:blipFill>
          <a:blip r:embed="rId2"/>
          <a:stretch>
            <a:fillRect/>
          </a:stretch>
        </p:blipFill>
        <p:spPr>
          <a:xfrm>
            <a:off x="4232274" y="835025"/>
            <a:ext cx="7772400" cy="5543550"/>
          </a:xfrm>
          <a:prstGeom prst="rect">
            <a:avLst/>
          </a:prstGeom>
        </p:spPr>
      </p:pic>
      <p:sp>
        <p:nvSpPr>
          <p:cNvPr id="7" name="Title 1">
            <a:extLst>
              <a:ext uri="{FF2B5EF4-FFF2-40B4-BE49-F238E27FC236}">
                <a16:creationId xmlns:a16="http://schemas.microsoft.com/office/drawing/2014/main" id="{8D0FD8EB-F915-2BE4-20CF-4311C94E40DB}"/>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51740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9E48353-9001-88C2-690A-A182C284A7C2}"/>
              </a:ext>
            </a:extLst>
          </p:cNvPr>
          <p:cNvSpPr>
            <a:spLocks noGrp="1"/>
          </p:cNvSpPr>
          <p:nvPr>
            <p:ph type="title"/>
          </p:nvPr>
        </p:nvSpPr>
        <p:spPr/>
        <p:txBody>
          <a:bodyPr/>
          <a:lstStyle/>
          <a:p>
            <a:r>
              <a:rPr lang="et-EE" dirty="0"/>
              <a:t>Tõsta käsi, kui… </a:t>
            </a:r>
          </a:p>
        </p:txBody>
      </p:sp>
    </p:spTree>
    <p:extLst>
      <p:ext uri="{BB962C8B-B14F-4D97-AF65-F5344CB8AC3E}">
        <p14:creationId xmlns:p14="http://schemas.microsoft.com/office/powerpoint/2010/main" val="64944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6B9E3-9F91-DA85-E7DE-7DFB8C32F00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E91585B-19BC-469B-D853-D445DD96E597}"/>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err="1"/>
              <a:t>Eriosa</a:t>
            </a:r>
            <a:endParaRPr lang="en-EE" dirty="0"/>
          </a:p>
        </p:txBody>
      </p:sp>
      <p:pic>
        <p:nvPicPr>
          <p:cNvPr id="6" name="Pilt 5">
            <a:extLst>
              <a:ext uri="{FF2B5EF4-FFF2-40B4-BE49-F238E27FC236}">
                <a16:creationId xmlns:a16="http://schemas.microsoft.com/office/drawing/2014/main" id="{7B8041A1-F79A-F1AC-1C51-8A80CC041A46}"/>
              </a:ext>
            </a:extLst>
          </p:cNvPr>
          <p:cNvPicPr>
            <a:picLocks noChangeAspect="1"/>
          </p:cNvPicPr>
          <p:nvPr/>
        </p:nvPicPr>
        <p:blipFill>
          <a:blip r:embed="rId2"/>
          <a:stretch>
            <a:fillRect/>
          </a:stretch>
        </p:blipFill>
        <p:spPr>
          <a:xfrm>
            <a:off x="4257675" y="844550"/>
            <a:ext cx="7934325" cy="5524500"/>
          </a:xfrm>
          <a:prstGeom prst="rect">
            <a:avLst/>
          </a:prstGeom>
        </p:spPr>
      </p:pic>
      <p:sp>
        <p:nvSpPr>
          <p:cNvPr id="7" name="Title 1">
            <a:extLst>
              <a:ext uri="{FF2B5EF4-FFF2-40B4-BE49-F238E27FC236}">
                <a16:creationId xmlns:a16="http://schemas.microsoft.com/office/drawing/2014/main" id="{B9D39405-0DA5-55D1-AD81-D880A6A966E8}"/>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2711402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89F39-A61E-ACE7-CAAE-BEE59C0C71E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FCBF00F-3903-297A-2F5D-5C7645240FAE}"/>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err="1"/>
              <a:t>Eriosa</a:t>
            </a:r>
            <a:endParaRPr lang="en-EE" dirty="0"/>
          </a:p>
        </p:txBody>
      </p:sp>
      <p:pic>
        <p:nvPicPr>
          <p:cNvPr id="3" name="Pilt 2">
            <a:extLst>
              <a:ext uri="{FF2B5EF4-FFF2-40B4-BE49-F238E27FC236}">
                <a16:creationId xmlns:a16="http://schemas.microsoft.com/office/drawing/2014/main" id="{8508B8B7-F409-D3A7-D7E0-571F5CD22A40}"/>
              </a:ext>
            </a:extLst>
          </p:cNvPr>
          <p:cNvPicPr>
            <a:picLocks noChangeAspect="1"/>
          </p:cNvPicPr>
          <p:nvPr/>
        </p:nvPicPr>
        <p:blipFill>
          <a:blip r:embed="rId2"/>
          <a:stretch>
            <a:fillRect/>
          </a:stretch>
        </p:blipFill>
        <p:spPr>
          <a:xfrm>
            <a:off x="4402666" y="992187"/>
            <a:ext cx="7620000" cy="5229225"/>
          </a:xfrm>
          <a:prstGeom prst="rect">
            <a:avLst/>
          </a:prstGeom>
        </p:spPr>
      </p:pic>
      <p:sp>
        <p:nvSpPr>
          <p:cNvPr id="7" name="Title 1">
            <a:extLst>
              <a:ext uri="{FF2B5EF4-FFF2-40B4-BE49-F238E27FC236}">
                <a16:creationId xmlns:a16="http://schemas.microsoft.com/office/drawing/2014/main" id="{E4BD18F3-A993-63F5-DD07-043169AE4985}"/>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772160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31FC-AE35-7133-196B-AC54C05E036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6D6C827-6782-7055-B171-C26302080D9C}"/>
              </a:ext>
            </a:extLst>
          </p:cNvPr>
          <p:cNvSpPr txBox="1">
            <a:spLocks/>
          </p:cNvSpPr>
          <p:nvPr/>
        </p:nvSpPr>
        <p:spPr>
          <a:xfrm>
            <a:off x="564115" y="23517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err="1"/>
              <a:t>Eriosa</a:t>
            </a:r>
            <a:endParaRPr lang="en-EE" dirty="0"/>
          </a:p>
        </p:txBody>
      </p:sp>
      <p:pic>
        <p:nvPicPr>
          <p:cNvPr id="6" name="Pilt 5">
            <a:extLst>
              <a:ext uri="{FF2B5EF4-FFF2-40B4-BE49-F238E27FC236}">
                <a16:creationId xmlns:a16="http://schemas.microsoft.com/office/drawing/2014/main" id="{7CCC8ED8-52B7-B731-1DB6-E2943B683FBE}"/>
              </a:ext>
            </a:extLst>
          </p:cNvPr>
          <p:cNvPicPr>
            <a:picLocks noChangeAspect="1"/>
          </p:cNvPicPr>
          <p:nvPr/>
        </p:nvPicPr>
        <p:blipFill>
          <a:blip r:embed="rId2"/>
          <a:stretch>
            <a:fillRect/>
          </a:stretch>
        </p:blipFill>
        <p:spPr>
          <a:xfrm>
            <a:off x="4454525" y="423862"/>
            <a:ext cx="7448550" cy="6010275"/>
          </a:xfrm>
          <a:prstGeom prst="rect">
            <a:avLst/>
          </a:prstGeom>
        </p:spPr>
      </p:pic>
      <p:sp>
        <p:nvSpPr>
          <p:cNvPr id="7" name="Title 1">
            <a:extLst>
              <a:ext uri="{FF2B5EF4-FFF2-40B4-BE49-F238E27FC236}">
                <a16:creationId xmlns:a16="http://schemas.microsoft.com/office/drawing/2014/main" id="{317E3587-7051-8BE3-BEE5-4AAAB0CB9FBB}"/>
              </a:ext>
            </a:extLst>
          </p:cNvPr>
          <p:cNvSpPr txBox="1">
            <a:spLocks/>
          </p:cNvSpPr>
          <p:nvPr/>
        </p:nvSpPr>
        <p:spPr>
          <a:xfrm>
            <a:off x="564116" y="1488163"/>
            <a:ext cx="3668159"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Kriisiplaan </a:t>
            </a:r>
            <a:endParaRPr lang="en-EE" dirty="0"/>
          </a:p>
        </p:txBody>
      </p:sp>
    </p:spTree>
    <p:extLst>
      <p:ext uri="{BB962C8B-B14F-4D97-AF65-F5344CB8AC3E}">
        <p14:creationId xmlns:p14="http://schemas.microsoft.com/office/powerpoint/2010/main" val="1518375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1E947-5253-F4BD-D002-AAE384196D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1236DC-DFC4-D29B-43C4-7EC03E4062F9}"/>
              </a:ext>
            </a:extLst>
          </p:cNvPr>
          <p:cNvSpPr>
            <a:spLocks noGrp="1"/>
          </p:cNvSpPr>
          <p:nvPr>
            <p:ph type="title"/>
          </p:nvPr>
        </p:nvSpPr>
        <p:spPr/>
        <p:txBody>
          <a:bodyPr/>
          <a:lstStyle/>
          <a:p>
            <a:r>
              <a:rPr lang="et-EE" dirty="0"/>
              <a:t>Tegevuskaardid</a:t>
            </a:r>
            <a:endParaRPr lang="en-EE" dirty="0"/>
          </a:p>
        </p:txBody>
      </p:sp>
    </p:spTree>
    <p:extLst>
      <p:ext uri="{BB962C8B-B14F-4D97-AF65-F5344CB8AC3E}">
        <p14:creationId xmlns:p14="http://schemas.microsoft.com/office/powerpoint/2010/main" val="206969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6E453176-0253-EF66-35C8-AB396ED130B0}"/>
              </a:ext>
            </a:extLst>
          </p:cNvPr>
          <p:cNvSpPr>
            <a:spLocks noGrp="1"/>
          </p:cNvSpPr>
          <p:nvPr>
            <p:ph type="subTitle" idx="13"/>
          </p:nvPr>
        </p:nvSpPr>
        <p:spPr>
          <a:xfrm>
            <a:off x="550863" y="4308230"/>
            <a:ext cx="2895599" cy="2000495"/>
          </a:xfrm>
        </p:spPr>
        <p:txBody>
          <a:bodyPr anchor="b">
            <a:normAutofit/>
          </a:bodyPr>
          <a:lstStyle/>
          <a:p>
            <a:pPr marL="0" indent="0" algn="ctr">
              <a:buNone/>
            </a:pPr>
            <a:r>
              <a:rPr lang="et-EE" sz="3600" dirty="0"/>
              <a:t>Olukorrapõhised tegevuskaardid</a:t>
            </a:r>
          </a:p>
          <a:p>
            <a:pPr marL="0" indent="0" algn="ctr">
              <a:buNone/>
            </a:pPr>
            <a:r>
              <a:rPr lang="et-EE" sz="2000" dirty="0"/>
              <a:t>13 tegevuskaarti</a:t>
            </a:r>
            <a:endParaRPr lang="en-EE" sz="2000" dirty="0"/>
          </a:p>
        </p:txBody>
      </p:sp>
      <p:grpSp>
        <p:nvGrpSpPr>
          <p:cNvPr id="4" name="Graphic 4">
            <a:extLst>
              <a:ext uri="{FF2B5EF4-FFF2-40B4-BE49-F238E27FC236}">
                <a16:creationId xmlns:a16="http://schemas.microsoft.com/office/drawing/2014/main" id="{E529BAB7-8CE9-DDE3-DAC8-9CCFC0529BB3}"/>
              </a:ext>
            </a:extLst>
          </p:cNvPr>
          <p:cNvGrpSpPr/>
          <p:nvPr/>
        </p:nvGrpSpPr>
        <p:grpSpPr>
          <a:xfrm>
            <a:off x="1190808" y="2549770"/>
            <a:ext cx="1682383" cy="1964084"/>
            <a:chOff x="9274175" y="0"/>
            <a:chExt cx="2937192" cy="3429000"/>
          </a:xfrm>
        </p:grpSpPr>
        <p:sp>
          <p:nvSpPr>
            <p:cNvPr id="5" name="Freeform 4">
              <a:extLst>
                <a:ext uri="{FF2B5EF4-FFF2-40B4-BE49-F238E27FC236}">
                  <a16:creationId xmlns:a16="http://schemas.microsoft.com/office/drawing/2014/main" id="{86ED457B-87EF-2036-A88C-CBE2EB13B675}"/>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2E87"/>
            </a:solidFill>
            <a:ln w="3170" cap="flat">
              <a:noFill/>
              <a:prstDash val="solid"/>
              <a:miter/>
            </a:ln>
          </p:spPr>
          <p:txBody>
            <a:bodyPr rtlCol="0" anchor="ctr"/>
            <a:lstStyle/>
            <a:p>
              <a:endParaRPr lang="en-EE"/>
            </a:p>
          </p:txBody>
        </p:sp>
        <p:sp>
          <p:nvSpPr>
            <p:cNvPr id="6" name="Freeform 5">
              <a:extLst>
                <a:ext uri="{FF2B5EF4-FFF2-40B4-BE49-F238E27FC236}">
                  <a16:creationId xmlns:a16="http://schemas.microsoft.com/office/drawing/2014/main" id="{A639C15D-F308-FD09-ADD9-175713C3ECC8}"/>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rgbClr val="0072CE"/>
            </a:solidFill>
            <a:ln w="3170" cap="flat">
              <a:noFill/>
              <a:prstDash val="solid"/>
              <a:miter/>
            </a:ln>
          </p:spPr>
          <p:txBody>
            <a:bodyPr rtlCol="0" anchor="ctr"/>
            <a:lstStyle/>
            <a:p>
              <a:endParaRPr lang="en-EE"/>
            </a:p>
          </p:txBody>
        </p:sp>
      </p:grpSp>
      <p:pic>
        <p:nvPicPr>
          <p:cNvPr id="24" name="Graphic 23">
            <a:extLst>
              <a:ext uri="{FF2B5EF4-FFF2-40B4-BE49-F238E27FC236}">
                <a16:creationId xmlns:a16="http://schemas.microsoft.com/office/drawing/2014/main" id="{D6E0E40A-D839-1356-EE43-EB439C24EC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5808" y="2549770"/>
            <a:ext cx="1680383" cy="1964084"/>
          </a:xfrm>
          <a:prstGeom prst="rect">
            <a:avLst/>
          </a:prstGeom>
        </p:spPr>
      </p:pic>
      <p:pic>
        <p:nvPicPr>
          <p:cNvPr id="25" name="Graphic 24">
            <a:extLst>
              <a:ext uri="{FF2B5EF4-FFF2-40B4-BE49-F238E27FC236}">
                <a16:creationId xmlns:a16="http://schemas.microsoft.com/office/drawing/2014/main" id="{73004D47-909B-13F7-2CD9-497F3A954C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320809" y="2549770"/>
            <a:ext cx="1680382" cy="1964084"/>
          </a:xfrm>
          <a:prstGeom prst="rect">
            <a:avLst/>
          </a:prstGeom>
        </p:spPr>
      </p:pic>
      <p:sp>
        <p:nvSpPr>
          <p:cNvPr id="2" name="Subtitle 9">
            <a:extLst>
              <a:ext uri="{FF2B5EF4-FFF2-40B4-BE49-F238E27FC236}">
                <a16:creationId xmlns:a16="http://schemas.microsoft.com/office/drawing/2014/main" id="{7C227ECA-5502-FC52-AA98-F4977FF9311E}"/>
              </a:ext>
            </a:extLst>
          </p:cNvPr>
          <p:cNvSpPr txBox="1">
            <a:spLocks/>
          </p:cNvSpPr>
          <p:nvPr/>
        </p:nvSpPr>
        <p:spPr>
          <a:xfrm>
            <a:off x="4648199" y="4308230"/>
            <a:ext cx="2895599" cy="2000495"/>
          </a:xfrm>
          <a:prstGeom prst="rect">
            <a:avLst/>
          </a:prstGeom>
        </p:spPr>
        <p:txBody>
          <a:bodyPr vert="horz" lIns="0" tIns="0" rIns="0" bIns="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rgbClr val="002E87"/>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rgbClr val="002E87"/>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rgbClr val="002E87"/>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t-EE" sz="3600" dirty="0">
                <a:solidFill>
                  <a:schemeClr val="bg1"/>
                </a:solidFill>
              </a:rPr>
              <a:t>Personalipõhised tegevuskaardid</a:t>
            </a:r>
          </a:p>
          <a:p>
            <a:pPr marL="0" indent="0" algn="ctr">
              <a:buFont typeface="Arial" panose="020B0604020202020204" pitchFamily="34" charset="0"/>
              <a:buNone/>
            </a:pPr>
            <a:r>
              <a:rPr lang="et-EE" sz="2000" dirty="0">
                <a:solidFill>
                  <a:schemeClr val="bg1"/>
                </a:solidFill>
              </a:rPr>
              <a:t>10 tegevuskaarti</a:t>
            </a:r>
            <a:endParaRPr lang="en-EE" sz="2000" dirty="0">
              <a:solidFill>
                <a:schemeClr val="bg1"/>
              </a:solidFill>
            </a:endParaRPr>
          </a:p>
        </p:txBody>
      </p:sp>
      <p:sp>
        <p:nvSpPr>
          <p:cNvPr id="3" name="Subtitle 9">
            <a:extLst>
              <a:ext uri="{FF2B5EF4-FFF2-40B4-BE49-F238E27FC236}">
                <a16:creationId xmlns:a16="http://schemas.microsoft.com/office/drawing/2014/main" id="{00BA352F-8D0C-5ECA-C4ED-C68C17723ED1}"/>
              </a:ext>
            </a:extLst>
          </p:cNvPr>
          <p:cNvSpPr txBox="1">
            <a:spLocks/>
          </p:cNvSpPr>
          <p:nvPr/>
        </p:nvSpPr>
        <p:spPr>
          <a:xfrm>
            <a:off x="8745538" y="4308230"/>
            <a:ext cx="2895599" cy="2000495"/>
          </a:xfrm>
          <a:prstGeom prst="rect">
            <a:avLst/>
          </a:prstGeom>
        </p:spPr>
        <p:txBody>
          <a:bodyPr vert="horz" lIns="0" tIns="0" rIns="0" bIns="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rgbClr val="002E87"/>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rgbClr val="002E87"/>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rgbClr val="002E87"/>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t-EE" sz="3600" dirty="0">
                <a:solidFill>
                  <a:schemeClr val="bg1"/>
                </a:solidFill>
              </a:rPr>
              <a:t>Õppijapõhised tegevuskaardid</a:t>
            </a:r>
          </a:p>
          <a:p>
            <a:pPr marL="0" indent="0" algn="ctr">
              <a:buFont typeface="Arial" panose="020B0604020202020204" pitchFamily="34" charset="0"/>
              <a:buNone/>
            </a:pPr>
            <a:r>
              <a:rPr lang="et-EE" sz="2000" dirty="0">
                <a:solidFill>
                  <a:schemeClr val="bg1"/>
                </a:solidFill>
              </a:rPr>
              <a:t>5 tegevuskaarti</a:t>
            </a:r>
            <a:endParaRPr lang="en-EE" sz="2000" dirty="0">
              <a:solidFill>
                <a:schemeClr val="bg1"/>
              </a:solidFill>
            </a:endParaRPr>
          </a:p>
        </p:txBody>
      </p:sp>
    </p:spTree>
    <p:extLst>
      <p:ext uri="{BB962C8B-B14F-4D97-AF65-F5344CB8AC3E}">
        <p14:creationId xmlns:p14="http://schemas.microsoft.com/office/powerpoint/2010/main" val="2263980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99DC5-9E84-FB86-0BCB-4B47DB5A1C7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FA09E25-7FEA-4C11-3DA2-C2D5E10308A4}"/>
              </a:ext>
            </a:extLst>
          </p:cNvPr>
          <p:cNvSpPr txBox="1">
            <a:spLocks/>
          </p:cNvSpPr>
          <p:nvPr/>
        </p:nvSpPr>
        <p:spPr>
          <a:xfrm>
            <a:off x="564116" y="1488163"/>
            <a:ext cx="10587971"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Olukorrapõhised tegevuskaardid (tähestiku järgi) </a:t>
            </a:r>
            <a:endParaRPr lang="en-EE" dirty="0"/>
          </a:p>
        </p:txBody>
      </p:sp>
      <p:pic>
        <p:nvPicPr>
          <p:cNvPr id="3" name="Pilt 2">
            <a:extLst>
              <a:ext uri="{FF2B5EF4-FFF2-40B4-BE49-F238E27FC236}">
                <a16:creationId xmlns:a16="http://schemas.microsoft.com/office/drawing/2014/main" id="{B52555F1-DE31-B5F2-A13E-C6F345754461}"/>
              </a:ext>
            </a:extLst>
          </p:cNvPr>
          <p:cNvPicPr>
            <a:picLocks noChangeAspect="1"/>
          </p:cNvPicPr>
          <p:nvPr/>
        </p:nvPicPr>
        <p:blipFill>
          <a:blip r:embed="rId2"/>
          <a:stretch>
            <a:fillRect/>
          </a:stretch>
        </p:blipFill>
        <p:spPr>
          <a:xfrm>
            <a:off x="458338" y="2285016"/>
            <a:ext cx="11275323" cy="4166584"/>
          </a:xfrm>
          <a:prstGeom prst="rect">
            <a:avLst/>
          </a:prstGeom>
        </p:spPr>
      </p:pic>
    </p:spTree>
    <p:extLst>
      <p:ext uri="{BB962C8B-B14F-4D97-AF65-F5344CB8AC3E}">
        <p14:creationId xmlns:p14="http://schemas.microsoft.com/office/powerpoint/2010/main" val="110218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592CC-056B-6497-9CD6-56D65DBCA20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6807540-DEB7-C7C0-218B-3B669F329281}"/>
              </a:ext>
            </a:extLst>
          </p:cNvPr>
          <p:cNvSpPr txBox="1">
            <a:spLocks/>
          </p:cNvSpPr>
          <p:nvPr/>
        </p:nvSpPr>
        <p:spPr>
          <a:xfrm>
            <a:off x="564117" y="1488163"/>
            <a:ext cx="2991884"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a:t>Olukorrapõhised tegevuskaardid </a:t>
            </a:r>
            <a:endParaRPr lang="en-EE" sz="3200" dirty="0"/>
          </a:p>
        </p:txBody>
      </p:sp>
      <p:pic>
        <p:nvPicPr>
          <p:cNvPr id="3" name="Pilt 2">
            <a:extLst>
              <a:ext uri="{FF2B5EF4-FFF2-40B4-BE49-F238E27FC236}">
                <a16:creationId xmlns:a16="http://schemas.microsoft.com/office/drawing/2014/main" id="{B66A3895-23E6-5C86-FE71-2D185D2C555D}"/>
              </a:ext>
            </a:extLst>
          </p:cNvPr>
          <p:cNvPicPr>
            <a:picLocks noChangeAspect="1"/>
          </p:cNvPicPr>
          <p:nvPr/>
        </p:nvPicPr>
        <p:blipFill>
          <a:blip r:embed="rId2"/>
          <a:stretch>
            <a:fillRect/>
          </a:stretch>
        </p:blipFill>
        <p:spPr>
          <a:xfrm>
            <a:off x="3146241" y="287866"/>
            <a:ext cx="8844654" cy="6282267"/>
          </a:xfrm>
          <a:prstGeom prst="rect">
            <a:avLst/>
          </a:prstGeom>
        </p:spPr>
      </p:pic>
    </p:spTree>
    <p:extLst>
      <p:ext uri="{BB962C8B-B14F-4D97-AF65-F5344CB8AC3E}">
        <p14:creationId xmlns:p14="http://schemas.microsoft.com/office/powerpoint/2010/main" val="1264475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BD2E6-803B-675D-9E13-D54C1C59731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2AC1423-F219-0CCA-5B1A-B92F462029DF}"/>
              </a:ext>
            </a:extLst>
          </p:cNvPr>
          <p:cNvSpPr txBox="1">
            <a:spLocks/>
          </p:cNvSpPr>
          <p:nvPr/>
        </p:nvSpPr>
        <p:spPr>
          <a:xfrm>
            <a:off x="564117" y="1488163"/>
            <a:ext cx="2991884"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a:t>Olukorrapõhised tegevuskaardid </a:t>
            </a:r>
            <a:endParaRPr lang="en-EE" sz="3200" dirty="0"/>
          </a:p>
        </p:txBody>
      </p:sp>
      <p:pic>
        <p:nvPicPr>
          <p:cNvPr id="4" name="Pilt 3">
            <a:extLst>
              <a:ext uri="{FF2B5EF4-FFF2-40B4-BE49-F238E27FC236}">
                <a16:creationId xmlns:a16="http://schemas.microsoft.com/office/drawing/2014/main" id="{1E189AEB-AECD-563A-51BF-A189D7174884}"/>
              </a:ext>
            </a:extLst>
          </p:cNvPr>
          <p:cNvPicPr>
            <a:picLocks noChangeAspect="1"/>
          </p:cNvPicPr>
          <p:nvPr/>
        </p:nvPicPr>
        <p:blipFill>
          <a:blip r:embed="rId2"/>
          <a:stretch>
            <a:fillRect/>
          </a:stretch>
        </p:blipFill>
        <p:spPr>
          <a:xfrm>
            <a:off x="3386667" y="346109"/>
            <a:ext cx="8675822" cy="6165781"/>
          </a:xfrm>
          <a:prstGeom prst="rect">
            <a:avLst/>
          </a:prstGeom>
        </p:spPr>
      </p:pic>
    </p:spTree>
    <p:extLst>
      <p:ext uri="{BB962C8B-B14F-4D97-AF65-F5344CB8AC3E}">
        <p14:creationId xmlns:p14="http://schemas.microsoft.com/office/powerpoint/2010/main" val="968109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EBDD0-8E28-8807-D554-1B9F3F1E854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94CEF71-26AB-A1D9-33A1-DA3A6E6FEB17}"/>
              </a:ext>
            </a:extLst>
          </p:cNvPr>
          <p:cNvSpPr txBox="1">
            <a:spLocks/>
          </p:cNvSpPr>
          <p:nvPr/>
        </p:nvSpPr>
        <p:spPr>
          <a:xfrm>
            <a:off x="564116" y="1488163"/>
            <a:ext cx="10587971"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Personalipõhised tegevuskaardid (tähestiku järgi) </a:t>
            </a:r>
            <a:endParaRPr lang="en-EE" dirty="0"/>
          </a:p>
        </p:txBody>
      </p:sp>
      <p:pic>
        <p:nvPicPr>
          <p:cNvPr id="6" name="Pilt 5">
            <a:extLst>
              <a:ext uri="{FF2B5EF4-FFF2-40B4-BE49-F238E27FC236}">
                <a16:creationId xmlns:a16="http://schemas.microsoft.com/office/drawing/2014/main" id="{07FC9F10-11C0-F1CE-319C-45D5CD70E5F3}"/>
              </a:ext>
            </a:extLst>
          </p:cNvPr>
          <p:cNvPicPr>
            <a:picLocks noChangeAspect="1"/>
          </p:cNvPicPr>
          <p:nvPr/>
        </p:nvPicPr>
        <p:blipFill>
          <a:blip r:embed="rId2"/>
          <a:stretch>
            <a:fillRect/>
          </a:stretch>
        </p:blipFill>
        <p:spPr>
          <a:xfrm>
            <a:off x="564116" y="2283918"/>
            <a:ext cx="11255351" cy="2536195"/>
          </a:xfrm>
          <a:prstGeom prst="rect">
            <a:avLst/>
          </a:prstGeom>
        </p:spPr>
      </p:pic>
    </p:spTree>
    <p:extLst>
      <p:ext uri="{BB962C8B-B14F-4D97-AF65-F5344CB8AC3E}">
        <p14:creationId xmlns:p14="http://schemas.microsoft.com/office/powerpoint/2010/main" val="3080308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730EF-D265-15B7-6E8C-BFA7DB68407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ECBF5EE-AAD0-5062-5A43-84CC6C5DEA34}"/>
              </a:ext>
            </a:extLst>
          </p:cNvPr>
          <p:cNvSpPr txBox="1">
            <a:spLocks/>
          </p:cNvSpPr>
          <p:nvPr/>
        </p:nvSpPr>
        <p:spPr>
          <a:xfrm>
            <a:off x="564117" y="1488163"/>
            <a:ext cx="2991884"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a:t>Personalipõhised tegevuskaardid </a:t>
            </a:r>
            <a:endParaRPr lang="en-EE" sz="3200" dirty="0"/>
          </a:p>
        </p:txBody>
      </p:sp>
      <p:pic>
        <p:nvPicPr>
          <p:cNvPr id="3" name="Pilt 2">
            <a:extLst>
              <a:ext uri="{FF2B5EF4-FFF2-40B4-BE49-F238E27FC236}">
                <a16:creationId xmlns:a16="http://schemas.microsoft.com/office/drawing/2014/main" id="{29CFFFB1-341F-9EAE-3F3C-4C7F386BB5F3}"/>
              </a:ext>
            </a:extLst>
          </p:cNvPr>
          <p:cNvPicPr>
            <a:picLocks noChangeAspect="1"/>
          </p:cNvPicPr>
          <p:nvPr/>
        </p:nvPicPr>
        <p:blipFill>
          <a:blip r:embed="rId2"/>
          <a:stretch>
            <a:fillRect/>
          </a:stretch>
        </p:blipFill>
        <p:spPr>
          <a:xfrm>
            <a:off x="3226385" y="287866"/>
            <a:ext cx="8832496" cy="6282268"/>
          </a:xfrm>
          <a:prstGeom prst="rect">
            <a:avLst/>
          </a:prstGeom>
        </p:spPr>
      </p:pic>
    </p:spTree>
    <p:extLst>
      <p:ext uri="{BB962C8B-B14F-4D97-AF65-F5344CB8AC3E}">
        <p14:creationId xmlns:p14="http://schemas.microsoft.com/office/powerpoint/2010/main" val="50129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59CE-5377-A752-4FCA-66CB075ABDB8}"/>
              </a:ext>
            </a:extLst>
          </p:cNvPr>
          <p:cNvSpPr>
            <a:spLocks noGrp="1"/>
          </p:cNvSpPr>
          <p:nvPr>
            <p:ph type="ctrTitle"/>
          </p:nvPr>
        </p:nvSpPr>
        <p:spPr/>
        <p:txBody>
          <a:bodyPr/>
          <a:lstStyle/>
          <a:p>
            <a:r>
              <a:rPr lang="et-EE" dirty="0"/>
              <a:t>Eessõna </a:t>
            </a:r>
            <a:endParaRPr lang="en-EE" dirty="0"/>
          </a:p>
        </p:txBody>
      </p:sp>
      <p:sp>
        <p:nvSpPr>
          <p:cNvPr id="3" name="Subtitle 2">
            <a:extLst>
              <a:ext uri="{FF2B5EF4-FFF2-40B4-BE49-F238E27FC236}">
                <a16:creationId xmlns:a16="http://schemas.microsoft.com/office/drawing/2014/main" id="{87B9CB33-ECD9-C3B4-EE90-0ECC7888EE5E}"/>
              </a:ext>
            </a:extLst>
          </p:cNvPr>
          <p:cNvSpPr>
            <a:spLocks noGrp="1"/>
          </p:cNvSpPr>
          <p:nvPr>
            <p:ph type="subTitle" idx="1"/>
          </p:nvPr>
        </p:nvSpPr>
        <p:spPr>
          <a:xfrm>
            <a:off x="564116" y="2273168"/>
            <a:ext cx="8123083" cy="4347551"/>
          </a:xfrm>
        </p:spPr>
        <p:txBody>
          <a:bodyPr>
            <a:normAutofit fontScale="85000" lnSpcReduction="10000"/>
          </a:bodyPr>
          <a:lstStyle/>
          <a:p>
            <a:pPr marL="571500" indent="-571500">
              <a:buFont typeface="Arial" panose="020B0604020202020204" pitchFamily="34" charset="0"/>
              <a:buChar char="•"/>
            </a:pPr>
            <a:r>
              <a:rPr lang="et-EE" sz="2400" b="1" spc="0" dirty="0">
                <a:latin typeface="Roboto Light" panose="02000000000000000000" pitchFamily="2" charset="0"/>
                <a:ea typeface="Roboto Light" panose="02000000000000000000" pitchFamily="2" charset="0"/>
              </a:rPr>
              <a:t>Kriisijuhised</a:t>
            </a:r>
            <a:r>
              <a:rPr lang="et-EE" sz="2400" spc="0" dirty="0">
                <a:latin typeface="Roboto Light" panose="02000000000000000000" pitchFamily="2" charset="0"/>
                <a:ea typeface="Roboto Light" panose="02000000000000000000" pitchFamily="2" charset="0"/>
              </a:rPr>
              <a:t> on üldise ja soovitusliku iseloomuga ning ei sisalda kõiki võimalikke käitumisjuhiseid, kriisiolukordi, stsenaariume või õppeasutuste erinevustest tulenevaid nüansse.</a:t>
            </a:r>
          </a:p>
          <a:p>
            <a:pPr marL="571500" indent="-571500">
              <a:buFont typeface="Arial" panose="020B0604020202020204" pitchFamily="34" charset="0"/>
              <a:buChar char="•"/>
            </a:pPr>
            <a:r>
              <a:rPr lang="et-EE" sz="2400" b="1" spc="0" dirty="0">
                <a:latin typeface="Roboto Light" panose="02000000000000000000" pitchFamily="2" charset="0"/>
                <a:ea typeface="Roboto Light" panose="02000000000000000000" pitchFamily="2" charset="0"/>
              </a:rPr>
              <a:t>Kriisiplaani</a:t>
            </a:r>
            <a:r>
              <a:rPr lang="et-EE" sz="2400" spc="0" dirty="0">
                <a:latin typeface="Roboto Light" panose="02000000000000000000" pitchFamily="2" charset="0"/>
                <a:ea typeface="Roboto Light" panose="02000000000000000000" pitchFamily="2" charset="0"/>
              </a:rPr>
              <a:t> koostamisel on arvestatud erinevate õppeasutuste eripäradega.</a:t>
            </a:r>
          </a:p>
          <a:p>
            <a:pPr marL="1028700" lvl="1" indent="-571500" algn="l">
              <a:buFont typeface="Arial" panose="020B0604020202020204" pitchFamily="34" charset="0"/>
              <a:buChar char="•"/>
            </a:pPr>
            <a:r>
              <a:rPr lang="et-EE" sz="1900" spc="0" dirty="0">
                <a:latin typeface="Roboto Light" panose="02000000000000000000" pitchFamily="2" charset="0"/>
                <a:ea typeface="Roboto Light" panose="02000000000000000000" pitchFamily="2" charset="0"/>
              </a:rPr>
              <a:t>Siiski julgustame kriitiliselt hindama, millised kriisiplaani osad on iga konkreetse õppeasutuse puhul vajalikud ning millised mitte.</a:t>
            </a:r>
          </a:p>
          <a:p>
            <a:pPr marL="1028700" lvl="1" indent="-571500" algn="l">
              <a:buFont typeface="Arial" panose="020B0604020202020204" pitchFamily="34" charset="0"/>
              <a:buChar char="•"/>
            </a:pPr>
            <a:r>
              <a:rPr lang="et-EE" sz="1900" spc="0" dirty="0">
                <a:latin typeface="Roboto Light" panose="02000000000000000000" pitchFamily="2" charset="0"/>
                <a:ea typeface="Roboto Light" panose="02000000000000000000" pitchFamily="2" charset="0"/>
              </a:rPr>
              <a:t>Osad, mis konkreetset õppeasutust ei puuduta (nt osad, mis puudutavad lasteaeda, ei pruugi puudutada rakenduskõrgkooli ja vastupidi), võib õppeasutuse kriisiplaanist välja jätta. </a:t>
            </a:r>
          </a:p>
          <a:p>
            <a:pPr marL="571500" indent="-571500">
              <a:buFont typeface="Arial" panose="020B0604020202020204" pitchFamily="34" charset="0"/>
              <a:buChar char="•"/>
            </a:pPr>
            <a:r>
              <a:rPr lang="et-EE" sz="2400" b="1" spc="0" dirty="0">
                <a:latin typeface="Roboto Light" panose="02000000000000000000" pitchFamily="2" charset="0"/>
                <a:ea typeface="Roboto Light" panose="02000000000000000000" pitchFamily="2" charset="0"/>
              </a:rPr>
              <a:t>Tegevuskaartide</a:t>
            </a:r>
            <a:r>
              <a:rPr lang="et-EE" sz="2400" spc="0" dirty="0">
                <a:latin typeface="Roboto Light" panose="02000000000000000000" pitchFamily="2" charset="0"/>
                <a:ea typeface="Roboto Light" panose="02000000000000000000" pitchFamily="2" charset="0"/>
              </a:rPr>
              <a:t> põhjad on koostatud kriisiolukorra ning rollide põhiselt.</a:t>
            </a:r>
          </a:p>
          <a:p>
            <a:pPr marL="1028700" lvl="1" indent="-571500" algn="l">
              <a:buFont typeface="Arial" panose="020B0604020202020204" pitchFamily="34" charset="0"/>
              <a:buChar char="•"/>
            </a:pPr>
            <a:r>
              <a:rPr lang="et-EE" sz="1900" spc="0" dirty="0">
                <a:latin typeface="Roboto Light" panose="02000000000000000000" pitchFamily="2" charset="0"/>
                <a:ea typeface="Roboto Light" panose="02000000000000000000" pitchFamily="2" charset="0"/>
              </a:rPr>
              <a:t>Iga õppeasutus võib koostada tegevuskaarte erinevateks kriisiolukordadeks vastavalt õppeasutuse eripärale, vajadustele ja võimalustele. </a:t>
            </a:r>
          </a:p>
          <a:p>
            <a:pPr marL="1028700" lvl="1" indent="-571500" algn="l">
              <a:buFont typeface="Arial" panose="020B0604020202020204" pitchFamily="34" charset="0"/>
              <a:buChar char="•"/>
            </a:pPr>
            <a:r>
              <a:rPr lang="et-EE" sz="1900" spc="0" dirty="0">
                <a:latin typeface="Roboto Light" panose="02000000000000000000" pitchFamily="2" charset="0"/>
                <a:ea typeface="Roboto Light" panose="02000000000000000000" pitchFamily="2" charset="0"/>
              </a:rPr>
              <a:t>Tegemist on näidistega, mida iga õppeasutus saab võtta aluseks sobiva ning õppeasutuse eripära arvestava tegevuskaardi koostamiseks.</a:t>
            </a:r>
          </a:p>
        </p:txBody>
      </p:sp>
    </p:spTree>
    <p:extLst>
      <p:ext uri="{BB962C8B-B14F-4D97-AF65-F5344CB8AC3E}">
        <p14:creationId xmlns:p14="http://schemas.microsoft.com/office/powerpoint/2010/main" val="1295461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5DA66-658A-ABC3-5A8B-C6C16F7B758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9BF7DA0-173C-C62C-8143-CD3B21880E7B}"/>
              </a:ext>
            </a:extLst>
          </p:cNvPr>
          <p:cNvSpPr txBox="1">
            <a:spLocks/>
          </p:cNvSpPr>
          <p:nvPr/>
        </p:nvSpPr>
        <p:spPr>
          <a:xfrm>
            <a:off x="564117" y="1488163"/>
            <a:ext cx="2991884"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a:t>Personalipõhised tegevuskaardid </a:t>
            </a:r>
            <a:endParaRPr lang="en-EE" sz="3200" dirty="0"/>
          </a:p>
        </p:txBody>
      </p:sp>
      <p:pic>
        <p:nvPicPr>
          <p:cNvPr id="4" name="Pilt 3">
            <a:extLst>
              <a:ext uri="{FF2B5EF4-FFF2-40B4-BE49-F238E27FC236}">
                <a16:creationId xmlns:a16="http://schemas.microsoft.com/office/drawing/2014/main" id="{48133EE2-1088-40BB-F8C4-694010EB2156}"/>
              </a:ext>
            </a:extLst>
          </p:cNvPr>
          <p:cNvPicPr>
            <a:picLocks noChangeAspect="1"/>
          </p:cNvPicPr>
          <p:nvPr/>
        </p:nvPicPr>
        <p:blipFill>
          <a:blip r:embed="rId2"/>
          <a:stretch>
            <a:fillRect/>
          </a:stretch>
        </p:blipFill>
        <p:spPr>
          <a:xfrm>
            <a:off x="3276703" y="312617"/>
            <a:ext cx="8762897" cy="6232765"/>
          </a:xfrm>
          <a:prstGeom prst="rect">
            <a:avLst/>
          </a:prstGeom>
        </p:spPr>
      </p:pic>
    </p:spTree>
    <p:extLst>
      <p:ext uri="{BB962C8B-B14F-4D97-AF65-F5344CB8AC3E}">
        <p14:creationId xmlns:p14="http://schemas.microsoft.com/office/powerpoint/2010/main" val="3706133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B4F8-AF9C-F75A-6F62-8D2AB3E0370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72A4870-1FB9-FC7A-5F3A-07425CD8C391}"/>
              </a:ext>
            </a:extLst>
          </p:cNvPr>
          <p:cNvSpPr txBox="1">
            <a:spLocks/>
          </p:cNvSpPr>
          <p:nvPr/>
        </p:nvSpPr>
        <p:spPr>
          <a:xfrm>
            <a:off x="564116" y="1488163"/>
            <a:ext cx="10587971"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dirty="0"/>
              <a:t>Õppijapõhised tegevuskaardid (tähestiku järgi) </a:t>
            </a:r>
            <a:endParaRPr lang="en-EE" dirty="0"/>
          </a:p>
        </p:txBody>
      </p:sp>
      <p:pic>
        <p:nvPicPr>
          <p:cNvPr id="4" name="Pilt 3">
            <a:extLst>
              <a:ext uri="{FF2B5EF4-FFF2-40B4-BE49-F238E27FC236}">
                <a16:creationId xmlns:a16="http://schemas.microsoft.com/office/drawing/2014/main" id="{34F325B0-EBD7-77FF-6B92-05B55EE51B02}"/>
              </a:ext>
            </a:extLst>
          </p:cNvPr>
          <p:cNvPicPr>
            <a:picLocks noChangeAspect="1"/>
          </p:cNvPicPr>
          <p:nvPr/>
        </p:nvPicPr>
        <p:blipFill>
          <a:blip r:embed="rId2"/>
          <a:stretch>
            <a:fillRect/>
          </a:stretch>
        </p:blipFill>
        <p:spPr>
          <a:xfrm>
            <a:off x="635000" y="2352254"/>
            <a:ext cx="10922000" cy="1595443"/>
          </a:xfrm>
          <a:prstGeom prst="rect">
            <a:avLst/>
          </a:prstGeom>
        </p:spPr>
      </p:pic>
    </p:spTree>
    <p:extLst>
      <p:ext uri="{BB962C8B-B14F-4D97-AF65-F5344CB8AC3E}">
        <p14:creationId xmlns:p14="http://schemas.microsoft.com/office/powerpoint/2010/main" val="3396422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C03D4-5DA7-BC33-25F0-789B30AFF64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C3D337C-83DF-6424-5563-A46E32352B1D}"/>
              </a:ext>
            </a:extLst>
          </p:cNvPr>
          <p:cNvSpPr txBox="1">
            <a:spLocks/>
          </p:cNvSpPr>
          <p:nvPr/>
        </p:nvSpPr>
        <p:spPr>
          <a:xfrm>
            <a:off x="564117" y="1488163"/>
            <a:ext cx="2991884"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a:t>Õppijapõhised tegevuskaardid </a:t>
            </a:r>
            <a:endParaRPr lang="en-EE" sz="3200" dirty="0"/>
          </a:p>
        </p:txBody>
      </p:sp>
      <p:pic>
        <p:nvPicPr>
          <p:cNvPr id="3" name="Pilt 2">
            <a:extLst>
              <a:ext uri="{FF2B5EF4-FFF2-40B4-BE49-F238E27FC236}">
                <a16:creationId xmlns:a16="http://schemas.microsoft.com/office/drawing/2014/main" id="{D7DB3AAA-B357-6094-0D72-3C3D03972FE7}"/>
              </a:ext>
            </a:extLst>
          </p:cNvPr>
          <p:cNvPicPr>
            <a:picLocks noChangeAspect="1"/>
          </p:cNvPicPr>
          <p:nvPr/>
        </p:nvPicPr>
        <p:blipFill>
          <a:blip r:embed="rId3"/>
          <a:stretch>
            <a:fillRect/>
          </a:stretch>
        </p:blipFill>
        <p:spPr>
          <a:xfrm>
            <a:off x="2986111" y="211666"/>
            <a:ext cx="9064962" cy="6434667"/>
          </a:xfrm>
          <a:prstGeom prst="rect">
            <a:avLst/>
          </a:prstGeom>
        </p:spPr>
      </p:pic>
    </p:spTree>
    <p:extLst>
      <p:ext uri="{BB962C8B-B14F-4D97-AF65-F5344CB8AC3E}">
        <p14:creationId xmlns:p14="http://schemas.microsoft.com/office/powerpoint/2010/main" val="1261524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ED5E-0DB1-AD03-F64B-C628746E415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B3D1E5B-8262-0C2E-F805-6C8D99C4E901}"/>
              </a:ext>
            </a:extLst>
          </p:cNvPr>
          <p:cNvSpPr txBox="1">
            <a:spLocks/>
          </p:cNvSpPr>
          <p:nvPr/>
        </p:nvSpPr>
        <p:spPr>
          <a:xfrm>
            <a:off x="564117" y="1488163"/>
            <a:ext cx="2991884" cy="1255037"/>
          </a:xfrm>
          <a:prstGeom prst="rect">
            <a:avLst/>
          </a:prstGeom>
        </p:spPr>
        <p:txBody>
          <a:bodyPr/>
          <a:lstStyle>
            <a:lvl1pPr algn="l" defTabSz="914400" rtl="0" eaLnBrk="1" latinLnBrk="0" hangingPunct="1">
              <a:lnSpc>
                <a:spcPct val="90000"/>
              </a:lnSpc>
              <a:spcBef>
                <a:spcPct val="0"/>
              </a:spcBef>
              <a:buNone/>
              <a:defRPr sz="4400" kern="1200" spc="-150" baseline="0">
                <a:solidFill>
                  <a:srgbClr val="002E87"/>
                </a:solidFill>
                <a:latin typeface="Roboto Condensed" panose="02000000000000000000" pitchFamily="2" charset="0"/>
                <a:ea typeface="Roboto" panose="02000000000000000000" pitchFamily="2" charset="0"/>
                <a:cs typeface="+mj-cs"/>
              </a:defRPr>
            </a:lvl1pPr>
          </a:lstStyle>
          <a:p>
            <a:r>
              <a:rPr lang="et-EE" sz="3200" dirty="0"/>
              <a:t>Õppijapõhised tegevuskaardid </a:t>
            </a:r>
            <a:endParaRPr lang="en-EE" sz="3200" dirty="0"/>
          </a:p>
        </p:txBody>
      </p:sp>
      <p:pic>
        <p:nvPicPr>
          <p:cNvPr id="4" name="Pilt 3">
            <a:extLst>
              <a:ext uri="{FF2B5EF4-FFF2-40B4-BE49-F238E27FC236}">
                <a16:creationId xmlns:a16="http://schemas.microsoft.com/office/drawing/2014/main" id="{0871E1F0-5223-85FC-B01A-D888668108CB}"/>
              </a:ext>
            </a:extLst>
          </p:cNvPr>
          <p:cNvPicPr>
            <a:picLocks noChangeAspect="1"/>
          </p:cNvPicPr>
          <p:nvPr/>
        </p:nvPicPr>
        <p:blipFill>
          <a:blip r:embed="rId3"/>
          <a:stretch>
            <a:fillRect/>
          </a:stretch>
        </p:blipFill>
        <p:spPr>
          <a:xfrm>
            <a:off x="3031067" y="190500"/>
            <a:ext cx="9035067" cy="6418700"/>
          </a:xfrm>
          <a:prstGeom prst="rect">
            <a:avLst/>
          </a:prstGeom>
        </p:spPr>
      </p:pic>
    </p:spTree>
    <p:extLst>
      <p:ext uri="{BB962C8B-B14F-4D97-AF65-F5344CB8AC3E}">
        <p14:creationId xmlns:p14="http://schemas.microsoft.com/office/powerpoint/2010/main" val="2963008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6A1E-EBD7-65E4-C375-292C3BF4E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FE37B-332F-B916-7DCD-9292603CAF1A}"/>
              </a:ext>
            </a:extLst>
          </p:cNvPr>
          <p:cNvSpPr>
            <a:spLocks noGrp="1"/>
          </p:cNvSpPr>
          <p:nvPr>
            <p:ph type="ctrTitle"/>
          </p:nvPr>
        </p:nvSpPr>
        <p:spPr/>
        <p:txBody>
          <a:bodyPr/>
          <a:lstStyle/>
          <a:p>
            <a:r>
              <a:rPr lang="et-EE" dirty="0"/>
              <a:t>Järelsõna </a:t>
            </a:r>
            <a:endParaRPr lang="en-EE" dirty="0"/>
          </a:p>
        </p:txBody>
      </p:sp>
      <p:sp>
        <p:nvSpPr>
          <p:cNvPr id="3" name="Subtitle 2">
            <a:extLst>
              <a:ext uri="{FF2B5EF4-FFF2-40B4-BE49-F238E27FC236}">
                <a16:creationId xmlns:a16="http://schemas.microsoft.com/office/drawing/2014/main" id="{600B9173-40B2-882C-B1A7-10F215E5B97E}"/>
              </a:ext>
            </a:extLst>
          </p:cNvPr>
          <p:cNvSpPr>
            <a:spLocks noGrp="1"/>
          </p:cNvSpPr>
          <p:nvPr>
            <p:ph type="subTitle" idx="1"/>
          </p:nvPr>
        </p:nvSpPr>
        <p:spPr>
          <a:xfrm>
            <a:off x="564116" y="2273168"/>
            <a:ext cx="8123083" cy="4347551"/>
          </a:xfrm>
        </p:spPr>
        <p:txBody>
          <a:bodyPr>
            <a:normAutofit/>
          </a:bodyPr>
          <a:lstStyle/>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Kriisijuhiste kasutajad:</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peavad lähtuma oma õppeasutuse vajadustest ja võimalustest (esitatud näidiste sisu võib muuta, laiendada ja kitsendada)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saavad kriisijuhistest ideid ja suuniseid, kuidas oma õppeasutustes kriisiplaani koostada või ka olemasolevat plaani uuendada.</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Kriisireguleerimisega seotud küsimuste korral on soovitatav teha koostööd kohaliku omavalitsuse üksuse ning Haridus- ja Teadusministeeriumiga. </a:t>
            </a:r>
          </a:p>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Kriisiplaan on n-ö elav dokument </a:t>
            </a:r>
            <a:r>
              <a:rPr lang="et-EE" sz="2000" spc="0" dirty="0">
                <a:latin typeface="Roboto Light" panose="02000000000000000000" pitchFamily="2" charset="0"/>
                <a:ea typeface="Roboto Light" panose="02000000000000000000" pitchFamily="2" charset="0"/>
              </a:rPr>
              <a:t>– see võib ja isegi peab uuenema ja arenema, mistõttu on kõik mõtted ja ettepanekud, mis on suunatud õppeasutuse kriisiplaani ja üldiselt kriisireguleerimise arendamisele, elulise tähtsusega. </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Vt ka Päästeameti poolt loodud </a:t>
            </a:r>
            <a:r>
              <a:rPr lang="et-EE" sz="2000" b="1" spc="0" dirty="0">
                <a:latin typeface="Roboto Light" panose="02000000000000000000" pitchFamily="2" charset="0"/>
                <a:ea typeface="Roboto Light" panose="02000000000000000000" pitchFamily="2" charset="0"/>
              </a:rPr>
              <a:t>Elanikkonnakaitse pädevusmudelit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hlinkClick r:id="rId2"/>
              </a:rPr>
              <a:t>https://www.rescue.ee/et/juhend/elanikkonnakaitse-paedevusmudel</a:t>
            </a:r>
            <a:r>
              <a:rPr lang="et-EE" sz="1600" spc="0" dirty="0">
                <a:latin typeface="Roboto Light" panose="02000000000000000000" pitchFamily="2" charset="0"/>
                <a:ea typeface="Roboto Light" panose="02000000000000000000" pitchFamily="2" charset="0"/>
              </a:rPr>
              <a:t> </a:t>
            </a:r>
          </a:p>
        </p:txBody>
      </p:sp>
    </p:spTree>
    <p:extLst>
      <p:ext uri="{BB962C8B-B14F-4D97-AF65-F5344CB8AC3E}">
        <p14:creationId xmlns:p14="http://schemas.microsoft.com/office/powerpoint/2010/main" val="911557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8F61-03CE-3ED3-6628-AE26353CFEF7}"/>
              </a:ext>
            </a:extLst>
          </p:cNvPr>
          <p:cNvSpPr>
            <a:spLocks noGrp="1"/>
          </p:cNvSpPr>
          <p:nvPr>
            <p:ph type="ctrTitle"/>
          </p:nvPr>
        </p:nvSpPr>
        <p:spPr/>
        <p:txBody>
          <a:bodyPr/>
          <a:lstStyle/>
          <a:p>
            <a:r>
              <a:rPr lang="en-EE" dirty="0"/>
              <a:t>Täna</a:t>
            </a:r>
            <a:r>
              <a:rPr lang="et-EE" dirty="0"/>
              <a:t>n</a:t>
            </a:r>
            <a:r>
              <a:rPr lang="en-EE" dirty="0"/>
              <a:t> tähelepanu eest!</a:t>
            </a:r>
          </a:p>
        </p:txBody>
      </p:sp>
      <p:sp>
        <p:nvSpPr>
          <p:cNvPr id="6" name="Subtitle 5">
            <a:extLst>
              <a:ext uri="{FF2B5EF4-FFF2-40B4-BE49-F238E27FC236}">
                <a16:creationId xmlns:a16="http://schemas.microsoft.com/office/drawing/2014/main" id="{A3DC351F-D1FF-B5A4-B700-82B484D238F0}"/>
              </a:ext>
            </a:extLst>
          </p:cNvPr>
          <p:cNvSpPr>
            <a:spLocks noGrp="1"/>
          </p:cNvSpPr>
          <p:nvPr>
            <p:ph type="subTitle" idx="1"/>
          </p:nvPr>
        </p:nvSpPr>
        <p:spPr>
          <a:xfrm>
            <a:off x="564114" y="3962540"/>
            <a:ext cx="7556155" cy="2229538"/>
          </a:xfrm>
        </p:spPr>
        <p:txBody>
          <a:bodyPr>
            <a:normAutofit fontScale="92500" lnSpcReduction="20000"/>
          </a:bodyPr>
          <a:lstStyle/>
          <a:p>
            <a:endParaRPr lang="et-EE" dirty="0"/>
          </a:p>
          <a:p>
            <a:endParaRPr lang="et-EE" dirty="0"/>
          </a:p>
          <a:p>
            <a:r>
              <a:rPr lang="et-EE" sz="4200" spc="0" dirty="0"/>
              <a:t>Armani Pogosjan</a:t>
            </a:r>
          </a:p>
          <a:p>
            <a:r>
              <a:rPr lang="et-EE" sz="1700" spc="0" dirty="0"/>
              <a:t>HTM Õiguspoliitika osakonna õigusnõunik</a:t>
            </a:r>
          </a:p>
          <a:p>
            <a:pPr>
              <a:lnSpc>
                <a:spcPct val="120000"/>
              </a:lnSpc>
            </a:pPr>
            <a:r>
              <a:rPr lang="et-EE" sz="1700" spc="0" dirty="0"/>
              <a:t>Kriisijuhistega seotud küsimuste või nõustamise soovi tekkimisel võta julgelt ühendust! </a:t>
            </a:r>
            <a:r>
              <a:rPr lang="et-EE" sz="1700" spc="0" dirty="0">
                <a:hlinkClick r:id="rId2">
                  <a:extLst>
                    <a:ext uri="{A12FA001-AC4F-418D-AE19-62706E023703}">
                      <ahyp:hlinkClr xmlns:ahyp="http://schemas.microsoft.com/office/drawing/2018/hyperlinkcolor" val="tx"/>
                    </a:ext>
                  </a:extLst>
                </a:hlinkClick>
              </a:rPr>
              <a:t>Armani.Pogosjan@hm.ee</a:t>
            </a:r>
            <a:r>
              <a:rPr lang="et-EE" sz="1700" spc="0" dirty="0"/>
              <a:t> </a:t>
            </a:r>
          </a:p>
          <a:p>
            <a:endParaRPr lang="en-EE" dirty="0"/>
          </a:p>
          <a:p>
            <a:endParaRPr lang="en-EE" dirty="0"/>
          </a:p>
        </p:txBody>
      </p:sp>
    </p:spTree>
    <p:extLst>
      <p:ext uri="{BB962C8B-B14F-4D97-AF65-F5344CB8AC3E}">
        <p14:creationId xmlns:p14="http://schemas.microsoft.com/office/powerpoint/2010/main" val="120458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ED20ABA-05EC-A0C4-0F5D-C0D50065D8CD}"/>
              </a:ext>
            </a:extLst>
          </p:cNvPr>
          <p:cNvSpPr>
            <a:spLocks noGrp="1"/>
          </p:cNvSpPr>
          <p:nvPr>
            <p:ph type="title"/>
          </p:nvPr>
        </p:nvSpPr>
        <p:spPr/>
        <p:txBody>
          <a:bodyPr/>
          <a:lstStyle/>
          <a:p>
            <a:r>
              <a:rPr lang="et-EE" dirty="0">
                <a:hlinkClick r:id="rId2">
                  <a:extLst>
                    <a:ext uri="{A12FA001-AC4F-418D-AE19-62706E023703}">
                      <ahyp:hlinkClr xmlns:ahyp="http://schemas.microsoft.com/office/drawing/2018/hyperlinkcolor" val="tx"/>
                    </a:ext>
                  </a:extLst>
                </a:hlinkClick>
              </a:rPr>
              <a:t>hm.ee/kriisijuhised</a:t>
            </a:r>
            <a:r>
              <a:rPr lang="et-EE" dirty="0"/>
              <a:t> </a:t>
            </a:r>
          </a:p>
        </p:txBody>
      </p:sp>
      <p:sp>
        <p:nvSpPr>
          <p:cNvPr id="3" name="Subtitle 2">
            <a:extLst>
              <a:ext uri="{FF2B5EF4-FFF2-40B4-BE49-F238E27FC236}">
                <a16:creationId xmlns:a16="http://schemas.microsoft.com/office/drawing/2014/main" id="{F79E497C-3F53-5B11-8142-A55D78FD95E7}"/>
              </a:ext>
            </a:extLst>
          </p:cNvPr>
          <p:cNvSpPr txBox="1">
            <a:spLocks/>
          </p:cNvSpPr>
          <p:nvPr/>
        </p:nvSpPr>
        <p:spPr>
          <a:xfrm>
            <a:off x="8054414" y="4024147"/>
            <a:ext cx="3900879" cy="43475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rgbClr val="002E87"/>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rgbClr val="002E87"/>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rgbClr val="002E87"/>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rgbClr val="002E87"/>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t-EE" sz="2400" b="1" spc="0" dirty="0">
                <a:latin typeface="Roboto Light" panose="02000000000000000000" pitchFamily="2" charset="0"/>
                <a:ea typeface="Roboto Light" panose="02000000000000000000" pitchFamily="2" charset="0"/>
              </a:rPr>
              <a:t>Kriisijuhised on leitavad vaid neile, kes peavad neile ligi pääsema. Ära jaga seda linki inimestele, kes ei peaks kriisijuhiseid nägema. </a:t>
            </a:r>
            <a:endParaRPr lang="et-EE" sz="1900" spc="0" dirty="0">
              <a:latin typeface="Roboto Light" panose="02000000000000000000" pitchFamily="2" charset="0"/>
              <a:ea typeface="Roboto Light" panose="02000000000000000000" pitchFamily="2" charset="0"/>
            </a:endParaRPr>
          </a:p>
        </p:txBody>
      </p:sp>
      <p:pic>
        <p:nvPicPr>
          <p:cNvPr id="5" name="Pilt 4" descr="Arrow: Counter-clockwise curve outline">
            <a:extLst>
              <a:ext uri="{FF2B5EF4-FFF2-40B4-BE49-F238E27FC236}">
                <a16:creationId xmlns:a16="http://schemas.microsoft.com/office/drawing/2014/main" id="{3B782361-6479-3170-968E-45FAC00994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439686">
            <a:off x="8265268" y="3109747"/>
            <a:ext cx="914400" cy="914400"/>
          </a:xfrm>
          <a:prstGeom prst="rect">
            <a:avLst/>
          </a:prstGeom>
        </p:spPr>
      </p:pic>
    </p:spTree>
    <p:extLst>
      <p:ext uri="{BB962C8B-B14F-4D97-AF65-F5344CB8AC3E}">
        <p14:creationId xmlns:p14="http://schemas.microsoft.com/office/powerpoint/2010/main" val="676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CD4BA-DE42-3FFA-B7CF-42355637696B}"/>
              </a:ext>
            </a:extLst>
          </p:cNvPr>
          <p:cNvSpPr>
            <a:spLocks noGrp="1"/>
          </p:cNvSpPr>
          <p:nvPr>
            <p:ph type="title"/>
          </p:nvPr>
        </p:nvSpPr>
        <p:spPr/>
        <p:txBody>
          <a:bodyPr/>
          <a:lstStyle/>
          <a:p>
            <a:r>
              <a:rPr lang="et-EE" dirty="0"/>
              <a:t>Metoodiline juhend </a:t>
            </a:r>
            <a:endParaRPr lang="en-EE" dirty="0"/>
          </a:p>
        </p:txBody>
      </p:sp>
    </p:spTree>
    <p:extLst>
      <p:ext uri="{BB962C8B-B14F-4D97-AF65-F5344CB8AC3E}">
        <p14:creationId xmlns:p14="http://schemas.microsoft.com/office/powerpoint/2010/main" val="176715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8C71-3C83-AB86-6D98-9E966DC9E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91ACB-83B5-DF0E-8008-C514F236975E}"/>
              </a:ext>
            </a:extLst>
          </p:cNvPr>
          <p:cNvSpPr>
            <a:spLocks noGrp="1"/>
          </p:cNvSpPr>
          <p:nvPr>
            <p:ph type="ctrTitle"/>
          </p:nvPr>
        </p:nvSpPr>
        <p:spPr/>
        <p:txBody>
          <a:bodyPr/>
          <a:lstStyle/>
          <a:p>
            <a:r>
              <a:rPr lang="et-EE" dirty="0"/>
              <a:t>Metoodiline juhend  </a:t>
            </a:r>
            <a:endParaRPr lang="en-EE" dirty="0"/>
          </a:p>
        </p:txBody>
      </p:sp>
      <p:sp>
        <p:nvSpPr>
          <p:cNvPr id="3" name="Subtitle 2">
            <a:extLst>
              <a:ext uri="{FF2B5EF4-FFF2-40B4-BE49-F238E27FC236}">
                <a16:creationId xmlns:a16="http://schemas.microsoft.com/office/drawing/2014/main" id="{B9C83DE2-ABD6-AB5B-8278-77077C105E59}"/>
              </a:ext>
            </a:extLst>
          </p:cNvPr>
          <p:cNvSpPr>
            <a:spLocks noGrp="1"/>
          </p:cNvSpPr>
          <p:nvPr>
            <p:ph type="subTitle" idx="1"/>
          </p:nvPr>
        </p:nvSpPr>
        <p:spPr>
          <a:xfrm>
            <a:off x="564116" y="2273168"/>
            <a:ext cx="8123083" cy="4347551"/>
          </a:xfrm>
        </p:spPr>
        <p:txBody>
          <a:bodyPr>
            <a:normAutofit lnSpcReduction="10000"/>
          </a:bodyPr>
          <a:lstStyle/>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Tegevusvalmiduse loomisest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Suutlikkus reageerida kiiresti ja efektiivselt erinevatele kriisiolukordadele, olles valmis kohanema muutuvate olukordadega.</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Kriisiolukordade puhul on oluline, et õppeasutus oleks ettevalmistatud </a:t>
            </a:r>
            <a:r>
              <a:rPr lang="et-EE" sz="2000" b="1" spc="0" dirty="0">
                <a:latin typeface="Roboto Light" panose="02000000000000000000" pitchFamily="2" charset="0"/>
                <a:ea typeface="Roboto Light" panose="02000000000000000000" pitchFamily="2" charset="0"/>
              </a:rPr>
              <a:t>igasugusteks stsenaariumideks</a:t>
            </a:r>
            <a:r>
              <a:rPr lang="et-EE" sz="2000" spc="0" dirty="0">
                <a:latin typeface="Roboto Light" panose="02000000000000000000" pitchFamily="2" charset="0"/>
                <a:ea typeface="Roboto Light" panose="02000000000000000000" pitchFamily="2" charset="0"/>
              </a:rPr>
              <a:t>. </a:t>
            </a:r>
          </a:p>
          <a:p>
            <a:pPr marL="571500" indent="-571500">
              <a:buFont typeface="Arial" panose="020B0604020202020204" pitchFamily="34" charset="0"/>
              <a:buChar char="•"/>
            </a:pPr>
            <a:r>
              <a:rPr lang="et-EE" sz="2000" spc="0" dirty="0">
                <a:latin typeface="Roboto Light" panose="02000000000000000000" pitchFamily="2" charset="0"/>
                <a:ea typeface="Roboto Light" panose="02000000000000000000" pitchFamily="2" charset="0"/>
              </a:rPr>
              <a:t>Tegevusvalmiduse loomine hõlmab erinevaid aspekte, sealhulgas:</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riskihindamist</a:t>
            </a:r>
            <a:r>
              <a:rPr lang="et-EE" sz="1600" spc="0" dirty="0">
                <a:latin typeface="Roboto Light" panose="02000000000000000000" pitchFamily="2" charset="0"/>
                <a:ea typeface="Roboto Light" panose="02000000000000000000" pitchFamily="2" charset="0"/>
              </a:rPr>
              <a:t> – õppeasutused peavad hindama võimalikke ohte ja riske, mis võivad mõjutada nende tegevust;</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kriisiplaani koostamist ja kriisistaabi toimimise tagamist</a:t>
            </a:r>
            <a:r>
              <a:rPr lang="et-EE" sz="1600" spc="0" dirty="0">
                <a:latin typeface="Roboto Light" panose="02000000000000000000" pitchFamily="2" charset="0"/>
                <a:ea typeface="Roboto Light" panose="02000000000000000000" pitchFamily="2" charset="0"/>
              </a:rPr>
              <a:t> – kriisiplaani väljatöötamine ning kriisistaabi, aga ka õppeasutuse ülejäänud personali ja õppijate ülesannete ja tegevuste sõnastamine;</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olukorrateadlikkuse tagamist kriisiolukorras ja kommunikatsiooni </a:t>
            </a:r>
            <a:r>
              <a:rPr lang="et-EE" sz="1600" spc="0" dirty="0">
                <a:latin typeface="Roboto Light" panose="02000000000000000000" pitchFamily="2" charset="0"/>
                <a:ea typeface="Roboto Light" panose="02000000000000000000" pitchFamily="2" charset="0"/>
              </a:rPr>
              <a:t>– olukorrateadlikkuse tagamine kriisiolukorras õppeasutusesisese ja -välise koostöö abil on oluline, et tagada info sujuv liikumine ning koordineeritud reageerimine kriisiolukorras;</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koolitust ja õppustel harjutamist</a:t>
            </a:r>
            <a:r>
              <a:rPr lang="et-EE" sz="1600" spc="0" dirty="0">
                <a:latin typeface="Roboto Light" panose="02000000000000000000" pitchFamily="2" charset="0"/>
                <a:ea typeface="Roboto Light" panose="02000000000000000000" pitchFamily="2" charset="0"/>
              </a:rPr>
              <a:t> – õppijate ja personali koolitamine, et tagada nende teadlikkus ja oskused kriisiolukordade lahendamisest ja nende korral käitumisest.</a:t>
            </a:r>
          </a:p>
        </p:txBody>
      </p:sp>
    </p:spTree>
    <p:extLst>
      <p:ext uri="{BB962C8B-B14F-4D97-AF65-F5344CB8AC3E}">
        <p14:creationId xmlns:p14="http://schemas.microsoft.com/office/powerpoint/2010/main" val="389475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F8B48-2E7D-7332-276B-24E2D7158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81B5B-91CE-A14B-A2A1-70D1DBF580BF}"/>
              </a:ext>
            </a:extLst>
          </p:cNvPr>
          <p:cNvSpPr>
            <a:spLocks noGrp="1"/>
          </p:cNvSpPr>
          <p:nvPr>
            <p:ph type="ctrTitle"/>
          </p:nvPr>
        </p:nvSpPr>
        <p:spPr/>
        <p:txBody>
          <a:bodyPr/>
          <a:lstStyle/>
          <a:p>
            <a:r>
              <a:rPr lang="et-EE" dirty="0"/>
              <a:t>Metoodiline juhend  </a:t>
            </a:r>
            <a:endParaRPr lang="en-EE" dirty="0"/>
          </a:p>
        </p:txBody>
      </p:sp>
      <p:sp>
        <p:nvSpPr>
          <p:cNvPr id="3" name="Subtitle 2">
            <a:extLst>
              <a:ext uri="{FF2B5EF4-FFF2-40B4-BE49-F238E27FC236}">
                <a16:creationId xmlns:a16="http://schemas.microsoft.com/office/drawing/2014/main" id="{E0BD8F29-545D-108B-5DAF-0A3C7E6F08B2}"/>
              </a:ext>
            </a:extLst>
          </p:cNvPr>
          <p:cNvSpPr>
            <a:spLocks noGrp="1"/>
          </p:cNvSpPr>
          <p:nvPr>
            <p:ph type="subTitle" idx="1"/>
          </p:nvPr>
        </p:nvSpPr>
        <p:spPr>
          <a:xfrm>
            <a:off x="564116" y="2273168"/>
            <a:ext cx="8123083" cy="4347551"/>
          </a:xfrm>
        </p:spPr>
        <p:txBody>
          <a:bodyPr>
            <a:normAutofit/>
          </a:bodyPr>
          <a:lstStyle/>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Riskide hindamisest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Riskide hindamise eesmärk on selgitada välja, millisteks kriisiolukordadeks tuleb õppeasutusel valmis olla.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Hinnata tuleb, kas riskide vältimiseks või vähendamiseks on rakendatud piisavalt ettevaatusabinõusid või on vaja veel midagi ette võtta.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Riskide hindamisel mõeldakse konkreetsetele teguritele ja olukorrale oma õppeasutuses.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Vältida tuleks üldistusi ja teoreetilist lähenemist. </a:t>
            </a:r>
          </a:p>
          <a:p>
            <a:pPr marL="1028700" lvl="1" indent="-571500" algn="l">
              <a:buFont typeface="Arial" panose="020B0604020202020204" pitchFamily="34" charset="0"/>
              <a:buChar char="•"/>
            </a:pPr>
            <a:r>
              <a:rPr lang="et-EE" sz="1600" b="1" spc="0" dirty="0">
                <a:latin typeface="Roboto Light" panose="02000000000000000000" pitchFamily="2" charset="0"/>
                <a:ea typeface="Roboto Light" panose="02000000000000000000" pitchFamily="2" charset="0"/>
              </a:rPr>
              <a:t>Valminud riskihinnang on aluseks õppeasutuse kriisiplaani koostamisel.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Samas tuleb arvestada, et on olukordi, mis võivad juhtuda, sõltumata sellest, et nende toimumise tõenäosus on väga väike.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Ei saa välistada valmisoleku vajadust ka vähetõenäolisteks kriisiolukordadeks. </a:t>
            </a:r>
          </a:p>
          <a:p>
            <a:pPr marL="1028700" lvl="1" indent="-571500" algn="l">
              <a:buFont typeface="Arial" panose="020B0604020202020204" pitchFamily="34" charset="0"/>
              <a:buChar char="•"/>
            </a:pPr>
            <a:r>
              <a:rPr lang="et-EE" sz="1600" spc="0" dirty="0">
                <a:latin typeface="Roboto Light" panose="02000000000000000000" pitchFamily="2" charset="0"/>
                <a:ea typeface="Roboto Light" panose="02000000000000000000" pitchFamily="2" charset="0"/>
              </a:rPr>
              <a:t>Riske tuleb hinnata ja hinnangut üle vaadata </a:t>
            </a:r>
            <a:r>
              <a:rPr lang="et-EE" sz="1600" b="1" spc="0" dirty="0">
                <a:latin typeface="Roboto Light" panose="02000000000000000000" pitchFamily="2" charset="0"/>
                <a:ea typeface="Roboto Light" panose="02000000000000000000" pitchFamily="2" charset="0"/>
              </a:rPr>
              <a:t>regulaarselt (vähemalt üks kord aastas).</a:t>
            </a:r>
          </a:p>
        </p:txBody>
      </p:sp>
    </p:spTree>
    <p:extLst>
      <p:ext uri="{BB962C8B-B14F-4D97-AF65-F5344CB8AC3E}">
        <p14:creationId xmlns:p14="http://schemas.microsoft.com/office/powerpoint/2010/main" val="191436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048C9-7AD5-905E-146A-CC069C0FF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85845-7AC3-F77A-D82C-122E80E26946}"/>
              </a:ext>
            </a:extLst>
          </p:cNvPr>
          <p:cNvSpPr>
            <a:spLocks noGrp="1"/>
          </p:cNvSpPr>
          <p:nvPr>
            <p:ph type="ctrTitle"/>
          </p:nvPr>
        </p:nvSpPr>
        <p:spPr/>
        <p:txBody>
          <a:bodyPr/>
          <a:lstStyle/>
          <a:p>
            <a:r>
              <a:rPr lang="et-EE" dirty="0"/>
              <a:t>Metoodiline juhend  </a:t>
            </a:r>
            <a:endParaRPr lang="en-EE" dirty="0"/>
          </a:p>
        </p:txBody>
      </p:sp>
      <p:sp>
        <p:nvSpPr>
          <p:cNvPr id="3" name="Subtitle 2">
            <a:extLst>
              <a:ext uri="{FF2B5EF4-FFF2-40B4-BE49-F238E27FC236}">
                <a16:creationId xmlns:a16="http://schemas.microsoft.com/office/drawing/2014/main" id="{2BD715F6-74A3-802A-C9B3-6CC3421665B5}"/>
              </a:ext>
            </a:extLst>
          </p:cNvPr>
          <p:cNvSpPr>
            <a:spLocks noGrp="1"/>
          </p:cNvSpPr>
          <p:nvPr>
            <p:ph type="subTitle" idx="1"/>
          </p:nvPr>
        </p:nvSpPr>
        <p:spPr>
          <a:xfrm>
            <a:off x="564116" y="2273168"/>
            <a:ext cx="8123083" cy="4347551"/>
          </a:xfrm>
        </p:spPr>
        <p:txBody>
          <a:bodyPr>
            <a:normAutofit/>
          </a:bodyPr>
          <a:lstStyle/>
          <a:p>
            <a:pPr marL="571500" indent="-571500">
              <a:buFont typeface="Arial" panose="020B0604020202020204" pitchFamily="34" charset="0"/>
              <a:buChar char="•"/>
            </a:pPr>
            <a:r>
              <a:rPr lang="et-EE" sz="2000" b="1" spc="0" dirty="0">
                <a:latin typeface="Roboto Light" panose="02000000000000000000" pitchFamily="2" charset="0"/>
                <a:ea typeface="Roboto Light" panose="02000000000000000000" pitchFamily="2" charset="0"/>
              </a:rPr>
              <a:t>LISA 1. Õppeasutuse kriisiolukorra riskide hindamine </a:t>
            </a:r>
          </a:p>
        </p:txBody>
      </p:sp>
      <p:pic>
        <p:nvPicPr>
          <p:cNvPr id="5" name="Pilt 4">
            <a:extLst>
              <a:ext uri="{FF2B5EF4-FFF2-40B4-BE49-F238E27FC236}">
                <a16:creationId xmlns:a16="http://schemas.microsoft.com/office/drawing/2014/main" id="{8B02D8E5-3D94-B468-18E2-CE7A328FD41B}"/>
              </a:ext>
            </a:extLst>
          </p:cNvPr>
          <p:cNvPicPr>
            <a:picLocks noChangeAspect="1"/>
          </p:cNvPicPr>
          <p:nvPr/>
        </p:nvPicPr>
        <p:blipFill>
          <a:blip r:embed="rId2"/>
          <a:stretch>
            <a:fillRect/>
          </a:stretch>
        </p:blipFill>
        <p:spPr>
          <a:xfrm>
            <a:off x="1206182" y="2562647"/>
            <a:ext cx="6838950" cy="4238625"/>
          </a:xfrm>
          <a:prstGeom prst="rect">
            <a:avLst/>
          </a:prstGeom>
        </p:spPr>
      </p:pic>
    </p:spTree>
    <p:extLst>
      <p:ext uri="{BB962C8B-B14F-4D97-AF65-F5344CB8AC3E}">
        <p14:creationId xmlns:p14="http://schemas.microsoft.com/office/powerpoint/2010/main" val="3261522226"/>
      </p:ext>
    </p:extLst>
  </p:cSld>
  <p:clrMapOvr>
    <a:masterClrMapping/>
  </p:clrMapOvr>
</p:sld>
</file>

<file path=ppt/theme/theme1.xml><?xml version="1.0" encoding="utf-8"?>
<a:theme xmlns:a="http://schemas.openxmlformats.org/drawingml/2006/main" name="Tumesinis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lesinins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lg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22BA4EAB76C6B468A6FEFCD50C16FC7" ma:contentTypeVersion="1" ma:contentTypeDescription="Loo uus dokument" ma:contentTypeScope="" ma:versionID="fb1841d948fcc7141f4a732c8746304e">
  <xsd:schema xmlns:xsd="http://www.w3.org/2001/XMLSchema" xmlns:xs="http://www.w3.org/2001/XMLSchema" xmlns:p="http://schemas.microsoft.com/office/2006/metadata/properties" xmlns:ns2="a7338fc0-1f71-47ca-af62-527eb90cb0f3" targetNamespace="http://schemas.microsoft.com/office/2006/metadata/properties" ma:root="true" ma:fieldsID="2dbc7368641cfa1fa9d5b6554aba99d7" ns2:_="">
    <xsd:import namespace="a7338fc0-1f71-47ca-af62-527eb90cb0f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38fc0-1f71-47ca-af62-527eb90cb0f3" elementFormDefault="qualified">
    <xsd:import namespace="http://schemas.microsoft.com/office/2006/documentManagement/types"/>
    <xsd:import namespace="http://schemas.microsoft.com/office/infopath/2007/PartnerControls"/>
    <xsd:element name="SharedWithUsers" ma:index="8" nillable="true" ma:displayName="Ühiskasutuse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38C35-13CF-4968-879B-6477FF5491CA}">
  <ds:schemaRefs>
    <ds:schemaRef ds:uri="http://schemas.microsoft.com/sharepoint/v3/contenttype/forms"/>
  </ds:schemaRefs>
</ds:datastoreItem>
</file>

<file path=customXml/itemProps2.xml><?xml version="1.0" encoding="utf-8"?>
<ds:datastoreItem xmlns:ds="http://schemas.openxmlformats.org/officeDocument/2006/customXml" ds:itemID="{69A8C5E5-94A4-4D0C-9976-26FAA0808482}">
  <ds:schemaRefs>
    <ds:schemaRef ds:uri="http://schemas.microsoft.com/office/2006/metadata/properties"/>
    <ds:schemaRef ds:uri="http://schemas.microsoft.com/office/infopath/2007/PartnerControls"/>
    <ds:schemaRef ds:uri="86EA3CD2-CEED-4040-955E-5B83AF18E558"/>
    <ds:schemaRef ds:uri="http://schemas.microsoft.com/sharepoint/v3"/>
    <ds:schemaRef ds:uri="http://schemas.microsoft.com/sharepoint/v3/fields"/>
  </ds:schemaRefs>
</ds:datastoreItem>
</file>

<file path=customXml/itemProps3.xml><?xml version="1.0" encoding="utf-8"?>
<ds:datastoreItem xmlns:ds="http://schemas.openxmlformats.org/officeDocument/2006/customXml" ds:itemID="{C26ED087-4309-4BA6-BFF6-CDDA2F07E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338fc0-1f71-47ca-af62-527eb90cb0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5467</TotalTime>
  <Words>1198</Words>
  <Application>Microsoft Office PowerPoint</Application>
  <PresentationFormat>Laiekraan</PresentationFormat>
  <Paragraphs>159</Paragraphs>
  <Slides>45</Slides>
  <Notes>2</Notes>
  <HiddenSlides>0</HiddenSlides>
  <MMClips>0</MMClips>
  <ScaleCrop>false</ScaleCrop>
  <HeadingPairs>
    <vt:vector size="6" baseType="variant">
      <vt:variant>
        <vt:lpstr>Kasutatud fondid</vt:lpstr>
      </vt:variant>
      <vt:variant>
        <vt:i4>5</vt:i4>
      </vt:variant>
      <vt:variant>
        <vt:lpstr>Kujundus</vt:lpstr>
      </vt:variant>
      <vt:variant>
        <vt:i4>3</vt:i4>
      </vt:variant>
      <vt:variant>
        <vt:lpstr>Slaidipealkirjad</vt:lpstr>
      </vt:variant>
      <vt:variant>
        <vt:i4>45</vt:i4>
      </vt:variant>
    </vt:vector>
  </HeadingPairs>
  <TitlesOfParts>
    <vt:vector size="53" baseType="lpstr">
      <vt:lpstr>Arial</vt:lpstr>
      <vt:lpstr>Calibri</vt:lpstr>
      <vt:lpstr>Roboto</vt:lpstr>
      <vt:lpstr>Roboto Condensed</vt:lpstr>
      <vt:lpstr>Roboto Light</vt:lpstr>
      <vt:lpstr>Tumesinise taustaga</vt:lpstr>
      <vt:lpstr>Helesininse taustaga</vt:lpstr>
      <vt:lpstr>Valge taustaga</vt:lpstr>
      <vt:lpstr>Kriisijuhised</vt:lpstr>
      <vt:lpstr>Sisukord  1. Eessõna 2. Metoodiline juhend   3. Kriisiplaan 4. Tegevuskaardid 5. Järelsõna  </vt:lpstr>
      <vt:lpstr>Tõsta käsi, kui… </vt:lpstr>
      <vt:lpstr>Eessõna </vt:lpstr>
      <vt:lpstr>hm.ee/kriisijuhised </vt:lpstr>
      <vt:lpstr>Metoodiline juhend </vt:lpstr>
      <vt:lpstr>Metoodiline juhend  </vt:lpstr>
      <vt:lpstr>Metoodiline juhend  </vt:lpstr>
      <vt:lpstr>Metoodiline juhend  </vt:lpstr>
      <vt:lpstr>Metoodiline juhend  </vt:lpstr>
      <vt:lpstr>Metoodiline juhend  </vt:lpstr>
      <vt:lpstr>Metoodiline juhend  </vt:lpstr>
      <vt:lpstr>Metoodiline juhend  </vt:lpstr>
      <vt:lpstr>Metoodiline juhend  </vt:lpstr>
      <vt:lpstr>Metoodiline juhend  </vt:lpstr>
      <vt:lpstr>Metoodiline juhend  </vt:lpstr>
      <vt:lpstr>Metoodiline juhend  </vt:lpstr>
      <vt:lpstr>Metoodiline juhend  </vt:lpstr>
      <vt:lpstr>Metoodiline juhend  </vt:lpstr>
      <vt:lpstr>Kriisiplaan</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Tegevuskaardid</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Järelsõna </vt:lpstr>
      <vt:lpstr>Tänan tähelepanu eest!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Agentuur Ecwador</dc:creator>
  <cp:keywords/>
  <dc:description/>
  <cp:lastModifiedBy>Armani Pogosjan</cp:lastModifiedBy>
  <cp:revision>79</cp:revision>
  <dcterms:created xsi:type="dcterms:W3CDTF">2021-03-10T11:43:06Z</dcterms:created>
  <dcterms:modified xsi:type="dcterms:W3CDTF">2025-08-12T15:43:40Z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0x010100722BA4EAB76C6B468A6FEFCD50C16FC7</vt:lpwstr>
  </property>
</Properties>
</file>