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13"/>
  </p:notesMasterIdLst>
  <p:sldIdLst>
    <p:sldId id="306" r:id="rId3"/>
    <p:sldId id="328" r:id="rId4"/>
    <p:sldId id="327" r:id="rId5"/>
    <p:sldId id="348" r:id="rId6"/>
    <p:sldId id="349" r:id="rId7"/>
    <p:sldId id="350" r:id="rId8"/>
    <p:sldId id="351" r:id="rId9"/>
    <p:sldId id="315" r:id="rId10"/>
    <p:sldId id="347" r:id="rId11"/>
    <p:sldId id="339" r:id="rId12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80" d="100"/>
          <a:sy n="80" d="100"/>
        </p:scale>
        <p:origin x="-158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FCC5B-BC75-473D-A18F-E6D031F37187}" type="datetimeFigureOut">
              <a:rPr lang="et-EE" smtClean="0"/>
              <a:pPr/>
              <a:t>10.02.2016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2E59F-E0D1-4AC7-BE78-A09BBC197F46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6837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aidi pildi kohatä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Märkmete kohatäid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t-EE" dirty="0" smtClean="0"/>
          </a:p>
        </p:txBody>
      </p:sp>
      <p:sp>
        <p:nvSpPr>
          <p:cNvPr id="25604" name="Slaidinumbri kohatä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DF0F30-2F24-4487-9FCB-224D4D833970}" type="slidenum">
              <a:rPr lang="et-E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t-E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t-EE" smtClean="0"/>
          </a:p>
        </p:txBody>
      </p:sp>
      <p:sp>
        <p:nvSpPr>
          <p:cNvPr id="72708" name="Platshållare för sidhuvud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sv-SE" smtClean="0">
                <a:solidFill>
                  <a:prstClr val="black"/>
                </a:solidFill>
              </a:rPr>
              <a:t>hhhjk</a:t>
            </a:r>
          </a:p>
        </p:txBody>
      </p:sp>
      <p:sp>
        <p:nvSpPr>
          <p:cNvPr id="72709" name="Platshållare för datum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868D129-7499-4BAB-9C33-C10DD5F2ADC7}" type="datetime1">
              <a:rPr lang="sv-SE" smtClean="0">
                <a:solidFill>
                  <a:prstClr val="black"/>
                </a:solidFill>
              </a:rPr>
              <a:pPr>
                <a:defRPr/>
              </a:pPr>
              <a:t>2016-02-10</a:t>
            </a:fld>
            <a:endParaRPr lang="sv-SE" smtClean="0">
              <a:solidFill>
                <a:prstClr val="black"/>
              </a:solidFill>
            </a:endParaRPr>
          </a:p>
        </p:txBody>
      </p:sp>
      <p:sp>
        <p:nvSpPr>
          <p:cNvPr id="72710" name="Platshållare för bildnummer 5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5DB6A44-44B3-4BA9-A3C5-777B143B8958}" type="slidenum">
              <a:rPr lang="sv-SE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sv-SE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t-EE" smtClean="0"/>
          </a:p>
        </p:txBody>
      </p:sp>
      <p:sp>
        <p:nvSpPr>
          <p:cNvPr id="73732" name="Platshållare för sidhuvud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sv-SE" smtClean="0">
                <a:solidFill>
                  <a:prstClr val="black"/>
                </a:solidFill>
              </a:rPr>
              <a:t>hhhjk</a:t>
            </a:r>
          </a:p>
        </p:txBody>
      </p:sp>
      <p:sp>
        <p:nvSpPr>
          <p:cNvPr id="73733" name="Platshållare för datum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02E2D0D-6B97-4ED2-B706-E58EBA1541FF}" type="datetime1">
              <a:rPr lang="sv-SE" smtClean="0">
                <a:solidFill>
                  <a:prstClr val="black"/>
                </a:solidFill>
              </a:rPr>
              <a:pPr>
                <a:defRPr/>
              </a:pPr>
              <a:t>2016-02-10</a:t>
            </a:fld>
            <a:endParaRPr lang="sv-SE" smtClean="0">
              <a:solidFill>
                <a:prstClr val="black"/>
              </a:solidFill>
            </a:endParaRPr>
          </a:p>
        </p:txBody>
      </p:sp>
      <p:sp>
        <p:nvSpPr>
          <p:cNvPr id="73734" name="Platshållare för bildnummer 5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483CF61-B339-4661-A6E0-87EB9D05BFA4}" type="slidenum">
              <a:rPr lang="sv-SE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sv-SE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äisnurkne kolmnur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ealkiri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17" name="Alapealkiri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t-EE" smtClean="0"/>
              <a:t>Klõpsake juhtslaidi alamtiitli laadi redigeerimiseks</a:t>
            </a:r>
            <a:endParaRPr kumimoji="0" lang="en-US"/>
          </a:p>
        </p:txBody>
      </p:sp>
      <p:grpSp>
        <p:nvGrpSpPr>
          <p:cNvPr id="2" name="Rühm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abakuju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abakuju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abakuju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irgkonnek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Kuupäeva kohatäid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E7ACC35-E1FB-4FAF-9840-A2F1BDC9258B}" type="datetimeFigureOut">
              <a:rPr lang="et-EE" smtClean="0"/>
              <a:pPr/>
              <a:t>10.02.2016</a:t>
            </a:fld>
            <a:endParaRPr lang="et-EE"/>
          </a:p>
        </p:txBody>
      </p:sp>
      <p:sp>
        <p:nvSpPr>
          <p:cNvPr id="19" name="Jaluse kohatäid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t-EE"/>
          </a:p>
        </p:txBody>
      </p:sp>
      <p:sp>
        <p:nvSpPr>
          <p:cNvPr id="27" name="Slaidinumbri kohatä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BA52641-11D9-4AD6-886F-CC0F99E12497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7ACC35-E1FB-4FAF-9840-A2F1BDC9258B}" type="datetimeFigureOut">
              <a:rPr lang="et-EE" smtClean="0"/>
              <a:pPr/>
              <a:t>10.02.2016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A52641-11D9-4AD6-886F-CC0F99E12497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7ACC35-E1FB-4FAF-9840-A2F1BDC9258B}" type="datetimeFigureOut">
              <a:rPr lang="et-EE" smtClean="0"/>
              <a:pPr/>
              <a:t>10.02.2016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A52641-11D9-4AD6-886F-CC0F99E12497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äisnurkne kolmnurk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Rühm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Vabakuju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Vabakuju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Vabakuju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Sirgkonnek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Pealkiri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t-EE" smtClean="0"/>
              <a:t>Klõpsake tiitlilaadi muutmiseks</a:t>
            </a:r>
            <a:endParaRPr lang="en-US"/>
          </a:p>
        </p:txBody>
      </p:sp>
      <p:sp>
        <p:nvSpPr>
          <p:cNvPr id="17" name="Alapealkiri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t-EE" smtClean="0"/>
              <a:t>Klõpsake juhtslaidi alamtiitli laadi redigeerimiseks</a:t>
            </a:r>
            <a:endParaRPr lang="en-US"/>
          </a:p>
        </p:txBody>
      </p:sp>
      <p:sp>
        <p:nvSpPr>
          <p:cNvPr id="11" name="Kuupäeva kohatäid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2662A19-6080-49FB-84B1-A255C8BE2BAC}" type="datetimeFigureOut">
              <a:rPr lang="et-EE"/>
              <a:pPr>
                <a:defRPr/>
              </a:pPr>
              <a:t>10.02.2016</a:t>
            </a:fld>
            <a:endParaRPr lang="et-EE"/>
          </a:p>
        </p:txBody>
      </p:sp>
      <p:sp>
        <p:nvSpPr>
          <p:cNvPr id="12" name="Jaluse kohatäid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t-EE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aidinumbri kohatä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C7B914C-C73C-46FF-932E-AEB4B5F28137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25754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7" name="Pealkiri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t-EE" smtClean="0"/>
              <a:t>Klõpsake tiitlilaadi muutmiseks</a:t>
            </a:r>
            <a:endParaRPr lang="en-US"/>
          </a:p>
        </p:txBody>
      </p:sp>
      <p:sp>
        <p:nvSpPr>
          <p:cNvPr id="4" name="Kuupäeva kohatäid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4DD6E-4A3B-40DC-B8BE-8A1AC0F1247E}" type="datetimeFigureOut">
              <a:rPr lang="et-EE">
                <a:solidFill>
                  <a:prstClr val="black"/>
                </a:solidFill>
              </a:rPr>
              <a:pPr>
                <a:defRPr/>
              </a:pPr>
              <a:t>10.02.2016</a:t>
            </a:fld>
            <a:endParaRPr lang="et-EE">
              <a:solidFill>
                <a:prstClr val="black"/>
              </a:solidFill>
            </a:endParaRPr>
          </a:p>
        </p:txBody>
      </p:sp>
      <p:sp>
        <p:nvSpPr>
          <p:cNvPr id="5" name="Jaluse kohatäid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>
              <a:solidFill>
                <a:prstClr val="black"/>
              </a:solidFill>
            </a:endParaRPr>
          </a:p>
        </p:txBody>
      </p:sp>
      <p:sp>
        <p:nvSpPr>
          <p:cNvPr id="6" name="Slaidinumbri kohatä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D7FE5-A0CA-425B-8C0E-263A953B21EC}" type="slidenum">
              <a:rPr lang="et-E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t-E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218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ööpnool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ööpnool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t-EE" smtClean="0"/>
              <a:t>Klõpsake tiitlilaadi muutmiseks</a:t>
            </a:r>
            <a:endParaRPr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6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312A13E-901E-4E14-A64B-1E942479A1F9}" type="datetimeFigureOut">
              <a:rPr lang="et-EE">
                <a:solidFill>
                  <a:prstClr val="white"/>
                </a:solidFill>
              </a:rPr>
              <a:pPr>
                <a:defRPr/>
              </a:pPr>
              <a:t>10.02.2016</a:t>
            </a:fld>
            <a:endParaRPr lang="et-EE">
              <a:solidFill>
                <a:prstClr val="white"/>
              </a:solidFill>
            </a:endParaRPr>
          </a:p>
        </p:txBody>
      </p:sp>
      <p:sp>
        <p:nvSpPr>
          <p:cNvPr id="7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t-EE">
              <a:solidFill>
                <a:prstClr val="white"/>
              </a:solidFill>
            </a:endParaRPr>
          </a:p>
        </p:txBody>
      </p:sp>
      <p:sp>
        <p:nvSpPr>
          <p:cNvPr id="8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BA3824-859E-49F6-BA6B-E4C8F85479CC}" type="slidenum">
              <a:rPr lang="et-EE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t-E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248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8" name="Pealkiri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t-EE" smtClean="0"/>
              <a:t>Klõpsake tiitlilaadi muutmiseks</a:t>
            </a:r>
            <a:endParaRPr lang="en-US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BBCB427-34F8-43A0-B7A3-9966245F6047}" type="datetimeFigureOut">
              <a:rPr lang="et-EE">
                <a:solidFill>
                  <a:prstClr val="white"/>
                </a:solidFill>
              </a:rPr>
              <a:pPr>
                <a:defRPr/>
              </a:pPr>
              <a:t>10.02.2016</a:t>
            </a:fld>
            <a:endParaRPr lang="et-EE">
              <a:solidFill>
                <a:prstClr val="white"/>
              </a:solidFill>
            </a:endParaRP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t-EE">
              <a:solidFill>
                <a:prstClr val="white"/>
              </a:solidFill>
            </a:endParaRPr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1EB03D-41B1-4BCB-BF98-21705403DBC0}" type="slidenum">
              <a:rPr lang="et-EE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t-E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4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õrdlu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t-EE" smtClean="0"/>
              <a:t>Klõpsake tiitlilaadi muutmiseks</a:t>
            </a:r>
            <a:endParaRPr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5" name="Sisu kohatäide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F724B73-FE02-4E5A-BBC2-393540F5D8D9}" type="datetimeFigureOut">
              <a:rPr lang="et-EE">
                <a:solidFill>
                  <a:prstClr val="black"/>
                </a:solidFill>
              </a:rPr>
              <a:pPr>
                <a:defRPr/>
              </a:pPr>
              <a:t>10.02.2016</a:t>
            </a:fld>
            <a:endParaRPr lang="et-EE">
              <a:solidFill>
                <a:prstClr val="black"/>
              </a:solidFill>
            </a:endParaRPr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t-EE">
              <a:solidFill>
                <a:prstClr val="black"/>
              </a:solidFill>
            </a:endParaRPr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23CC61-F1A5-4201-9A4E-8E5820B6A9BB}" type="slidenum">
              <a:rPr lang="et-E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t-E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94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ti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alkiri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t-EE" smtClean="0"/>
              <a:t>Klõpsake tiitlilaadi muutmiseks</a:t>
            </a:r>
            <a:endParaRPr lang="en-US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8E6AE2-30C0-40F4-B1DE-24FC91E88F3B}" type="datetimeFigureOut">
              <a:rPr lang="et-EE">
                <a:solidFill>
                  <a:prstClr val="white"/>
                </a:solidFill>
              </a:rPr>
              <a:pPr>
                <a:defRPr/>
              </a:pPr>
              <a:t>10.02.2016</a:t>
            </a:fld>
            <a:endParaRPr lang="et-EE">
              <a:solidFill>
                <a:prstClr val="white"/>
              </a:solidFill>
            </a:endParaRPr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t-EE">
              <a:solidFill>
                <a:prstClr val="white"/>
              </a:solidFill>
            </a:endParaRPr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3FA9C0-3A1C-4C4D-8BF8-B216988FB3C6}" type="slidenum">
              <a:rPr lang="et-EE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t-E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633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64ECC-5CA8-4D58-984F-854ACB042162}" type="datetimeFigureOut">
              <a:rPr lang="et-EE">
                <a:solidFill>
                  <a:prstClr val="black"/>
                </a:solidFill>
              </a:rPr>
              <a:pPr>
                <a:defRPr/>
              </a:pPr>
              <a:t>10.02.2016</a:t>
            </a:fld>
            <a:endParaRPr lang="et-EE">
              <a:solidFill>
                <a:prstClr val="black"/>
              </a:solidFill>
            </a:endParaRPr>
          </a:p>
        </p:txBody>
      </p:sp>
      <p:sp>
        <p:nvSpPr>
          <p:cNvPr id="3" name="Jaluse kohatäid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>
              <a:solidFill>
                <a:prstClr val="black"/>
              </a:solidFill>
            </a:endParaRPr>
          </a:p>
        </p:txBody>
      </p:sp>
      <p:sp>
        <p:nvSpPr>
          <p:cNvPr id="4" name="Slaidinumbri kohatä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5EF55-25B1-4C45-96F7-E044845145FD}" type="slidenum">
              <a:rPr lang="et-E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t-E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497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Pealdisega sisu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t-EE" smtClean="0"/>
              <a:t>Klõpsake tiitlilaadi muutmiseks</a:t>
            </a:r>
            <a:endParaRPr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DF786C-483E-473A-844C-C07C85FBA607}" type="datetimeFigureOut">
              <a:rPr lang="et-EE">
                <a:solidFill>
                  <a:prstClr val="black"/>
                </a:solidFill>
              </a:rPr>
              <a:pPr>
                <a:defRPr/>
              </a:pPr>
              <a:t>10.02.2016</a:t>
            </a:fld>
            <a:endParaRPr lang="et-EE">
              <a:solidFill>
                <a:prstClr val="black"/>
              </a:solidFill>
            </a:endParaRP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t-EE">
              <a:solidFill>
                <a:prstClr val="black"/>
              </a:solidFill>
            </a:endParaRPr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A0E10E-2E1A-4E86-ADDF-4FEDD75415BF}" type="slidenum">
              <a:rPr lang="et-E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t-E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547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7ACC35-E1FB-4FAF-9840-A2F1BDC9258B}" type="datetimeFigureOut">
              <a:rPr lang="et-EE" smtClean="0"/>
              <a:pPr/>
              <a:t>10.02.2016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A52641-11D9-4AD6-886F-CC0F99E12497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7" name="Pealkiri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ldiallkirjaga pil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abakuju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Vabakuju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Täisnurkne kolmnurk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irgkonnek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ööpnool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ööpnool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t-EE" noProof="0" smtClean="0"/>
              <a:t>Pildi lisamiseks klõpsake ikooni</a:t>
            </a:r>
            <a:endParaRPr lang="en-US" noProof="0" dirty="0"/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t-EE" smtClean="0"/>
              <a:t>Klõpsake tiitlilaadi muutmiseks</a:t>
            </a:r>
            <a:endParaRPr lang="en-US"/>
          </a:p>
        </p:txBody>
      </p:sp>
      <p:sp>
        <p:nvSpPr>
          <p:cNvPr id="11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5632C9F-6AEF-43AD-B920-7AA48761DAE9}" type="datetimeFigureOut">
              <a:rPr lang="et-EE">
                <a:solidFill>
                  <a:prstClr val="white"/>
                </a:solidFill>
              </a:rPr>
              <a:pPr>
                <a:defRPr/>
              </a:pPr>
              <a:t>10.02.2016</a:t>
            </a:fld>
            <a:endParaRPr lang="et-EE">
              <a:solidFill>
                <a:prstClr val="white"/>
              </a:solidFill>
            </a:endParaRPr>
          </a:p>
        </p:txBody>
      </p:sp>
      <p:sp>
        <p:nvSpPr>
          <p:cNvPr id="12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t-EE">
              <a:solidFill>
                <a:prstClr val="white"/>
              </a:solidFill>
            </a:endParaRPr>
          </a:p>
        </p:txBody>
      </p:sp>
      <p:sp>
        <p:nvSpPr>
          <p:cNvPr id="13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3200A1F-CB08-4D0F-A5B4-D8BD7AD5C4FE}" type="slidenum">
              <a:rPr lang="et-EE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t-E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1280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t-EE" smtClean="0"/>
              <a:t>Klõpsake tiitlilaadi muutmiseks</a:t>
            </a:r>
            <a:endParaRPr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Kuupäeva kohatäid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26DA0-2BDA-4867-BC93-B748234A7C5C}" type="datetimeFigureOut">
              <a:rPr lang="et-EE">
                <a:solidFill>
                  <a:prstClr val="black"/>
                </a:solidFill>
              </a:rPr>
              <a:pPr>
                <a:defRPr/>
              </a:pPr>
              <a:t>10.02.2016</a:t>
            </a:fld>
            <a:endParaRPr lang="et-EE">
              <a:solidFill>
                <a:prstClr val="black"/>
              </a:solidFill>
            </a:endParaRPr>
          </a:p>
        </p:txBody>
      </p:sp>
      <p:sp>
        <p:nvSpPr>
          <p:cNvPr id="5" name="Jaluse kohatäid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>
              <a:solidFill>
                <a:prstClr val="black"/>
              </a:solidFill>
            </a:endParaRPr>
          </a:p>
        </p:txBody>
      </p:sp>
      <p:sp>
        <p:nvSpPr>
          <p:cNvPr id="6" name="Slaidinumbri kohatä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86232-49E8-4A35-96BD-6FDE2D618971}" type="slidenum">
              <a:rPr lang="et-E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t-E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3226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t-EE" smtClean="0"/>
              <a:t>Klõpsake tiitlilaadi muutmiseks</a:t>
            </a:r>
            <a:endParaRPr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Kuupäeva kohatäid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A95FA-74A2-4D9B-9BA1-0823A5B6208A}" type="datetimeFigureOut">
              <a:rPr lang="et-EE">
                <a:solidFill>
                  <a:prstClr val="black"/>
                </a:solidFill>
              </a:rPr>
              <a:pPr>
                <a:defRPr/>
              </a:pPr>
              <a:t>10.02.2016</a:t>
            </a:fld>
            <a:endParaRPr lang="et-EE">
              <a:solidFill>
                <a:prstClr val="black"/>
              </a:solidFill>
            </a:endParaRPr>
          </a:p>
        </p:txBody>
      </p:sp>
      <p:sp>
        <p:nvSpPr>
          <p:cNvPr id="5" name="Jaluse kohatäid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>
              <a:solidFill>
                <a:prstClr val="black"/>
              </a:solidFill>
            </a:endParaRPr>
          </a:p>
        </p:txBody>
      </p:sp>
      <p:sp>
        <p:nvSpPr>
          <p:cNvPr id="6" name="Slaidinumbri kohatä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3885F-31C7-47B6-952F-8BC5A1FF3507}" type="slidenum">
              <a:rPr lang="et-E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t-E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8048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Rubrik och fyra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sz="quarter"/>
          </p:nvPr>
        </p:nvSpPr>
        <p:spPr>
          <a:xfrm>
            <a:off x="1763713" y="274638"/>
            <a:ext cx="5832475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1763713" y="1600200"/>
            <a:ext cx="2840037" cy="21859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2"/>
          </p:nvPr>
        </p:nvSpPr>
        <p:spPr>
          <a:xfrm>
            <a:off x="4756150" y="1600200"/>
            <a:ext cx="2840038" cy="21859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3"/>
          </p:nvPr>
        </p:nvSpPr>
        <p:spPr>
          <a:xfrm>
            <a:off x="1763713" y="3938588"/>
            <a:ext cx="2840037" cy="21875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756150" y="3938588"/>
            <a:ext cx="2840038" cy="21875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© Copyright Samres AB</a:t>
            </a:r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64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7ACC35-E1FB-4FAF-9840-A2F1BDC9258B}" type="datetimeFigureOut">
              <a:rPr lang="et-EE" smtClean="0"/>
              <a:pPr/>
              <a:t>10.02.2016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A52641-11D9-4AD6-886F-CC0F99E12497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7" name="Rööpnoo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Rööpnoo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7ACC35-E1FB-4FAF-9840-A2F1BDC9258B}" type="datetimeFigureOut">
              <a:rPr lang="et-EE" smtClean="0"/>
              <a:pPr/>
              <a:t>10.02.2016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A52641-11D9-4AD6-886F-CC0F99E12497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8" name="Pealkiri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õrdlu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</p:txBody>
      </p:sp>
      <p:sp>
        <p:nvSpPr>
          <p:cNvPr id="5" name="Sisu kohatäide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7ACC35-E1FB-4FAF-9840-A2F1BDC9258B}" type="datetimeFigureOut">
              <a:rPr lang="et-EE" smtClean="0"/>
              <a:pPr/>
              <a:t>10.02.2016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A52641-11D9-4AD6-886F-CC0F99E12497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ti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7ACC35-E1FB-4FAF-9840-A2F1BDC9258B}" type="datetimeFigureOut">
              <a:rPr lang="et-EE" smtClean="0"/>
              <a:pPr/>
              <a:t>10.02.2016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A52641-11D9-4AD6-886F-CC0F99E12497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6" name="Pealkiri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7ACC35-E1FB-4FAF-9840-A2F1BDC9258B}" type="datetimeFigureOut">
              <a:rPr lang="et-EE" smtClean="0"/>
              <a:pPr/>
              <a:t>10.02.2016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A52641-11D9-4AD6-886F-CC0F99E12497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Pealdisega sisu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E7ACC35-E1FB-4FAF-9840-A2F1BDC9258B}" type="datetimeFigureOut">
              <a:rPr lang="et-EE" smtClean="0"/>
              <a:pPr/>
              <a:t>10.02.2016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A52641-11D9-4AD6-886F-CC0F99E12497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ldiallkirjaga pil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t-EE" smtClean="0"/>
              <a:t>Pildi lisamiseks klõpsake ikooni</a:t>
            </a:r>
            <a:endParaRPr kumimoji="0" lang="en-US" dirty="0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E7ACC35-E1FB-4FAF-9840-A2F1BDC9258B}" type="datetimeFigureOut">
              <a:rPr lang="et-EE" smtClean="0"/>
              <a:pPr/>
              <a:t>10.02.2016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BA52641-11D9-4AD6-886F-CC0F99E12497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8" name="Vabakuju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abakuju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äisnurkne kolmnur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irgkonnek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ööpnoo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Rööpnoo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abakuju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abakuju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äisnurkne kolmnur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irgkonnek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ealkirja kohatäid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0" name="Teksti kohatäid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  <a:p>
            <a:pPr lvl="1" eaLnBrk="1" latinLnBrk="0" hangingPunct="1"/>
            <a:r>
              <a:rPr kumimoji="0" lang="et-EE" smtClean="0"/>
              <a:t>Teine tase</a:t>
            </a:r>
          </a:p>
          <a:p>
            <a:pPr lvl="2" eaLnBrk="1" latinLnBrk="0" hangingPunct="1"/>
            <a:r>
              <a:rPr kumimoji="0" lang="et-EE" smtClean="0"/>
              <a:t>Kolmas tase</a:t>
            </a:r>
          </a:p>
          <a:p>
            <a:pPr lvl="3" eaLnBrk="1" latinLnBrk="0" hangingPunct="1"/>
            <a:r>
              <a:rPr kumimoji="0" lang="et-EE" smtClean="0"/>
              <a:t>Neljas tase</a:t>
            </a:r>
          </a:p>
          <a:p>
            <a:pPr lvl="4" eaLnBrk="1" latinLnBrk="0" hangingPunct="1"/>
            <a:r>
              <a:rPr kumimoji="0" lang="et-EE" smtClean="0"/>
              <a:t>Viies tase</a:t>
            </a:r>
            <a:endParaRPr kumimoji="0" lang="en-US"/>
          </a:p>
        </p:txBody>
      </p:sp>
      <p:sp>
        <p:nvSpPr>
          <p:cNvPr id="10" name="Kuupäeva kohatäid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E7ACC35-E1FB-4FAF-9840-A2F1BDC9258B}" type="datetimeFigureOut">
              <a:rPr lang="et-EE" smtClean="0"/>
              <a:pPr/>
              <a:t>10.02.2016</a:t>
            </a:fld>
            <a:endParaRPr lang="et-EE"/>
          </a:p>
        </p:txBody>
      </p:sp>
      <p:sp>
        <p:nvSpPr>
          <p:cNvPr id="22" name="Jaluse kohatäid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t-EE"/>
          </a:p>
        </p:txBody>
      </p:sp>
      <p:sp>
        <p:nvSpPr>
          <p:cNvPr id="18" name="Slaidinumbri kohatä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BA52641-11D9-4AD6-886F-CC0F99E12497}" type="slidenum">
              <a:rPr lang="et-EE" smtClean="0"/>
              <a:pPr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abakuju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Vabakuju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Täisnurkne kolmnur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irgkonnek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ealkirja kohatäid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t-EE" smtClean="0"/>
              <a:t>Klõpsake tiitlilaadi muutmiseks</a:t>
            </a:r>
            <a:endParaRPr lang="en-US"/>
          </a:p>
        </p:txBody>
      </p:sp>
      <p:sp>
        <p:nvSpPr>
          <p:cNvPr id="1033" name="Teksti kohatäide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smtClean="0"/>
          </a:p>
        </p:txBody>
      </p:sp>
      <p:sp>
        <p:nvSpPr>
          <p:cNvPr id="10" name="Kuupäeva kohatäide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22AA03-508B-420F-8E00-181EF504CD3A}" type="datetimeFigureOut">
              <a:rPr lang="et-EE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10.02.2016</a:t>
            </a:fld>
            <a:endParaRPr lang="et-E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Jaluse kohatäide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t-E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Slaidinumbri kohatäide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EF5146-BCBF-4B6A-BFD9-0E9259382772}" type="slidenum">
              <a:rPr lang="et-EE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t-EE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679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jaan@erkas.e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l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7008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85800" y="3110824"/>
            <a:ext cx="7772400" cy="1388367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t-EE" sz="4000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Ühtne sotsiaaltransport</a:t>
            </a:r>
            <a:endParaRPr lang="et-EE" sz="4000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220" name="Alapealkiri 2"/>
          <p:cNvSpPr>
            <a:spLocks noGrp="1"/>
          </p:cNvSpPr>
          <p:nvPr>
            <p:ph type="subTitle" idx="1"/>
          </p:nvPr>
        </p:nvSpPr>
        <p:spPr>
          <a:xfrm>
            <a:off x="685800" y="5772887"/>
            <a:ext cx="7772400" cy="1080121"/>
          </a:xfrm>
        </p:spPr>
        <p:txBody>
          <a:bodyPr>
            <a:normAutofit/>
          </a:bodyPr>
          <a:lstStyle/>
          <a:p>
            <a:pPr marR="0" algn="ctr" eaLnBrk="1" hangingPunct="1"/>
            <a:r>
              <a:rPr lang="et-EE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Jaan </a:t>
            </a:r>
            <a:r>
              <a:rPr lang="et-EE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Lõõnik</a:t>
            </a:r>
            <a:r>
              <a:rPr lang="et-EE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idee algataja</a:t>
            </a:r>
          </a:p>
          <a:p>
            <a:pPr marR="0" algn="ctr" eaLnBrk="1" hangingPunct="1"/>
            <a:r>
              <a:rPr lang="et-EE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Paide, 10.02.2016</a:t>
            </a:r>
            <a:endParaRPr lang="et-EE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284" y="476672"/>
            <a:ext cx="284271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36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u kohatäid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t-EE" dirty="0" smtClean="0">
                <a:solidFill>
                  <a:srgbClr val="FF0000"/>
                </a:solidFill>
              </a:rPr>
              <a:t>Tänan tähelepanu eest!</a:t>
            </a:r>
          </a:p>
          <a:p>
            <a:pPr marL="109728" indent="0">
              <a:buNone/>
            </a:pPr>
            <a:endParaRPr lang="et-EE" dirty="0"/>
          </a:p>
          <a:p>
            <a:pPr marL="109728" indent="0">
              <a:buNone/>
            </a:pPr>
            <a:r>
              <a:rPr lang="et-EE" dirty="0" smtClean="0"/>
              <a:t>Jaan </a:t>
            </a:r>
            <a:r>
              <a:rPr lang="et-EE" dirty="0" err="1" smtClean="0"/>
              <a:t>Lõõnik</a:t>
            </a:r>
            <a:endParaRPr lang="et-EE" dirty="0" smtClean="0"/>
          </a:p>
          <a:p>
            <a:pPr marL="109728" indent="0">
              <a:buNone/>
            </a:pPr>
            <a:r>
              <a:rPr lang="et-EE" dirty="0" smtClean="0"/>
              <a:t>5161054</a:t>
            </a:r>
          </a:p>
          <a:p>
            <a:pPr marL="109728" indent="0">
              <a:buNone/>
            </a:pPr>
            <a:r>
              <a:rPr lang="et-EE" dirty="0" smtClean="0">
                <a:hlinkClick r:id="rId2"/>
              </a:rPr>
              <a:t>jaan@erkas.ee</a:t>
            </a:r>
            <a:r>
              <a:rPr lang="et-EE" dirty="0" smtClean="0"/>
              <a:t> </a:t>
            </a:r>
            <a:endParaRPr lang="et-EE" dirty="0"/>
          </a:p>
        </p:txBody>
      </p:sp>
      <p:sp>
        <p:nvSpPr>
          <p:cNvPr id="3" name="Pealkiri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62578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650" y="2492896"/>
            <a:ext cx="6159218" cy="3654572"/>
          </a:xfrm>
        </p:spPr>
      </p:pic>
      <p:sp>
        <p:nvSpPr>
          <p:cNvPr id="3" name="Pealkiri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t-EE" dirty="0" smtClean="0"/>
              <a:t>Koostööpiirkond</a:t>
            </a:r>
            <a:endParaRPr lang="et-EE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08553" y="1589098"/>
            <a:ext cx="2735263" cy="2564085"/>
          </a:xfrm>
          <a:prstGeom prst="rect">
            <a:avLst/>
          </a:prstGeom>
          <a:solidFill>
            <a:srgbClr val="FFFFFF"/>
          </a:solidFill>
          <a:ln w="190500">
            <a:solidFill>
              <a:srgbClr val="365F9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t-EE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t-EE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t-EE" sz="1600" b="1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sv-SE" sz="16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libri" pitchFamily="34" charset="0"/>
              </a:rPr>
              <a:t>SOTSIAALTRANSPORT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sv-SE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sv-SE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Ambla vald, Haljala vald, Kuusalu vald, </a:t>
            </a:r>
            <a:r>
              <a:rPr kumimoji="0" lang="et-EE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Kohila vald,</a:t>
            </a:r>
            <a:br>
              <a:rPr kumimoji="0" lang="et-EE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</a:br>
            <a:r>
              <a:rPr kumimoji="0" lang="sv-SE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Laekvere</a:t>
            </a:r>
            <a:r>
              <a:rPr kumimoji="0" lang="et-EE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sv-SE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vald</a:t>
            </a:r>
            <a:r>
              <a:rPr kumimoji="0" lang="et-EE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, </a:t>
            </a:r>
            <a:r>
              <a:rPr kumimoji="0" lang="sv-SE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Rakvere vald, Tapa vald, Vihula vald,</a:t>
            </a:r>
            <a:r>
              <a:rPr kumimoji="0" lang="et-EE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                         </a:t>
            </a:r>
            <a:br>
              <a:rPr kumimoji="0" lang="et-EE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</a:br>
            <a:r>
              <a:rPr kumimoji="0" lang="sv-SE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Vinni vald, Viru-Nigula vald, Väike-Maarja</a:t>
            </a:r>
            <a:r>
              <a:rPr kumimoji="0" lang="et-EE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sv-SE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vald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sv-SE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lt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8389" y="1772816"/>
            <a:ext cx="97559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lt 2" descr="EL_Sotsiaalfond_horisonta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5351" y="3356992"/>
            <a:ext cx="1121668" cy="59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083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u kohatäid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Omavalitsused 4 maakonnast</a:t>
            </a:r>
          </a:p>
          <a:p>
            <a:r>
              <a:rPr lang="et-EE" dirty="0" smtClean="0"/>
              <a:t>Koordinaator Lääne-Viru OVL</a:t>
            </a:r>
          </a:p>
          <a:p>
            <a:r>
              <a:rPr lang="et-EE" dirty="0" smtClean="0"/>
              <a:t>Ühtsed regulatsioonid, koostööleping</a:t>
            </a:r>
          </a:p>
          <a:p>
            <a:r>
              <a:rPr lang="et-EE" dirty="0" smtClean="0"/>
              <a:t>Ühishanked</a:t>
            </a:r>
          </a:p>
          <a:p>
            <a:r>
              <a:rPr lang="et-EE" dirty="0" smtClean="0"/>
              <a:t>Ühiskoosolekud koos teenuse osutajatega</a:t>
            </a:r>
          </a:p>
          <a:p>
            <a:r>
              <a:rPr lang="et-EE" sz="2800" dirty="0" smtClean="0"/>
              <a:t>Igal </a:t>
            </a:r>
            <a:r>
              <a:rPr lang="et-EE" sz="2800" dirty="0"/>
              <a:t>omavalitsusel õigus iseseisvalt määratleda teenuse kasutamiseks õigustatud isikud ning sisustada kliendi </a:t>
            </a:r>
            <a:r>
              <a:rPr lang="et-EE" sz="2800" dirty="0" smtClean="0"/>
              <a:t>profiile</a:t>
            </a:r>
          </a:p>
        </p:txBody>
      </p:sp>
      <p:sp>
        <p:nvSpPr>
          <p:cNvPr id="3" name="Pealkiri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Koostöö korraldus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17021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t-EE" sz="2400" dirty="0" smtClean="0"/>
              <a:t>Invatransport</a:t>
            </a:r>
          </a:p>
          <a:p>
            <a:r>
              <a:rPr lang="et-EE" sz="2400" dirty="0" smtClean="0"/>
              <a:t>Poeringid</a:t>
            </a:r>
          </a:p>
          <a:p>
            <a:r>
              <a:rPr lang="et-EE" sz="2400" dirty="0" smtClean="0"/>
              <a:t>Koolivedu</a:t>
            </a:r>
          </a:p>
          <a:p>
            <a:r>
              <a:rPr lang="et-EE" sz="2400" dirty="0" smtClean="0"/>
              <a:t>Transport sotsiaalteenustele</a:t>
            </a:r>
          </a:p>
          <a:p>
            <a:r>
              <a:rPr lang="et-EE" sz="2400" dirty="0" smtClean="0"/>
              <a:t>Transport arstile, haiglatransport</a:t>
            </a:r>
          </a:p>
          <a:p>
            <a:r>
              <a:rPr lang="et-EE" sz="2400" dirty="0" smtClean="0"/>
              <a:t>Hooldekodude elanike transport</a:t>
            </a:r>
          </a:p>
          <a:p>
            <a:r>
              <a:rPr lang="et-EE" sz="2400" dirty="0" smtClean="0"/>
              <a:t>Puuduliku ühistranspordiga asulate elanike transport</a:t>
            </a:r>
          </a:p>
          <a:p>
            <a:pPr marL="109537" indent="0">
              <a:buNone/>
            </a:pPr>
            <a:r>
              <a:rPr lang="et-EE" sz="2400" dirty="0"/>
              <a:t>Võimaldada puudega või liikumistakistusega isikutele või vähekindlustatud või </a:t>
            </a:r>
            <a:r>
              <a:rPr lang="et-EE" sz="2400" dirty="0" err="1"/>
              <a:t>mittetoimetuleva</a:t>
            </a:r>
            <a:r>
              <a:rPr lang="et-EE" sz="2400" dirty="0"/>
              <a:t> leibkonna liikmele avalike teenuste ja töökohtade kättesaadavust võrdväärselt toimetuleku- või liikumisprobleeme mitteomavate isikutega.</a:t>
            </a:r>
            <a:endParaRPr lang="sv-SE" sz="2400" dirty="0"/>
          </a:p>
          <a:p>
            <a:pPr marL="109537" indent="0">
              <a:buNone/>
            </a:pPr>
            <a:endParaRPr lang="et-EE" dirty="0" smtClean="0"/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t-EE" dirty="0" smtClean="0"/>
              <a:t>Sotsiaaltranspordi võimalused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14972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u kohatäide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59536" lvl="2" fontAlgn="auto">
              <a:spcAft>
                <a:spcPts val="0"/>
              </a:spcAft>
              <a:buFont typeface="Wingdings 2"/>
              <a:buNone/>
              <a:defRPr/>
            </a:pPr>
            <a:r>
              <a:rPr lang="et-EE" sz="2000" dirty="0" smtClean="0">
                <a:solidFill>
                  <a:schemeClr val="tx2">
                    <a:lumMod val="75000"/>
                  </a:schemeClr>
                </a:solidFill>
              </a:rPr>
              <a:t>Sotsiaaltransporditeenust on õigus kasutada valla või linna </a:t>
            </a:r>
            <a:r>
              <a:rPr lang="sv-SE" sz="2000" dirty="0" smtClean="0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et-EE" sz="2000" dirty="0" err="1" smtClean="0">
                <a:solidFill>
                  <a:schemeClr val="tx2">
                    <a:lumMod val="75000"/>
                  </a:schemeClr>
                </a:solidFill>
              </a:rPr>
              <a:t>ahvastikuregistrisse</a:t>
            </a:r>
            <a:r>
              <a:rPr lang="et-EE" sz="2000" dirty="0" smtClean="0">
                <a:solidFill>
                  <a:schemeClr val="tx2">
                    <a:lumMod val="75000"/>
                  </a:schemeClr>
                </a:solidFill>
              </a:rPr>
              <a:t> kantud</a:t>
            </a:r>
            <a:r>
              <a:rPr lang="sv-SE" sz="2000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et-EE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sv-SE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859536" lvl="2" fontAlgn="auto">
              <a:spcAft>
                <a:spcPts val="0"/>
              </a:spcAft>
              <a:buFont typeface="Wingdings 2"/>
              <a:buNone/>
              <a:defRPr/>
            </a:pPr>
            <a:endParaRPr lang="et-EE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t-EE" sz="1800" dirty="0" smtClean="0">
                <a:solidFill>
                  <a:schemeClr val="tx2">
                    <a:lumMod val="75000"/>
                  </a:schemeClr>
                </a:solidFill>
              </a:rPr>
              <a:t>puudega inimesel, </a:t>
            </a:r>
          </a:p>
          <a:p>
            <a:pPr lvl="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t-EE" sz="1800" dirty="0" smtClean="0">
                <a:solidFill>
                  <a:schemeClr val="tx2">
                    <a:lumMod val="75000"/>
                  </a:schemeClr>
                </a:solidFill>
              </a:rPr>
              <a:t>liikumistakistusega isikul, </a:t>
            </a:r>
          </a:p>
          <a:p>
            <a:pPr lvl="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t-EE" sz="1800" dirty="0" smtClean="0">
                <a:solidFill>
                  <a:schemeClr val="tx2">
                    <a:lumMod val="75000"/>
                  </a:schemeClr>
                </a:solidFill>
              </a:rPr>
              <a:t>vähekindlustatud või </a:t>
            </a:r>
            <a:r>
              <a:rPr lang="et-EE" sz="1800" dirty="0" err="1" smtClean="0">
                <a:solidFill>
                  <a:schemeClr val="tx2">
                    <a:lumMod val="75000"/>
                  </a:schemeClr>
                </a:solidFill>
              </a:rPr>
              <a:t>mittetoimetuleva</a:t>
            </a:r>
            <a:r>
              <a:rPr lang="et-EE" sz="1800" dirty="0" smtClean="0">
                <a:solidFill>
                  <a:schemeClr val="tx2">
                    <a:lumMod val="75000"/>
                  </a:schemeClr>
                </a:solidFill>
              </a:rPr>
              <a:t> leibkonna liikmel, </a:t>
            </a:r>
          </a:p>
          <a:p>
            <a:pPr lvl="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t-EE" sz="1800" dirty="0" smtClean="0">
                <a:solidFill>
                  <a:schemeClr val="tx2">
                    <a:lumMod val="75000"/>
                  </a:schemeClr>
                </a:solidFill>
              </a:rPr>
              <a:t>isikul, kelle transpordi on tellinud haigla, valla/linnavalitsus, </a:t>
            </a:r>
          </a:p>
          <a:p>
            <a:pPr lvl="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t-EE" sz="1800" dirty="0" smtClean="0">
                <a:solidFill>
                  <a:schemeClr val="tx2">
                    <a:lumMod val="75000"/>
                  </a:schemeClr>
                </a:solidFill>
              </a:rPr>
              <a:t>puuduva või ebasobiva ühistranspordiühendusega asulas elaval isikul, </a:t>
            </a:r>
            <a:endParaRPr lang="sv-SE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859536" lvl="2" fontAlgn="auto">
              <a:spcAft>
                <a:spcPts val="0"/>
              </a:spcAft>
              <a:buFont typeface="Wingdings 2"/>
              <a:buNone/>
              <a:defRPr/>
            </a:pPr>
            <a:endParaRPr lang="et-EE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t-EE" sz="1800" dirty="0" smtClean="0">
                <a:solidFill>
                  <a:schemeClr val="tx2">
                    <a:lumMod val="75000"/>
                  </a:schemeClr>
                </a:solidFill>
              </a:rPr>
              <a:t>eelnimetatud kategooriasse kuuluva isikuga koos reisival isikul </a:t>
            </a:r>
            <a:endParaRPr lang="sv-SE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859536" lvl="2" fontAlgn="auto">
              <a:spcAft>
                <a:spcPts val="0"/>
              </a:spcAft>
              <a:buFont typeface="Wingdings 2"/>
              <a:buNone/>
              <a:defRPr/>
            </a:pPr>
            <a:endParaRPr lang="sv-SE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859536" lvl="2" fontAlgn="auto">
              <a:spcAft>
                <a:spcPts val="0"/>
              </a:spcAft>
              <a:buFont typeface="Wingdings 2"/>
              <a:buNone/>
              <a:defRPr/>
            </a:pPr>
            <a:endParaRPr lang="et-EE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t-EE" sz="1800" dirty="0" smtClean="0">
                <a:solidFill>
                  <a:schemeClr val="tx2">
                    <a:lumMod val="75000"/>
                  </a:schemeClr>
                </a:solidFill>
              </a:rPr>
              <a:t>vaba istekoha</a:t>
            </a:r>
            <a:r>
              <a:rPr lang="sv-SE" sz="1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t-EE" sz="1800" dirty="0" smtClean="0">
                <a:solidFill>
                  <a:schemeClr val="tx2">
                    <a:lumMod val="75000"/>
                  </a:schemeClr>
                </a:solidFill>
              </a:rPr>
              <a:t>olemasolul sõidukis ka muul isikul.</a:t>
            </a:r>
            <a:endParaRPr lang="sv-SE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t-EE" dirty="0"/>
          </a:p>
        </p:txBody>
      </p:sp>
      <p:sp>
        <p:nvSpPr>
          <p:cNvPr id="3" name="Pealkiri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t-EE" dirty="0" smtClean="0"/>
              <a:t>Klientuur</a:t>
            </a:r>
            <a:endParaRPr lang="et-EE" dirty="0"/>
          </a:p>
        </p:txBody>
      </p:sp>
      <p:sp>
        <p:nvSpPr>
          <p:cNvPr id="9" name="Vänster klammerparentes 8"/>
          <p:cNvSpPr/>
          <p:nvPr/>
        </p:nvSpPr>
        <p:spPr>
          <a:xfrm>
            <a:off x="1187450" y="2205038"/>
            <a:ext cx="287338" cy="2016125"/>
          </a:xfrm>
          <a:prstGeom prst="leftBrace">
            <a:avLst>
              <a:gd name="adj1" fmla="val 80141"/>
              <a:gd name="adj2" fmla="val 5108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10" name="Uttryckssymbol 11"/>
          <p:cNvSpPr/>
          <p:nvPr/>
        </p:nvSpPr>
        <p:spPr>
          <a:xfrm>
            <a:off x="179388" y="2492375"/>
            <a:ext cx="792162" cy="709613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11" name="TextBox 39"/>
          <p:cNvSpPr txBox="1">
            <a:spLocks noChangeArrowheads="1"/>
          </p:cNvSpPr>
          <p:nvPr/>
        </p:nvSpPr>
        <p:spPr bwMode="auto">
          <a:xfrm>
            <a:off x="179388" y="3284538"/>
            <a:ext cx="944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>
                <a:solidFill>
                  <a:srgbClr val="464646"/>
                </a:solidFill>
                <a:latin typeface="Calibri" pitchFamily="34" charset="0"/>
              </a:rPr>
              <a:t>Kliendid</a:t>
            </a:r>
            <a:endParaRPr lang="et-EE">
              <a:solidFill>
                <a:srgbClr val="464646"/>
              </a:solidFill>
              <a:latin typeface="Calibri" pitchFamily="34" charset="0"/>
            </a:endParaRPr>
          </a:p>
        </p:txBody>
      </p:sp>
      <p:sp>
        <p:nvSpPr>
          <p:cNvPr id="12" name="TextBox 39"/>
          <p:cNvSpPr txBox="1">
            <a:spLocks noChangeArrowheads="1"/>
          </p:cNvSpPr>
          <p:nvPr/>
        </p:nvSpPr>
        <p:spPr bwMode="auto">
          <a:xfrm>
            <a:off x="0" y="4330699"/>
            <a:ext cx="19304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600" dirty="0">
                <a:solidFill>
                  <a:srgbClr val="464646"/>
                </a:solidFill>
                <a:latin typeface="Calibri" pitchFamily="34" charset="0"/>
              </a:rPr>
              <a:t>Saatja,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600" dirty="0">
                <a:solidFill>
                  <a:srgbClr val="464646"/>
                </a:solidFill>
                <a:latin typeface="Calibri" pitchFamily="34" charset="0"/>
              </a:rPr>
              <a:t>kaasreisija või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600" dirty="0">
                <a:solidFill>
                  <a:srgbClr val="464646"/>
                </a:solidFill>
                <a:latin typeface="Calibri" pitchFamily="34" charset="0"/>
              </a:rPr>
              <a:t>kliendi alla 7-aastane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600" dirty="0">
                <a:solidFill>
                  <a:srgbClr val="464646"/>
                </a:solidFill>
                <a:latin typeface="Calibri" pitchFamily="34" charset="0"/>
              </a:rPr>
              <a:t>laps</a:t>
            </a:r>
          </a:p>
        </p:txBody>
      </p:sp>
      <p:sp>
        <p:nvSpPr>
          <p:cNvPr id="13" name="TextBox 39"/>
          <p:cNvSpPr txBox="1">
            <a:spLocks noChangeArrowheads="1"/>
          </p:cNvSpPr>
          <p:nvPr/>
        </p:nvSpPr>
        <p:spPr bwMode="auto">
          <a:xfrm>
            <a:off x="166740" y="5562519"/>
            <a:ext cx="14033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600" dirty="0">
                <a:solidFill>
                  <a:srgbClr val="464646"/>
                </a:solidFill>
                <a:latin typeface="Calibri" pitchFamily="34" charset="0"/>
              </a:rPr>
              <a:t>Vaba </a:t>
            </a:r>
            <a:r>
              <a:rPr lang="et-EE" sz="1600" dirty="0">
                <a:solidFill>
                  <a:srgbClr val="464646"/>
                </a:solidFill>
                <a:latin typeface="Calibri" pitchFamily="34" charset="0"/>
              </a:rPr>
              <a:t>i</a:t>
            </a:r>
            <a:r>
              <a:rPr lang="sv-SE" sz="1600" dirty="0">
                <a:solidFill>
                  <a:srgbClr val="464646"/>
                </a:solidFill>
                <a:latin typeface="Calibri" pitchFamily="34" charset="0"/>
              </a:rPr>
              <a:t>stekohta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t-EE" sz="1600" dirty="0">
                <a:solidFill>
                  <a:srgbClr val="464646"/>
                </a:solidFill>
                <a:latin typeface="Calibri" pitchFamily="34" charset="0"/>
              </a:rPr>
              <a:t>k</a:t>
            </a:r>
            <a:r>
              <a:rPr lang="sv-SE" sz="1600" dirty="0">
                <a:solidFill>
                  <a:srgbClr val="464646"/>
                </a:solidFill>
                <a:latin typeface="Calibri" pitchFamily="34" charset="0"/>
              </a:rPr>
              <a:t>asutav </a:t>
            </a:r>
            <a:r>
              <a:rPr lang="et-EE" sz="1600" dirty="0">
                <a:solidFill>
                  <a:srgbClr val="464646"/>
                </a:solidFill>
                <a:latin typeface="Calibri" pitchFamily="34" charset="0"/>
              </a:rPr>
              <a:t>i</a:t>
            </a:r>
            <a:r>
              <a:rPr lang="sv-SE" sz="1600" dirty="0">
                <a:solidFill>
                  <a:srgbClr val="464646"/>
                </a:solidFill>
                <a:latin typeface="Calibri" pitchFamily="34" charset="0"/>
              </a:rPr>
              <a:t>sik</a:t>
            </a:r>
            <a:endParaRPr lang="et-EE" sz="1600" dirty="0">
              <a:solidFill>
                <a:srgbClr val="464646"/>
              </a:solidFill>
              <a:latin typeface="Calibri" pitchFamily="34" charset="0"/>
            </a:endParaRPr>
          </a:p>
        </p:txBody>
      </p:sp>
      <p:sp>
        <p:nvSpPr>
          <p:cNvPr id="14" name="Vänster klammerparentes 15"/>
          <p:cNvSpPr/>
          <p:nvPr/>
        </p:nvSpPr>
        <p:spPr>
          <a:xfrm rot="10800000">
            <a:off x="1403350" y="4292600"/>
            <a:ext cx="288925" cy="1152525"/>
          </a:xfrm>
          <a:prstGeom prst="leftBrace">
            <a:avLst>
              <a:gd name="adj1" fmla="val 95258"/>
              <a:gd name="adj2" fmla="val 5108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15" name="Vänster klammerparentes 16"/>
          <p:cNvSpPr/>
          <p:nvPr/>
        </p:nvSpPr>
        <p:spPr>
          <a:xfrm rot="10800000">
            <a:off x="1403350" y="5589588"/>
            <a:ext cx="288925" cy="792162"/>
          </a:xfrm>
          <a:prstGeom prst="leftBrace">
            <a:avLst>
              <a:gd name="adj1" fmla="val 95258"/>
              <a:gd name="adj2" fmla="val 5108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33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000" b="1" i="1" smtClean="0">
                <a:solidFill>
                  <a:schemeClr val="accent1">
                    <a:lumMod val="75000"/>
                  </a:schemeClr>
                </a:solidFill>
              </a:rPr>
              <a:t>SOTSIAALTRANSPORDI KORRALDUSSKEEM</a:t>
            </a:r>
            <a:endParaRPr lang="sv-SE" sz="300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9CC4B83-F771-45C3-9A18-1EB5077D69BB}" type="datetime1">
              <a:rPr lang="et-EE" smtClean="0">
                <a:solidFill>
                  <a:prstClr val="white"/>
                </a:solidFill>
              </a:rPr>
              <a:pPr>
                <a:defRPr/>
              </a:pPr>
              <a:t>10.02.2016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5A8E1-0910-4E94-BC5B-0D293C139C15}" type="slidenum">
              <a:rPr lang="sv-SE" smtClean="0">
                <a:solidFill>
                  <a:prstClr val="white"/>
                </a:solidFill>
              </a:rPr>
              <a:pPr>
                <a:defRPr/>
              </a:pPr>
              <a:t>6</a:t>
            </a:fld>
            <a:endParaRPr lang="sv-SE">
              <a:solidFill>
                <a:prstClr val="white"/>
              </a:solidFill>
            </a:endParaRPr>
          </a:p>
        </p:txBody>
      </p:sp>
      <p:grpSp>
        <p:nvGrpSpPr>
          <p:cNvPr id="4" name="Grupp 5"/>
          <p:cNvGrpSpPr>
            <a:grpSpLocks/>
          </p:cNvGrpSpPr>
          <p:nvPr/>
        </p:nvGrpSpPr>
        <p:grpSpPr bwMode="auto">
          <a:xfrm>
            <a:off x="3851275" y="3068638"/>
            <a:ext cx="1152525" cy="792162"/>
            <a:chOff x="3923928" y="3140968"/>
            <a:chExt cx="1152128" cy="792088"/>
          </a:xfrm>
        </p:grpSpPr>
        <p:sp>
          <p:nvSpPr>
            <p:cNvPr id="7" name="Ovaal 18"/>
            <p:cNvSpPr/>
            <p:nvPr/>
          </p:nvSpPr>
          <p:spPr>
            <a:xfrm>
              <a:off x="3923928" y="3140968"/>
              <a:ext cx="1152128" cy="79208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t-EE" dirty="0">
                <a:solidFill>
                  <a:prstClr val="white"/>
                </a:solidFill>
              </a:endParaRPr>
            </a:p>
          </p:txBody>
        </p:sp>
        <p:sp>
          <p:nvSpPr>
            <p:cNvPr id="9266" name="TextBox 67"/>
            <p:cNvSpPr txBox="1">
              <a:spLocks noChangeArrowheads="1"/>
            </p:cNvSpPr>
            <p:nvPr/>
          </p:nvSpPr>
          <p:spPr bwMode="auto">
            <a:xfrm>
              <a:off x="4113353" y="3347700"/>
              <a:ext cx="74667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t-EE" dirty="0">
                  <a:solidFill>
                    <a:prstClr val="black"/>
                  </a:solidFill>
                  <a:latin typeface="Calibri" pitchFamily="34" charset="0"/>
                </a:rPr>
                <a:t>VIROL</a:t>
              </a:r>
            </a:p>
          </p:txBody>
        </p:sp>
      </p:grpSp>
      <p:grpSp>
        <p:nvGrpSpPr>
          <p:cNvPr id="6" name="Grupp 20"/>
          <p:cNvGrpSpPr>
            <a:grpSpLocks/>
          </p:cNvGrpSpPr>
          <p:nvPr/>
        </p:nvGrpSpPr>
        <p:grpSpPr bwMode="auto">
          <a:xfrm>
            <a:off x="368300" y="5229225"/>
            <a:ext cx="8775700" cy="647700"/>
            <a:chOff x="323528" y="5229200"/>
            <a:chExt cx="8776426" cy="648072"/>
          </a:xfrm>
        </p:grpSpPr>
        <p:sp>
          <p:nvSpPr>
            <p:cNvPr id="9" name="Ovaal 12"/>
            <p:cNvSpPr/>
            <p:nvPr/>
          </p:nvSpPr>
          <p:spPr>
            <a:xfrm>
              <a:off x="2347758" y="5229200"/>
              <a:ext cx="1071651" cy="64330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t-EE">
                <a:solidFill>
                  <a:prstClr val="white"/>
                </a:solidFill>
              </a:endParaRPr>
            </a:p>
          </p:txBody>
        </p:sp>
        <p:sp>
          <p:nvSpPr>
            <p:cNvPr id="10" name="Ovaal 12"/>
            <p:cNvSpPr/>
            <p:nvPr/>
          </p:nvSpPr>
          <p:spPr>
            <a:xfrm>
              <a:off x="2997099" y="5229200"/>
              <a:ext cx="1070064" cy="64330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t-EE">
                <a:solidFill>
                  <a:prstClr val="white"/>
                </a:solidFill>
              </a:endParaRPr>
            </a:p>
          </p:txBody>
        </p:sp>
        <p:sp>
          <p:nvSpPr>
            <p:cNvPr id="11" name="Ovaal 12"/>
            <p:cNvSpPr/>
            <p:nvPr/>
          </p:nvSpPr>
          <p:spPr>
            <a:xfrm>
              <a:off x="4364050" y="5229200"/>
              <a:ext cx="1071651" cy="64330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t-EE">
                <a:solidFill>
                  <a:prstClr val="white"/>
                </a:solidFill>
              </a:endParaRPr>
            </a:p>
          </p:txBody>
        </p:sp>
        <p:sp>
          <p:nvSpPr>
            <p:cNvPr id="12" name="Ovaal 12"/>
            <p:cNvSpPr/>
            <p:nvPr/>
          </p:nvSpPr>
          <p:spPr>
            <a:xfrm>
              <a:off x="5156278" y="5229200"/>
              <a:ext cx="1071652" cy="64330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t-EE">
                <a:solidFill>
                  <a:prstClr val="white"/>
                </a:solidFill>
              </a:endParaRPr>
            </a:p>
          </p:txBody>
        </p:sp>
        <p:sp>
          <p:nvSpPr>
            <p:cNvPr id="13" name="Ovaal 12"/>
            <p:cNvSpPr/>
            <p:nvPr/>
          </p:nvSpPr>
          <p:spPr>
            <a:xfrm>
              <a:off x="5948506" y="5229200"/>
              <a:ext cx="1071651" cy="64330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t-EE">
                <a:solidFill>
                  <a:prstClr val="white"/>
                </a:solidFill>
              </a:endParaRPr>
            </a:p>
          </p:txBody>
        </p:sp>
        <p:sp>
          <p:nvSpPr>
            <p:cNvPr id="14" name="Ovaal 12"/>
            <p:cNvSpPr/>
            <p:nvPr/>
          </p:nvSpPr>
          <p:spPr>
            <a:xfrm>
              <a:off x="6669291" y="5229200"/>
              <a:ext cx="1071651" cy="64330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t-EE">
                <a:solidFill>
                  <a:prstClr val="white"/>
                </a:solidFill>
              </a:endParaRPr>
            </a:p>
          </p:txBody>
        </p:sp>
        <p:sp>
          <p:nvSpPr>
            <p:cNvPr id="15" name="Ovaal 12"/>
            <p:cNvSpPr/>
            <p:nvPr/>
          </p:nvSpPr>
          <p:spPr>
            <a:xfrm>
              <a:off x="7307519" y="5229200"/>
              <a:ext cx="1071651" cy="64330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t-EE">
                <a:solidFill>
                  <a:prstClr val="white"/>
                </a:solidFill>
              </a:endParaRPr>
            </a:p>
          </p:txBody>
        </p:sp>
        <p:sp>
          <p:nvSpPr>
            <p:cNvPr id="16" name="Ovaal 12"/>
            <p:cNvSpPr/>
            <p:nvPr/>
          </p:nvSpPr>
          <p:spPr>
            <a:xfrm>
              <a:off x="1700005" y="5229200"/>
              <a:ext cx="1071651" cy="64330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t-EE">
                <a:solidFill>
                  <a:prstClr val="white"/>
                </a:solidFill>
              </a:endParaRPr>
            </a:p>
          </p:txBody>
        </p:sp>
        <p:sp>
          <p:nvSpPr>
            <p:cNvPr id="17" name="Ovaal 12"/>
            <p:cNvSpPr/>
            <p:nvPr/>
          </p:nvSpPr>
          <p:spPr>
            <a:xfrm>
              <a:off x="3644853" y="5233966"/>
              <a:ext cx="1071652" cy="6433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t-EE">
                <a:solidFill>
                  <a:prstClr val="white"/>
                </a:solidFill>
              </a:endParaRPr>
            </a:p>
          </p:txBody>
        </p:sp>
        <p:sp>
          <p:nvSpPr>
            <p:cNvPr id="18" name="Ovaal 12"/>
            <p:cNvSpPr/>
            <p:nvPr/>
          </p:nvSpPr>
          <p:spPr>
            <a:xfrm>
              <a:off x="8028303" y="5229200"/>
              <a:ext cx="1071651" cy="64330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t-EE">
                <a:solidFill>
                  <a:prstClr val="white"/>
                </a:solidFill>
              </a:endParaRPr>
            </a:p>
          </p:txBody>
        </p:sp>
        <p:sp>
          <p:nvSpPr>
            <p:cNvPr id="19" name="Ovaal 12"/>
            <p:cNvSpPr/>
            <p:nvPr/>
          </p:nvSpPr>
          <p:spPr>
            <a:xfrm>
              <a:off x="1052251" y="5229200"/>
              <a:ext cx="1071651" cy="64330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t-EE">
                <a:solidFill>
                  <a:prstClr val="white"/>
                </a:solidFill>
              </a:endParaRPr>
            </a:p>
          </p:txBody>
        </p:sp>
        <p:sp>
          <p:nvSpPr>
            <p:cNvPr id="20" name="Ovaal 12"/>
            <p:cNvSpPr/>
            <p:nvPr/>
          </p:nvSpPr>
          <p:spPr>
            <a:xfrm>
              <a:off x="323528" y="5229200"/>
              <a:ext cx="1071652" cy="64330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t-EE">
                <a:solidFill>
                  <a:prstClr val="white"/>
                </a:solidFill>
              </a:endParaRPr>
            </a:p>
          </p:txBody>
        </p:sp>
      </p:grpSp>
      <p:sp>
        <p:nvSpPr>
          <p:cNvPr id="22" name="TextBox 38"/>
          <p:cNvSpPr txBox="1">
            <a:spLocks noChangeArrowheads="1"/>
          </p:cNvSpPr>
          <p:nvPr/>
        </p:nvSpPr>
        <p:spPr bwMode="auto">
          <a:xfrm>
            <a:off x="3803650" y="5867400"/>
            <a:ext cx="1560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t-EE" dirty="0">
                <a:solidFill>
                  <a:prstClr val="black"/>
                </a:solidFill>
                <a:latin typeface="Calibri" pitchFamily="34" charset="0"/>
              </a:rPr>
              <a:t>Omavalitsused</a:t>
            </a:r>
          </a:p>
        </p:txBody>
      </p:sp>
      <p:cxnSp>
        <p:nvCxnSpPr>
          <p:cNvPr id="23" name="Sirge noolkonnektor 25"/>
          <p:cNvCxnSpPr>
            <a:stCxn id="20" idx="0"/>
            <a:endCxn id="7" idx="2"/>
          </p:cNvCxnSpPr>
          <p:nvPr/>
        </p:nvCxnSpPr>
        <p:spPr>
          <a:xfrm rot="5400000" flipH="1" flipV="1">
            <a:off x="1495426" y="2873375"/>
            <a:ext cx="1763712" cy="29479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irge noolkonnektor 25"/>
          <p:cNvCxnSpPr>
            <a:stCxn id="19" idx="0"/>
            <a:endCxn id="7" idx="2"/>
          </p:cNvCxnSpPr>
          <p:nvPr/>
        </p:nvCxnSpPr>
        <p:spPr>
          <a:xfrm rot="5400000" flipH="1" flipV="1">
            <a:off x="1859757" y="3237706"/>
            <a:ext cx="1763712" cy="2219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irge noolkonnektor 25"/>
          <p:cNvCxnSpPr>
            <a:stCxn id="16" idx="0"/>
            <a:endCxn id="7" idx="2"/>
          </p:cNvCxnSpPr>
          <p:nvPr/>
        </p:nvCxnSpPr>
        <p:spPr>
          <a:xfrm rot="5400000" flipH="1" flipV="1">
            <a:off x="2183607" y="3561556"/>
            <a:ext cx="1763712" cy="1571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irge noolkonnektor 25"/>
          <p:cNvCxnSpPr>
            <a:stCxn id="9" idx="0"/>
            <a:endCxn id="7" idx="3"/>
          </p:cNvCxnSpPr>
          <p:nvPr/>
        </p:nvCxnSpPr>
        <p:spPr>
          <a:xfrm rot="5400000" flipH="1" flipV="1">
            <a:off x="2732088" y="3940175"/>
            <a:ext cx="1484312" cy="10937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irge noolkonnektor 25"/>
          <p:cNvCxnSpPr>
            <a:stCxn id="10" idx="0"/>
            <a:endCxn id="7" idx="3"/>
          </p:cNvCxnSpPr>
          <p:nvPr/>
        </p:nvCxnSpPr>
        <p:spPr>
          <a:xfrm rot="5400000" flipH="1" flipV="1">
            <a:off x="3056732" y="4264819"/>
            <a:ext cx="1484312" cy="444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irge noolkonnektor 25"/>
          <p:cNvCxnSpPr>
            <a:stCxn id="17" idx="0"/>
            <a:endCxn id="7" idx="4"/>
          </p:cNvCxnSpPr>
          <p:nvPr/>
        </p:nvCxnSpPr>
        <p:spPr>
          <a:xfrm rot="5400000" flipH="1" flipV="1">
            <a:off x="3639344" y="4445794"/>
            <a:ext cx="1373188" cy="203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irge noolkonnektor 25"/>
          <p:cNvCxnSpPr>
            <a:stCxn id="11" idx="0"/>
            <a:endCxn id="7" idx="4"/>
          </p:cNvCxnSpPr>
          <p:nvPr/>
        </p:nvCxnSpPr>
        <p:spPr>
          <a:xfrm rot="16200000" flipV="1">
            <a:off x="4002088" y="4286250"/>
            <a:ext cx="1368425" cy="517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irge noolkonnektor 25"/>
          <p:cNvCxnSpPr>
            <a:stCxn id="12" idx="0"/>
            <a:endCxn id="7" idx="4"/>
          </p:cNvCxnSpPr>
          <p:nvPr/>
        </p:nvCxnSpPr>
        <p:spPr>
          <a:xfrm rot="16200000" flipV="1">
            <a:off x="4398169" y="3890169"/>
            <a:ext cx="1368425" cy="13096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irge noolkonnektor 25"/>
          <p:cNvCxnSpPr>
            <a:stCxn id="13" idx="0"/>
            <a:endCxn id="7" idx="5"/>
          </p:cNvCxnSpPr>
          <p:nvPr/>
        </p:nvCxnSpPr>
        <p:spPr>
          <a:xfrm rot="16200000" flipV="1">
            <a:off x="4939507" y="3640931"/>
            <a:ext cx="1484312" cy="1692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irge noolkonnektor 25"/>
          <p:cNvCxnSpPr>
            <a:stCxn id="14" idx="0"/>
            <a:endCxn id="7" idx="5"/>
          </p:cNvCxnSpPr>
          <p:nvPr/>
        </p:nvCxnSpPr>
        <p:spPr>
          <a:xfrm rot="16200000" flipV="1">
            <a:off x="5299869" y="3280569"/>
            <a:ext cx="1484312" cy="241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irge noolkonnektor 25"/>
          <p:cNvCxnSpPr>
            <a:stCxn id="15" idx="0"/>
            <a:endCxn id="7" idx="6"/>
          </p:cNvCxnSpPr>
          <p:nvPr/>
        </p:nvCxnSpPr>
        <p:spPr>
          <a:xfrm rot="16200000" flipV="1">
            <a:off x="5564188" y="2905125"/>
            <a:ext cx="1763712" cy="28844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irge noolkonnektor 25"/>
          <p:cNvCxnSpPr>
            <a:stCxn id="18" idx="0"/>
            <a:endCxn id="7" idx="6"/>
          </p:cNvCxnSpPr>
          <p:nvPr/>
        </p:nvCxnSpPr>
        <p:spPr>
          <a:xfrm rot="16200000" flipV="1">
            <a:off x="5923757" y="2545556"/>
            <a:ext cx="1763712" cy="3603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39"/>
          <p:cNvSpPr txBox="1">
            <a:spLocks noChangeArrowheads="1"/>
          </p:cNvSpPr>
          <p:nvPr/>
        </p:nvSpPr>
        <p:spPr bwMode="auto">
          <a:xfrm>
            <a:off x="4053681" y="4177506"/>
            <a:ext cx="1060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t-EE" dirty="0">
                <a:solidFill>
                  <a:prstClr val="black"/>
                </a:solidFill>
                <a:latin typeface="Calibri" pitchFamily="34" charset="0"/>
              </a:rPr>
              <a:t>volitus</a:t>
            </a:r>
            <a:r>
              <a:rPr lang="sv-SE" dirty="0">
                <a:solidFill>
                  <a:prstClr val="black"/>
                </a:solidFill>
                <a:latin typeface="Calibri" pitchFamily="34" charset="0"/>
              </a:rPr>
              <a:t>ed</a:t>
            </a:r>
            <a:endParaRPr lang="et-EE" dirty="0">
              <a:solidFill>
                <a:prstClr val="black"/>
              </a:solidFill>
              <a:latin typeface="Calibri" pitchFamily="34" charset="0"/>
            </a:endParaRPr>
          </a:p>
        </p:txBody>
      </p:sp>
      <p:grpSp>
        <p:nvGrpSpPr>
          <p:cNvPr id="8" name="Grupp 103"/>
          <p:cNvGrpSpPr>
            <a:grpSpLocks/>
          </p:cNvGrpSpPr>
          <p:nvPr/>
        </p:nvGrpSpPr>
        <p:grpSpPr bwMode="auto">
          <a:xfrm>
            <a:off x="323850" y="2349500"/>
            <a:ext cx="792163" cy="2159000"/>
            <a:chOff x="251520" y="1916832"/>
            <a:chExt cx="914400" cy="2786608"/>
          </a:xfrm>
        </p:grpSpPr>
        <p:sp>
          <p:nvSpPr>
            <p:cNvPr id="101" name="Uttryckssymbol 100"/>
            <p:cNvSpPr/>
            <p:nvPr/>
          </p:nvSpPr>
          <p:spPr>
            <a:xfrm>
              <a:off x="251520" y="2853215"/>
              <a:ext cx="914400" cy="913844"/>
            </a:xfrm>
            <a:prstGeom prst="smileyFac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02" name="Uttryckssymbol 101"/>
            <p:cNvSpPr/>
            <p:nvPr/>
          </p:nvSpPr>
          <p:spPr>
            <a:xfrm>
              <a:off x="251520" y="3789596"/>
              <a:ext cx="914400" cy="913844"/>
            </a:xfrm>
            <a:prstGeom prst="smileyFac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03" name="Uttryckssymbol 102"/>
            <p:cNvSpPr/>
            <p:nvPr/>
          </p:nvSpPr>
          <p:spPr>
            <a:xfrm>
              <a:off x="251520" y="1916832"/>
              <a:ext cx="914400" cy="913844"/>
            </a:xfrm>
            <a:prstGeom prst="smileyFac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21" name="Grupp 104"/>
          <p:cNvGrpSpPr>
            <a:grpSpLocks/>
          </p:cNvGrpSpPr>
          <p:nvPr/>
        </p:nvGrpSpPr>
        <p:grpSpPr bwMode="auto">
          <a:xfrm>
            <a:off x="1042988" y="1196975"/>
            <a:ext cx="1368425" cy="792163"/>
            <a:chOff x="3923928" y="3140968"/>
            <a:chExt cx="1304346" cy="792088"/>
          </a:xfrm>
        </p:grpSpPr>
        <p:sp>
          <p:nvSpPr>
            <p:cNvPr id="106" name="Ovaal 18"/>
            <p:cNvSpPr/>
            <p:nvPr/>
          </p:nvSpPr>
          <p:spPr>
            <a:xfrm>
              <a:off x="3923928" y="3140968"/>
              <a:ext cx="1304346" cy="79208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t-EE" dirty="0">
                <a:solidFill>
                  <a:prstClr val="white"/>
                </a:solidFill>
              </a:endParaRPr>
            </a:p>
          </p:txBody>
        </p:sp>
        <p:sp>
          <p:nvSpPr>
            <p:cNvPr id="9249" name="TextBox 67"/>
            <p:cNvSpPr txBox="1">
              <a:spLocks noChangeArrowheads="1"/>
            </p:cNvSpPr>
            <p:nvPr/>
          </p:nvSpPr>
          <p:spPr bwMode="auto">
            <a:xfrm>
              <a:off x="4061228" y="3347700"/>
              <a:ext cx="1062713" cy="369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sv-SE" dirty="0">
                  <a:solidFill>
                    <a:prstClr val="black"/>
                  </a:solidFill>
                  <a:latin typeface="Calibri" pitchFamily="34" charset="0"/>
                </a:rPr>
                <a:t>operaator</a:t>
              </a:r>
              <a:endParaRPr lang="et-EE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pSp>
        <p:nvGrpSpPr>
          <p:cNvPr id="24" name="Grupp 110"/>
          <p:cNvGrpSpPr>
            <a:grpSpLocks/>
          </p:cNvGrpSpPr>
          <p:nvPr/>
        </p:nvGrpSpPr>
        <p:grpSpPr bwMode="auto">
          <a:xfrm>
            <a:off x="6804025" y="1196975"/>
            <a:ext cx="1368425" cy="792163"/>
            <a:chOff x="3923928" y="3212976"/>
            <a:chExt cx="1304346" cy="720080"/>
          </a:xfrm>
        </p:grpSpPr>
        <p:sp>
          <p:nvSpPr>
            <p:cNvPr id="112" name="Ovaal 18"/>
            <p:cNvSpPr/>
            <p:nvPr/>
          </p:nvSpPr>
          <p:spPr>
            <a:xfrm>
              <a:off x="3923928" y="3212976"/>
              <a:ext cx="1304346" cy="7200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t-EE" dirty="0">
                <a:solidFill>
                  <a:prstClr val="white"/>
                </a:solidFill>
              </a:endParaRPr>
            </a:p>
          </p:txBody>
        </p:sp>
        <p:sp>
          <p:nvSpPr>
            <p:cNvPr id="9247" name="TextBox 67"/>
            <p:cNvSpPr txBox="1">
              <a:spLocks noChangeArrowheads="1"/>
            </p:cNvSpPr>
            <p:nvPr/>
          </p:nvSpPr>
          <p:spPr bwMode="auto">
            <a:xfrm>
              <a:off x="3992572" y="3367339"/>
              <a:ext cx="1098395" cy="33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sv-SE" dirty="0">
                  <a:solidFill>
                    <a:prstClr val="black"/>
                  </a:solidFill>
                  <a:latin typeface="Calibri" pitchFamily="34" charset="0"/>
                </a:rPr>
                <a:t>vedajad</a:t>
              </a:r>
              <a:endParaRPr lang="et-EE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121" name="Ned 120"/>
          <p:cNvSpPr/>
          <p:nvPr/>
        </p:nvSpPr>
        <p:spPr>
          <a:xfrm rot="7851313">
            <a:off x="1863858" y="3280884"/>
            <a:ext cx="277252" cy="2295701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sv-SE" dirty="0" err="1">
                <a:solidFill>
                  <a:srgbClr val="EB641B">
                    <a:lumMod val="50000"/>
                  </a:srgbClr>
                </a:solidFill>
              </a:rPr>
              <a:t>Luba</a:t>
            </a:r>
            <a:endParaRPr lang="sv-SE" dirty="0">
              <a:solidFill>
                <a:srgbClr val="EB641B">
                  <a:lumMod val="50000"/>
                </a:srgbClr>
              </a:solidFill>
            </a:endParaRPr>
          </a:p>
        </p:txBody>
      </p:sp>
      <p:sp>
        <p:nvSpPr>
          <p:cNvPr id="122" name="Ned 121"/>
          <p:cNvSpPr/>
          <p:nvPr/>
        </p:nvSpPr>
        <p:spPr>
          <a:xfrm rot="7828008">
            <a:off x="2970373" y="1395973"/>
            <a:ext cx="403225" cy="2200678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sv-SE" dirty="0" err="1">
                <a:solidFill>
                  <a:srgbClr val="2DA2BF">
                    <a:lumMod val="50000"/>
                  </a:srgbClr>
                </a:solidFill>
              </a:rPr>
              <a:t>Hange</a:t>
            </a:r>
            <a:endParaRPr lang="sv-SE" dirty="0">
              <a:solidFill>
                <a:srgbClr val="2DA2BF">
                  <a:lumMod val="50000"/>
                </a:srgbClr>
              </a:solidFill>
            </a:endParaRPr>
          </a:p>
        </p:txBody>
      </p:sp>
      <p:sp>
        <p:nvSpPr>
          <p:cNvPr id="123" name="Ned 122"/>
          <p:cNvSpPr/>
          <p:nvPr/>
        </p:nvSpPr>
        <p:spPr>
          <a:xfrm rot="13872694">
            <a:off x="5681663" y="1268412"/>
            <a:ext cx="395288" cy="2474913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anchor="ctr"/>
          <a:lstStyle/>
          <a:p>
            <a:pPr algn="ctr">
              <a:defRPr/>
            </a:pPr>
            <a:r>
              <a:rPr lang="sv-SE" dirty="0" err="1">
                <a:solidFill>
                  <a:srgbClr val="2DA2BF">
                    <a:lumMod val="50000"/>
                  </a:srgbClr>
                </a:solidFill>
              </a:rPr>
              <a:t>Hange</a:t>
            </a:r>
            <a:endParaRPr lang="sv-SE" dirty="0">
              <a:solidFill>
                <a:srgbClr val="2DA2BF">
                  <a:lumMod val="50000"/>
                </a:srgbClr>
              </a:solidFill>
            </a:endParaRPr>
          </a:p>
        </p:txBody>
      </p:sp>
      <p:sp>
        <p:nvSpPr>
          <p:cNvPr id="124" name="Ned 123"/>
          <p:cNvSpPr/>
          <p:nvPr/>
        </p:nvSpPr>
        <p:spPr>
          <a:xfrm rot="16200000">
            <a:off x="4485482" y="-732631"/>
            <a:ext cx="317500" cy="4465637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" anchor="ctr"/>
          <a:lstStyle/>
          <a:p>
            <a:pPr algn="ctr">
              <a:defRPr/>
            </a:pPr>
            <a:r>
              <a:rPr lang="sv-SE" sz="1600" dirty="0" err="1">
                <a:solidFill>
                  <a:srgbClr val="EB641B">
                    <a:lumMod val="50000"/>
                  </a:srgbClr>
                </a:solidFill>
              </a:rPr>
              <a:t>Töökäsk</a:t>
            </a:r>
            <a:endParaRPr lang="sv-SE" sz="1600" dirty="0">
              <a:solidFill>
                <a:srgbClr val="EB641B">
                  <a:lumMod val="50000"/>
                </a:srgbClr>
              </a:solidFill>
            </a:endParaRPr>
          </a:p>
        </p:txBody>
      </p:sp>
      <p:sp>
        <p:nvSpPr>
          <p:cNvPr id="125" name="Ned 124"/>
          <p:cNvSpPr/>
          <p:nvPr/>
        </p:nvSpPr>
        <p:spPr>
          <a:xfrm rot="11795221">
            <a:off x="1255713" y="1744663"/>
            <a:ext cx="403225" cy="189865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" anchor="ctr"/>
          <a:lstStyle/>
          <a:p>
            <a:pPr algn="ctr">
              <a:defRPr/>
            </a:pPr>
            <a:r>
              <a:rPr lang="sv-SE" dirty="0" err="1">
                <a:solidFill>
                  <a:srgbClr val="EB641B">
                    <a:lumMod val="50000"/>
                  </a:srgbClr>
                </a:solidFill>
              </a:rPr>
              <a:t>Tellimus</a:t>
            </a:r>
            <a:endParaRPr lang="sv-SE" dirty="0">
              <a:solidFill>
                <a:srgbClr val="EB641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69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123" grpId="0" animBg="1"/>
      <p:bldP spid="124" grpId="0" animBg="1"/>
      <p:bldP spid="1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000" b="1" i="1" dirty="0" smtClean="0">
                <a:solidFill>
                  <a:schemeClr val="accent1">
                    <a:lumMod val="75000"/>
                  </a:schemeClr>
                </a:solidFill>
              </a:rPr>
              <a:t>SOTSIAALTRANSPORDI </a:t>
            </a:r>
            <a:r>
              <a:rPr lang="et-EE" sz="3000" b="1" i="1" dirty="0" smtClean="0">
                <a:solidFill>
                  <a:schemeClr val="accent1">
                    <a:lumMod val="75000"/>
                  </a:schemeClr>
                </a:solidFill>
              </a:rPr>
              <a:t>FINANTSEERIMINE</a:t>
            </a:r>
            <a:endParaRPr lang="sv-SE" sz="300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9CC4B83-F771-45C3-9A18-1EB5077D69BB}" type="datetime1">
              <a:rPr lang="et-EE">
                <a:solidFill>
                  <a:prstClr val="white"/>
                </a:solidFill>
              </a:rPr>
              <a:pPr>
                <a:defRPr/>
              </a:pPr>
              <a:t>10.02.2016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3B434-3D28-4B09-A89C-7C6F689FBADC}" type="slidenum">
              <a:rPr lang="sv-SE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sv-SE">
              <a:solidFill>
                <a:prstClr val="white"/>
              </a:solidFill>
            </a:endParaRPr>
          </a:p>
        </p:txBody>
      </p:sp>
      <p:grpSp>
        <p:nvGrpSpPr>
          <p:cNvPr id="4" name="Grupp 5"/>
          <p:cNvGrpSpPr>
            <a:grpSpLocks/>
          </p:cNvGrpSpPr>
          <p:nvPr/>
        </p:nvGrpSpPr>
        <p:grpSpPr bwMode="auto">
          <a:xfrm>
            <a:off x="4211639" y="2924175"/>
            <a:ext cx="1152525" cy="792163"/>
            <a:chOff x="3923928" y="3140968"/>
            <a:chExt cx="1152128" cy="792088"/>
          </a:xfrm>
        </p:grpSpPr>
        <p:sp>
          <p:nvSpPr>
            <p:cNvPr id="7" name="Ovaal 18"/>
            <p:cNvSpPr/>
            <p:nvPr/>
          </p:nvSpPr>
          <p:spPr>
            <a:xfrm>
              <a:off x="3923928" y="3140968"/>
              <a:ext cx="1152128" cy="79208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t-EE" dirty="0">
                <a:solidFill>
                  <a:prstClr val="white"/>
                </a:solidFill>
              </a:endParaRPr>
            </a:p>
          </p:txBody>
        </p:sp>
        <p:sp>
          <p:nvSpPr>
            <p:cNvPr id="10293" name="TextBox 67"/>
            <p:cNvSpPr txBox="1">
              <a:spLocks noChangeArrowheads="1"/>
            </p:cNvSpPr>
            <p:nvPr/>
          </p:nvSpPr>
          <p:spPr bwMode="auto">
            <a:xfrm>
              <a:off x="4041339" y="3217008"/>
              <a:ext cx="968906" cy="646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t-EE" dirty="0" smtClean="0">
                  <a:solidFill>
                    <a:prstClr val="black"/>
                  </a:solidFill>
                  <a:latin typeface="Calibri" pitchFamily="34" charset="0"/>
                </a:rPr>
                <a:t>Toetuse 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t-EE" dirty="0" smtClean="0">
                  <a:solidFill>
                    <a:prstClr val="black"/>
                  </a:solidFill>
                  <a:latin typeface="Calibri" pitchFamily="34" charset="0"/>
                </a:rPr>
                <a:t>saaja</a:t>
              </a:r>
              <a:endParaRPr lang="et-EE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pSp>
        <p:nvGrpSpPr>
          <p:cNvPr id="6" name="Grupp 20"/>
          <p:cNvGrpSpPr>
            <a:grpSpLocks/>
          </p:cNvGrpSpPr>
          <p:nvPr/>
        </p:nvGrpSpPr>
        <p:grpSpPr bwMode="auto">
          <a:xfrm>
            <a:off x="179388" y="5229225"/>
            <a:ext cx="8777287" cy="647700"/>
            <a:chOff x="323528" y="5229200"/>
            <a:chExt cx="8776426" cy="648072"/>
          </a:xfrm>
        </p:grpSpPr>
        <p:sp>
          <p:nvSpPr>
            <p:cNvPr id="9" name="Ovaal 12"/>
            <p:cNvSpPr/>
            <p:nvPr/>
          </p:nvSpPr>
          <p:spPr>
            <a:xfrm>
              <a:off x="2348979" y="5229200"/>
              <a:ext cx="1071457" cy="64330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t-EE">
                <a:solidFill>
                  <a:prstClr val="white"/>
                </a:solidFill>
              </a:endParaRPr>
            </a:p>
          </p:txBody>
        </p:sp>
        <p:sp>
          <p:nvSpPr>
            <p:cNvPr id="10" name="Ovaal 12"/>
            <p:cNvSpPr/>
            <p:nvPr/>
          </p:nvSpPr>
          <p:spPr>
            <a:xfrm>
              <a:off x="2996616" y="5229200"/>
              <a:ext cx="1071457" cy="64330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t-EE">
                <a:solidFill>
                  <a:prstClr val="white"/>
                </a:solidFill>
              </a:endParaRPr>
            </a:p>
          </p:txBody>
        </p:sp>
        <p:sp>
          <p:nvSpPr>
            <p:cNvPr id="11" name="Ovaal 12"/>
            <p:cNvSpPr/>
            <p:nvPr/>
          </p:nvSpPr>
          <p:spPr>
            <a:xfrm>
              <a:off x="4364907" y="5229200"/>
              <a:ext cx="1071457" cy="64330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t-EE">
                <a:solidFill>
                  <a:prstClr val="white"/>
                </a:solidFill>
              </a:endParaRPr>
            </a:p>
          </p:txBody>
        </p:sp>
        <p:sp>
          <p:nvSpPr>
            <p:cNvPr id="12" name="Ovaal 12"/>
            <p:cNvSpPr/>
            <p:nvPr/>
          </p:nvSpPr>
          <p:spPr>
            <a:xfrm>
              <a:off x="5156991" y="5229200"/>
              <a:ext cx="1071458" cy="64330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t-EE">
                <a:solidFill>
                  <a:prstClr val="white"/>
                </a:solidFill>
              </a:endParaRPr>
            </a:p>
          </p:txBody>
        </p:sp>
        <p:sp>
          <p:nvSpPr>
            <p:cNvPr id="13" name="Ovaal 12"/>
            <p:cNvSpPr/>
            <p:nvPr/>
          </p:nvSpPr>
          <p:spPr>
            <a:xfrm>
              <a:off x="5949076" y="5229200"/>
              <a:ext cx="1071457" cy="64330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t-EE">
                <a:solidFill>
                  <a:prstClr val="white"/>
                </a:solidFill>
              </a:endParaRPr>
            </a:p>
          </p:txBody>
        </p:sp>
        <p:sp>
          <p:nvSpPr>
            <p:cNvPr id="14" name="Ovaal 12"/>
            <p:cNvSpPr/>
            <p:nvPr/>
          </p:nvSpPr>
          <p:spPr>
            <a:xfrm>
              <a:off x="6668143" y="5229200"/>
              <a:ext cx="1071458" cy="64330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t-EE">
                <a:solidFill>
                  <a:prstClr val="white"/>
                </a:solidFill>
              </a:endParaRPr>
            </a:p>
          </p:txBody>
        </p:sp>
        <p:sp>
          <p:nvSpPr>
            <p:cNvPr id="15" name="Ovaal 12"/>
            <p:cNvSpPr/>
            <p:nvPr/>
          </p:nvSpPr>
          <p:spPr>
            <a:xfrm>
              <a:off x="7307843" y="5229200"/>
              <a:ext cx="1071457" cy="64330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t-EE">
                <a:solidFill>
                  <a:prstClr val="white"/>
                </a:solidFill>
              </a:endParaRPr>
            </a:p>
          </p:txBody>
        </p:sp>
        <p:sp>
          <p:nvSpPr>
            <p:cNvPr id="16" name="Ovaal 12"/>
            <p:cNvSpPr/>
            <p:nvPr/>
          </p:nvSpPr>
          <p:spPr>
            <a:xfrm>
              <a:off x="1699755" y="5229200"/>
              <a:ext cx="1071458" cy="64330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t-EE">
                <a:solidFill>
                  <a:prstClr val="white"/>
                </a:solidFill>
              </a:endParaRPr>
            </a:p>
          </p:txBody>
        </p:sp>
        <p:sp>
          <p:nvSpPr>
            <p:cNvPr id="17" name="Ovaal 12"/>
            <p:cNvSpPr/>
            <p:nvPr/>
          </p:nvSpPr>
          <p:spPr>
            <a:xfrm>
              <a:off x="3644252" y="5233966"/>
              <a:ext cx="1071457" cy="6433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t-EE">
                <a:solidFill>
                  <a:prstClr val="white"/>
                </a:solidFill>
              </a:endParaRPr>
            </a:p>
          </p:txBody>
        </p:sp>
        <p:sp>
          <p:nvSpPr>
            <p:cNvPr id="18" name="Ovaal 12"/>
            <p:cNvSpPr/>
            <p:nvPr/>
          </p:nvSpPr>
          <p:spPr>
            <a:xfrm>
              <a:off x="8028497" y="5229200"/>
              <a:ext cx="1071457" cy="64330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t-EE">
                <a:solidFill>
                  <a:prstClr val="white"/>
                </a:solidFill>
              </a:endParaRPr>
            </a:p>
          </p:txBody>
        </p:sp>
        <p:sp>
          <p:nvSpPr>
            <p:cNvPr id="19" name="Ovaal 12"/>
            <p:cNvSpPr/>
            <p:nvPr/>
          </p:nvSpPr>
          <p:spPr>
            <a:xfrm>
              <a:off x="1052119" y="5229200"/>
              <a:ext cx="1071458" cy="64330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t-EE">
                <a:solidFill>
                  <a:prstClr val="white"/>
                </a:solidFill>
              </a:endParaRPr>
            </a:p>
          </p:txBody>
        </p:sp>
        <p:sp>
          <p:nvSpPr>
            <p:cNvPr id="20" name="Ovaal 12"/>
            <p:cNvSpPr/>
            <p:nvPr/>
          </p:nvSpPr>
          <p:spPr>
            <a:xfrm>
              <a:off x="323528" y="5229200"/>
              <a:ext cx="1071457" cy="64330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t-EE">
                <a:solidFill>
                  <a:prstClr val="white"/>
                </a:solidFill>
              </a:endParaRPr>
            </a:p>
          </p:txBody>
        </p:sp>
      </p:grpSp>
      <p:sp>
        <p:nvSpPr>
          <p:cNvPr id="22" name="TextBox 38"/>
          <p:cNvSpPr txBox="1">
            <a:spLocks noChangeArrowheads="1"/>
          </p:cNvSpPr>
          <p:nvPr/>
        </p:nvSpPr>
        <p:spPr bwMode="auto">
          <a:xfrm>
            <a:off x="3803650" y="5867400"/>
            <a:ext cx="1560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t-EE" dirty="0">
                <a:solidFill>
                  <a:prstClr val="black"/>
                </a:solidFill>
                <a:latin typeface="Calibri" pitchFamily="34" charset="0"/>
              </a:rPr>
              <a:t>Omavalitsused</a:t>
            </a:r>
          </a:p>
        </p:txBody>
      </p:sp>
      <p:sp>
        <p:nvSpPr>
          <p:cNvPr id="83" name="TextBox 125"/>
          <p:cNvSpPr txBox="1">
            <a:spLocks noChangeArrowheads="1"/>
          </p:cNvSpPr>
          <p:nvPr/>
        </p:nvSpPr>
        <p:spPr bwMode="auto">
          <a:xfrm>
            <a:off x="4716463" y="4292600"/>
            <a:ext cx="2008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t-EE">
                <a:solidFill>
                  <a:srgbClr val="FF0000"/>
                </a:solidFill>
                <a:latin typeface="Calibri" pitchFamily="34" charset="0"/>
              </a:rPr>
              <a:t>Projekti omaosalus</a:t>
            </a:r>
          </a:p>
        </p:txBody>
      </p:sp>
      <p:grpSp>
        <p:nvGrpSpPr>
          <p:cNvPr id="8" name="Grupp 89"/>
          <p:cNvGrpSpPr>
            <a:grpSpLocks/>
          </p:cNvGrpSpPr>
          <p:nvPr/>
        </p:nvGrpSpPr>
        <p:grpSpPr bwMode="auto">
          <a:xfrm>
            <a:off x="7667625" y="4149725"/>
            <a:ext cx="1152525" cy="792163"/>
            <a:chOff x="3923928" y="3140968"/>
            <a:chExt cx="1152128" cy="792088"/>
          </a:xfrm>
        </p:grpSpPr>
        <p:sp>
          <p:nvSpPr>
            <p:cNvPr id="91" name="Ovaal 18"/>
            <p:cNvSpPr/>
            <p:nvPr/>
          </p:nvSpPr>
          <p:spPr>
            <a:xfrm>
              <a:off x="3923928" y="3140968"/>
              <a:ext cx="1152128" cy="79208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t-EE" dirty="0">
                <a:solidFill>
                  <a:prstClr val="white"/>
                </a:solidFill>
              </a:endParaRPr>
            </a:p>
          </p:txBody>
        </p:sp>
        <p:sp>
          <p:nvSpPr>
            <p:cNvPr id="10279" name="TextBox 67"/>
            <p:cNvSpPr txBox="1">
              <a:spLocks noChangeArrowheads="1"/>
            </p:cNvSpPr>
            <p:nvPr/>
          </p:nvSpPr>
          <p:spPr bwMode="auto">
            <a:xfrm>
              <a:off x="4281795" y="3347700"/>
              <a:ext cx="5062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sv-SE" dirty="0">
                  <a:solidFill>
                    <a:prstClr val="black"/>
                  </a:solidFill>
                  <a:latin typeface="Calibri" pitchFamily="34" charset="0"/>
                </a:rPr>
                <a:t>ESF</a:t>
              </a:r>
              <a:endParaRPr lang="et-EE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pSp>
        <p:nvGrpSpPr>
          <p:cNvPr id="21" name="Grupp 103"/>
          <p:cNvGrpSpPr>
            <a:grpSpLocks/>
          </p:cNvGrpSpPr>
          <p:nvPr/>
        </p:nvGrpSpPr>
        <p:grpSpPr bwMode="auto">
          <a:xfrm>
            <a:off x="6732588" y="2565400"/>
            <a:ext cx="1655762" cy="719138"/>
            <a:chOff x="-746007" y="2838465"/>
            <a:chExt cx="1911927" cy="928871"/>
          </a:xfrm>
        </p:grpSpPr>
        <p:sp>
          <p:nvSpPr>
            <p:cNvPr id="101" name="Uttryckssymbol 100"/>
            <p:cNvSpPr/>
            <p:nvPr/>
          </p:nvSpPr>
          <p:spPr>
            <a:xfrm>
              <a:off x="251202" y="2852819"/>
              <a:ext cx="914718" cy="914517"/>
            </a:xfrm>
            <a:prstGeom prst="smileyFac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sv-SE">
                <a:solidFill>
                  <a:prstClr val="black"/>
                </a:solidFill>
              </a:endParaRPr>
            </a:p>
          </p:txBody>
        </p:sp>
        <p:sp>
          <p:nvSpPr>
            <p:cNvPr id="103" name="Uttryckssymbol 102"/>
            <p:cNvSpPr/>
            <p:nvPr/>
          </p:nvSpPr>
          <p:spPr>
            <a:xfrm>
              <a:off x="-746007" y="2838465"/>
              <a:ext cx="914718" cy="914517"/>
            </a:xfrm>
            <a:prstGeom prst="smileyFac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sv-SE"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Grupp 104"/>
          <p:cNvGrpSpPr>
            <a:grpSpLocks/>
          </p:cNvGrpSpPr>
          <p:nvPr/>
        </p:nvGrpSpPr>
        <p:grpSpPr bwMode="auto">
          <a:xfrm>
            <a:off x="1042988" y="1196975"/>
            <a:ext cx="1368425" cy="792163"/>
            <a:chOff x="3923928" y="3140968"/>
            <a:chExt cx="1304346" cy="792088"/>
          </a:xfrm>
        </p:grpSpPr>
        <p:sp>
          <p:nvSpPr>
            <p:cNvPr id="106" name="Ovaal 18"/>
            <p:cNvSpPr/>
            <p:nvPr/>
          </p:nvSpPr>
          <p:spPr>
            <a:xfrm>
              <a:off x="3923928" y="3140968"/>
              <a:ext cx="1304346" cy="79208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t-EE" dirty="0">
                <a:solidFill>
                  <a:prstClr val="white"/>
                </a:solidFill>
              </a:endParaRPr>
            </a:p>
          </p:txBody>
        </p:sp>
        <p:sp>
          <p:nvSpPr>
            <p:cNvPr id="10275" name="TextBox 67"/>
            <p:cNvSpPr txBox="1">
              <a:spLocks noChangeArrowheads="1"/>
            </p:cNvSpPr>
            <p:nvPr/>
          </p:nvSpPr>
          <p:spPr bwMode="auto">
            <a:xfrm>
              <a:off x="4061228" y="3347700"/>
              <a:ext cx="1062713" cy="369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sv-SE" dirty="0">
                  <a:solidFill>
                    <a:prstClr val="black"/>
                  </a:solidFill>
                  <a:latin typeface="Calibri" pitchFamily="34" charset="0"/>
                </a:rPr>
                <a:t>operaator</a:t>
              </a:r>
              <a:endParaRPr lang="et-EE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pSp>
        <p:nvGrpSpPr>
          <p:cNvPr id="24" name="Grupp 110"/>
          <p:cNvGrpSpPr>
            <a:grpSpLocks/>
          </p:cNvGrpSpPr>
          <p:nvPr/>
        </p:nvGrpSpPr>
        <p:grpSpPr bwMode="auto">
          <a:xfrm>
            <a:off x="6804025" y="1196975"/>
            <a:ext cx="1368425" cy="792163"/>
            <a:chOff x="3923928" y="3212976"/>
            <a:chExt cx="1304346" cy="720080"/>
          </a:xfrm>
        </p:grpSpPr>
        <p:sp>
          <p:nvSpPr>
            <p:cNvPr id="112" name="Ovaal 18"/>
            <p:cNvSpPr/>
            <p:nvPr/>
          </p:nvSpPr>
          <p:spPr>
            <a:xfrm>
              <a:off x="3923928" y="3212976"/>
              <a:ext cx="1304346" cy="7200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t-EE" dirty="0">
                <a:solidFill>
                  <a:prstClr val="white"/>
                </a:solidFill>
              </a:endParaRPr>
            </a:p>
          </p:txBody>
        </p:sp>
        <p:sp>
          <p:nvSpPr>
            <p:cNvPr id="10273" name="TextBox 67"/>
            <p:cNvSpPr txBox="1">
              <a:spLocks noChangeArrowheads="1"/>
            </p:cNvSpPr>
            <p:nvPr/>
          </p:nvSpPr>
          <p:spPr bwMode="auto">
            <a:xfrm>
              <a:off x="3992572" y="3367339"/>
              <a:ext cx="1098395" cy="33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sv-SE" dirty="0">
                  <a:solidFill>
                    <a:prstClr val="black"/>
                  </a:solidFill>
                  <a:latin typeface="Calibri" pitchFamily="34" charset="0"/>
                </a:rPr>
                <a:t>vedajad</a:t>
              </a:r>
              <a:endParaRPr lang="et-EE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68" name="Upp 67"/>
          <p:cNvSpPr/>
          <p:nvPr/>
        </p:nvSpPr>
        <p:spPr>
          <a:xfrm>
            <a:off x="4427984" y="3717032"/>
            <a:ext cx="288032" cy="1152128"/>
          </a:xfrm>
          <a:prstGeom prst="upArrow">
            <a:avLst/>
          </a:prstGeom>
          <a:solidFill>
            <a:srgbClr val="FF9999"/>
          </a:solidFill>
          <a:ln>
            <a:solidFill>
              <a:srgbClr val="FF0000">
                <a:alpha val="37000"/>
              </a:srgb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>
              <a:solidFill>
                <a:prstClr val="white"/>
              </a:solidFill>
            </a:endParaRPr>
          </a:p>
        </p:txBody>
      </p:sp>
      <p:sp>
        <p:nvSpPr>
          <p:cNvPr id="70" name="Vänster klammerparentes 69"/>
          <p:cNvSpPr/>
          <p:nvPr/>
        </p:nvSpPr>
        <p:spPr>
          <a:xfrm rot="5400000">
            <a:off x="4445794" y="746919"/>
            <a:ext cx="287337" cy="8677275"/>
          </a:xfrm>
          <a:prstGeom prst="leftBrace">
            <a:avLst>
              <a:gd name="adj1" fmla="val 284450"/>
              <a:gd name="adj2" fmla="val 51756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v-SE">
              <a:solidFill>
                <a:prstClr val="white"/>
              </a:solidFill>
            </a:endParaRPr>
          </a:p>
        </p:txBody>
      </p:sp>
      <p:sp>
        <p:nvSpPr>
          <p:cNvPr id="71" name="Upp 70"/>
          <p:cNvSpPr/>
          <p:nvPr/>
        </p:nvSpPr>
        <p:spPr>
          <a:xfrm rot="19106678">
            <a:off x="2808101" y="1542343"/>
            <a:ext cx="374987" cy="3887201"/>
          </a:xfrm>
          <a:prstGeom prst="upArrow">
            <a:avLst/>
          </a:prstGeom>
          <a:solidFill>
            <a:srgbClr val="FF9999"/>
          </a:solidFill>
          <a:ln>
            <a:solidFill>
              <a:srgbClr val="FF0000">
                <a:alpha val="37000"/>
              </a:srgb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sv-SE" dirty="0" err="1">
                <a:solidFill>
                  <a:srgbClr val="FF0000"/>
                </a:solidFill>
              </a:rPr>
              <a:t>Tasu</a:t>
            </a:r>
            <a:r>
              <a:rPr lang="sv-SE" dirty="0">
                <a:solidFill>
                  <a:srgbClr val="FF0000"/>
                </a:solidFill>
              </a:rPr>
              <a:t> arve </a:t>
            </a:r>
            <a:r>
              <a:rPr lang="sv-SE" dirty="0" err="1">
                <a:solidFill>
                  <a:srgbClr val="FF0000"/>
                </a:solidFill>
              </a:rPr>
              <a:t>alusel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76" name="Upp 75"/>
          <p:cNvSpPr/>
          <p:nvPr/>
        </p:nvSpPr>
        <p:spPr>
          <a:xfrm rot="18158705">
            <a:off x="3033029" y="1314082"/>
            <a:ext cx="374987" cy="2364897"/>
          </a:xfrm>
          <a:prstGeom prst="upArrow">
            <a:avLst/>
          </a:prstGeom>
          <a:solidFill>
            <a:srgbClr val="FF9999"/>
          </a:solidFill>
          <a:ln>
            <a:solidFill>
              <a:srgbClr val="FF0000">
                <a:alpha val="37000"/>
              </a:srgb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sv-SE" dirty="0" err="1">
                <a:solidFill>
                  <a:srgbClr val="FF0000"/>
                </a:solidFill>
              </a:rPr>
              <a:t>Tasu</a:t>
            </a:r>
            <a:r>
              <a:rPr lang="sv-SE" dirty="0">
                <a:solidFill>
                  <a:srgbClr val="FF0000"/>
                </a:solidFill>
              </a:rPr>
              <a:t> arve </a:t>
            </a:r>
            <a:r>
              <a:rPr lang="sv-SE" dirty="0" err="1">
                <a:solidFill>
                  <a:srgbClr val="FF0000"/>
                </a:solidFill>
              </a:rPr>
              <a:t>alusel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77" name="Upp 76"/>
          <p:cNvSpPr/>
          <p:nvPr/>
        </p:nvSpPr>
        <p:spPr>
          <a:xfrm rot="17236388">
            <a:off x="6380813" y="2607805"/>
            <a:ext cx="374987" cy="2544891"/>
          </a:xfrm>
          <a:prstGeom prst="upArrow">
            <a:avLst/>
          </a:prstGeom>
          <a:solidFill>
            <a:srgbClr val="FF9999"/>
          </a:solidFill>
          <a:ln>
            <a:solidFill>
              <a:srgbClr val="FF0000">
                <a:alpha val="37000"/>
              </a:srgb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sv-SE" dirty="0" err="1">
                <a:solidFill>
                  <a:srgbClr val="FF0000"/>
                </a:solidFill>
              </a:rPr>
              <a:t>Projekti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toetus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78" name="Upp 77"/>
          <p:cNvSpPr/>
          <p:nvPr/>
        </p:nvSpPr>
        <p:spPr>
          <a:xfrm rot="5400000">
            <a:off x="4456513" y="-559969"/>
            <a:ext cx="374987" cy="4320480"/>
          </a:xfrm>
          <a:prstGeom prst="upArrow">
            <a:avLst/>
          </a:prstGeom>
          <a:solidFill>
            <a:srgbClr val="FF9999"/>
          </a:solidFill>
          <a:ln>
            <a:solidFill>
              <a:srgbClr val="FF0000">
                <a:alpha val="37000"/>
              </a:srgb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sv-SE" dirty="0" err="1">
                <a:solidFill>
                  <a:srgbClr val="FF0000"/>
                </a:solidFill>
              </a:rPr>
              <a:t>Tasu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vedajale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79" name="Upp 78"/>
          <p:cNvSpPr/>
          <p:nvPr/>
        </p:nvSpPr>
        <p:spPr>
          <a:xfrm>
            <a:off x="7437165" y="1916832"/>
            <a:ext cx="288032" cy="792088"/>
          </a:xfrm>
          <a:prstGeom prst="upArrow">
            <a:avLst/>
          </a:prstGeom>
          <a:solidFill>
            <a:srgbClr val="FF9999"/>
          </a:solidFill>
          <a:ln>
            <a:solidFill>
              <a:srgbClr val="FF0000">
                <a:alpha val="37000"/>
              </a:srgb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anchor="ctr"/>
          <a:lstStyle/>
          <a:p>
            <a:pPr algn="ctr">
              <a:defRPr/>
            </a:pPr>
            <a:endParaRPr lang="sv-SE" sz="800" b="1" dirty="0">
              <a:solidFill>
                <a:srgbClr val="FF0000"/>
              </a:solidFill>
            </a:endParaRPr>
          </a:p>
        </p:txBody>
      </p:sp>
      <p:sp>
        <p:nvSpPr>
          <p:cNvPr id="80" name="TextBox 125"/>
          <p:cNvSpPr txBox="1">
            <a:spLocks noChangeArrowheads="1"/>
          </p:cNvSpPr>
          <p:nvPr/>
        </p:nvSpPr>
        <p:spPr bwMode="auto">
          <a:xfrm>
            <a:off x="6305550" y="2205038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>
                <a:solidFill>
                  <a:srgbClr val="FF0000"/>
                </a:solidFill>
                <a:latin typeface="Calibri" pitchFamily="34" charset="0"/>
              </a:rPr>
              <a:t>O</a:t>
            </a:r>
            <a:r>
              <a:rPr lang="et-EE">
                <a:solidFill>
                  <a:srgbClr val="FF0000"/>
                </a:solidFill>
                <a:latin typeface="Calibri" pitchFamily="34" charset="0"/>
              </a:rPr>
              <a:t>maosalus</a:t>
            </a:r>
          </a:p>
        </p:txBody>
      </p:sp>
    </p:spTree>
    <p:extLst>
      <p:ext uri="{BB962C8B-B14F-4D97-AF65-F5344CB8AC3E}">
        <p14:creationId xmlns:p14="http://schemas.microsoft.com/office/powerpoint/2010/main" val="73268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70" grpId="0" animBg="1"/>
      <p:bldP spid="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u kohatäide 1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2"/>
          </a:xfrm>
        </p:spPr>
        <p:txBody>
          <a:bodyPr>
            <a:normAutofit lnSpcReduction="10000"/>
          </a:bodyPr>
          <a:lstStyle/>
          <a:p>
            <a:r>
              <a:rPr lang="et-EE" sz="2000" dirty="0" smtClean="0"/>
              <a:t>Volikogu määrus „Sotsiaaltransporditeenuse osutamise kord“</a:t>
            </a:r>
          </a:p>
          <a:p>
            <a:r>
              <a:rPr lang="et-EE" sz="2000" dirty="0" smtClean="0"/>
              <a:t>Linna/vallavalitsuse määrus „Sotsiaaltransporditeenuse osutamise juhend“</a:t>
            </a:r>
          </a:p>
          <a:p>
            <a:r>
              <a:rPr lang="et-EE" sz="2000" dirty="0" smtClean="0"/>
              <a:t>Linna/vallavalitsuse korraldus „Sotsiaaltranspordi teenustasude osaline kehtestamine“</a:t>
            </a:r>
          </a:p>
          <a:p>
            <a:r>
              <a:rPr lang="et-EE" sz="2000" dirty="0" smtClean="0"/>
              <a:t>Linna/vallavalitsuse korraldus „Sotsiaaltransporditeenuse kliendiks registreerimise avalduse ja kliendi profiili vormi kehtestamine“</a:t>
            </a:r>
          </a:p>
          <a:p>
            <a:r>
              <a:rPr lang="et-EE" sz="2000" dirty="0"/>
              <a:t>Linna/vallavalitsuse korraldus „Volituse andmine Lääne-Viru Omavalitsuste Liidule riigihangete korraldamiseks ja … valla/linna esindaja määramine“</a:t>
            </a:r>
          </a:p>
          <a:p>
            <a:r>
              <a:rPr lang="et-EE" sz="2000" dirty="0"/>
              <a:t>Omavalitsustevaheline koostööleping</a:t>
            </a:r>
          </a:p>
          <a:p>
            <a:r>
              <a:rPr lang="et-EE" sz="2000" dirty="0" smtClean="0"/>
              <a:t>Linna/vallavalitsuse korraldus „Sotsiaaltranspordi teenustasude täiendav kehtestamine ja kliendi omaosaluse suuruse kehtestamine“</a:t>
            </a:r>
          </a:p>
        </p:txBody>
      </p:sp>
      <p:sp>
        <p:nvSpPr>
          <p:cNvPr id="3" name="Pealkiri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Kohalikud õigusaktid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55811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isu kohatäid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3227918"/>
              </p:ext>
            </p:extLst>
          </p:nvPr>
        </p:nvGraphicFramePr>
        <p:xfrm>
          <a:off x="457200" y="1481138"/>
          <a:ext cx="8229600" cy="468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0904"/>
                <a:gridCol w="3178696"/>
              </a:tblGrid>
              <a:tr h="370840">
                <a:tc>
                  <a:txBody>
                    <a:bodyPr/>
                    <a:lstStyle/>
                    <a:p>
                      <a:r>
                        <a:rPr lang="et-EE" dirty="0" smtClean="0"/>
                        <a:t>Tegevus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Aeg</a:t>
                      </a:r>
                      <a:endParaRPr lang="et-E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 smtClean="0"/>
                        <a:t>Kohaliku</a:t>
                      </a:r>
                      <a:r>
                        <a:rPr lang="et-EE" baseline="0" dirty="0" smtClean="0"/>
                        <a:t> initsiatiivi ilmutamine ja idee tutvustamine kohtadel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kuni ESF</a:t>
                      </a:r>
                      <a:r>
                        <a:rPr lang="et-EE" baseline="0" dirty="0" smtClean="0"/>
                        <a:t> taotlusvooru väljakuulutamiseni</a:t>
                      </a:r>
                      <a:endParaRPr lang="et-E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 smtClean="0"/>
                        <a:t>Kohaliku vajaduse taustuuring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t-EE" baseline="0" dirty="0" smtClean="0"/>
                        <a:t>e</a:t>
                      </a:r>
                      <a:r>
                        <a:rPr lang="et-EE" dirty="0" smtClean="0"/>
                        <a:t>nne</a:t>
                      </a:r>
                      <a:r>
                        <a:rPr lang="et-EE" baseline="0" dirty="0" smtClean="0"/>
                        <a:t> taotluse esitamist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t-EE" baseline="0" dirty="0" smtClean="0"/>
                        <a:t>kuni maini 2017</a:t>
                      </a:r>
                      <a:endParaRPr lang="et-E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 smtClean="0"/>
                        <a:t>Rahastamistaotluse esitamine koostööprojektina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 smtClean="0"/>
                        <a:t>Kohalike õigusaktide kehtestamine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kuni maini 2017</a:t>
                      </a:r>
                      <a:endParaRPr lang="et-E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 smtClean="0"/>
                        <a:t>Omavalitsustevahelise koostöölepingu sõlmimine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dirty="0" smtClean="0"/>
                        <a:t>mai 2017</a:t>
                      </a:r>
                    </a:p>
                    <a:p>
                      <a:endParaRPr lang="et-E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 smtClean="0"/>
                        <a:t>Ühishangete korraldamine, selgitavad koosolekud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mai-juuni 2017</a:t>
                      </a:r>
                      <a:endParaRPr lang="et-E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 smtClean="0"/>
                        <a:t>Teenuse käivitamine laiendatud piirkonnas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1.07.2017</a:t>
                      </a:r>
                      <a:endParaRPr lang="et-E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 smtClean="0"/>
                        <a:t>Koolitus</a:t>
                      </a:r>
                      <a:r>
                        <a:rPr lang="et-EE" baseline="0" dirty="0" smtClean="0"/>
                        <a:t> vedajatele ja sotsiaalametnikele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sügis 2017</a:t>
                      </a:r>
                      <a:endParaRPr lang="et-E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Pealkiri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Edasiseks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1945880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ogunemine">
  <a:themeElements>
    <a:clrScheme name="Kogunemin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ogunemin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ogunemi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ogunemine">
  <a:themeElements>
    <a:clrScheme name="Kogunemin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ogunemin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ogunemi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ogunemin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Kogunemin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Kogunemin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Kogunemin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8635</TotalTime>
  <Words>346</Words>
  <Application>Microsoft Office PowerPoint</Application>
  <PresentationFormat>Ekraaniseanss (4:3)</PresentationFormat>
  <Paragraphs>113</Paragraphs>
  <Slides>10</Slides>
  <Notes>3</Notes>
  <HiddenSlides>0</HiddenSlides>
  <MMClips>0</MMClips>
  <ScaleCrop>false</ScaleCrop>
  <HeadingPairs>
    <vt:vector size="4" baseType="variant">
      <vt:variant>
        <vt:lpstr>Kujundus</vt:lpstr>
      </vt:variant>
      <vt:variant>
        <vt:i4>2</vt:i4>
      </vt:variant>
      <vt:variant>
        <vt:lpstr>Slaidipealkirjad</vt:lpstr>
      </vt:variant>
      <vt:variant>
        <vt:i4>10</vt:i4>
      </vt:variant>
    </vt:vector>
  </HeadingPairs>
  <TitlesOfParts>
    <vt:vector size="12" baseType="lpstr">
      <vt:lpstr>Kogunemine</vt:lpstr>
      <vt:lpstr>1_Kogunemine</vt:lpstr>
      <vt:lpstr>Ühtne sotsiaaltransport</vt:lpstr>
      <vt:lpstr>Koostööpiirkond</vt:lpstr>
      <vt:lpstr>Koostöö korraldus</vt:lpstr>
      <vt:lpstr>Sotsiaaltranspordi võimalused</vt:lpstr>
      <vt:lpstr>Klientuur</vt:lpstr>
      <vt:lpstr>SOTSIAALTRANSPORDI KORRALDUSSKEEM</vt:lpstr>
      <vt:lpstr>SOTSIAALTRANSPORDI FINANTSEERIMINE</vt:lpstr>
      <vt:lpstr>Kohalikud õigusaktid</vt:lpstr>
      <vt:lpstr>Edasiseks</vt:lpstr>
      <vt:lpstr>PowerPointi esitlus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Slaid 1</dc:title>
  <dc:creator>Jaan Loonik</dc:creator>
  <cp:lastModifiedBy>Jaan Loonik</cp:lastModifiedBy>
  <cp:revision>149</cp:revision>
  <dcterms:created xsi:type="dcterms:W3CDTF">2010-04-26T10:19:54Z</dcterms:created>
  <dcterms:modified xsi:type="dcterms:W3CDTF">2016-02-10T20:16:08Z</dcterms:modified>
</cp:coreProperties>
</file>