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0" r:id="rId2"/>
    <p:sldId id="269" r:id="rId3"/>
    <p:sldId id="265" r:id="rId4"/>
    <p:sldId id="270" r:id="rId5"/>
    <p:sldId id="271" r:id="rId6"/>
    <p:sldId id="268" r:id="rId7"/>
    <p:sldId id="261" r:id="rId8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eskmine laad 2 – rõh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se kohatäid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Kuupäeva kohatäid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9AEFD3-B9C3-4887-8D10-A6335A51C541}" type="datetimeFigureOut">
              <a:rPr lang="et-EE" smtClean="0"/>
              <a:t>20.09.2016</a:t>
            </a:fld>
            <a:endParaRPr lang="et-EE"/>
          </a:p>
        </p:txBody>
      </p:sp>
      <p:sp>
        <p:nvSpPr>
          <p:cNvPr id="4" name="Slaidi pildi kohatä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Märkmete kohatäid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3AC4C3-3D41-4923-961E-4DCDF19EC10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0328767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smtClean="0"/>
              <a:t>Klõpsake laadi muutmiseks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3EC80-FD3A-42A2-A1CF-82BA19B8F807}" type="datetimeFigureOut">
              <a:rPr lang="et-EE" smtClean="0"/>
              <a:t>20.09.2016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08FF8-FDBB-4A54-87DA-0A51E46A68E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510674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3EC80-FD3A-42A2-A1CF-82BA19B8F807}" type="datetimeFigureOut">
              <a:rPr lang="et-EE" smtClean="0"/>
              <a:t>20.09.2016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08FF8-FDBB-4A54-87DA-0A51E46A68E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895935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3EC80-FD3A-42A2-A1CF-82BA19B8F807}" type="datetimeFigureOut">
              <a:rPr lang="et-EE" smtClean="0"/>
              <a:t>20.09.2016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08FF8-FDBB-4A54-87DA-0A51E46A68E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187110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3EC80-FD3A-42A2-A1CF-82BA19B8F807}" type="datetimeFigureOut">
              <a:rPr lang="et-EE" smtClean="0"/>
              <a:t>20.09.2016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08FF8-FDBB-4A54-87DA-0A51E46A68E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632658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3EC80-FD3A-42A2-A1CF-82BA19B8F807}" type="datetimeFigureOut">
              <a:rPr lang="et-EE" smtClean="0"/>
              <a:t>20.09.2016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08FF8-FDBB-4A54-87DA-0A51E46A68E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624883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3EC80-FD3A-42A2-A1CF-82BA19B8F807}" type="datetimeFigureOut">
              <a:rPr lang="et-EE" smtClean="0"/>
              <a:t>20.09.2016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08FF8-FDBB-4A54-87DA-0A51E46A68E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028253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5" name="Teksti kohatäid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6" name="Sisu kohatäid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7" name="Kuupäeva kohatäid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3EC80-FD3A-42A2-A1CF-82BA19B8F807}" type="datetimeFigureOut">
              <a:rPr lang="et-EE" smtClean="0"/>
              <a:t>20.09.2016</a:t>
            </a:fld>
            <a:endParaRPr lang="et-EE"/>
          </a:p>
        </p:txBody>
      </p:sp>
      <p:sp>
        <p:nvSpPr>
          <p:cNvPr id="8" name="Jaluse kohatäid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aidinumbri kohatä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08FF8-FDBB-4A54-87DA-0A51E46A68E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041566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Kuupäeva kohatäid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3EC80-FD3A-42A2-A1CF-82BA19B8F807}" type="datetimeFigureOut">
              <a:rPr lang="et-EE" smtClean="0"/>
              <a:t>20.09.2016</a:t>
            </a:fld>
            <a:endParaRPr lang="et-EE"/>
          </a:p>
        </p:txBody>
      </p:sp>
      <p:sp>
        <p:nvSpPr>
          <p:cNvPr id="4" name="Jaluse kohatäid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aidinumbri kohatä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08FF8-FDBB-4A54-87DA-0A51E46A68E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710938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upäeva kohatäid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3EC80-FD3A-42A2-A1CF-82BA19B8F807}" type="datetimeFigureOut">
              <a:rPr lang="et-EE" smtClean="0"/>
              <a:t>20.09.2016</a:t>
            </a:fld>
            <a:endParaRPr lang="et-EE"/>
          </a:p>
        </p:txBody>
      </p:sp>
      <p:sp>
        <p:nvSpPr>
          <p:cNvPr id="3" name="Jaluse kohatäid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08FF8-FDBB-4A54-87DA-0A51E46A68E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937778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3EC80-FD3A-42A2-A1CF-82BA19B8F807}" type="datetimeFigureOut">
              <a:rPr lang="et-EE" smtClean="0"/>
              <a:t>20.09.2016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08FF8-FDBB-4A54-87DA-0A51E46A68E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008886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Pildi kohatäi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3EC80-FD3A-42A2-A1CF-82BA19B8F807}" type="datetimeFigureOut">
              <a:rPr lang="et-EE" smtClean="0"/>
              <a:t>20.09.2016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08FF8-FDBB-4A54-87DA-0A51E46A68E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749556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ja kohatäid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3EC80-FD3A-42A2-A1CF-82BA19B8F807}" type="datetimeFigureOut">
              <a:rPr lang="et-EE" smtClean="0"/>
              <a:t>20.09.2016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D08FF8-FDBB-4A54-87DA-0A51E46A68E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81992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hyperlink" Target="http://www.visitharju.ee/" TargetMode="Externa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jpeg"/><Relationship Id="rId4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isitharju.com/" TargetMode="External"/><Relationship Id="rId2" Type="http://schemas.openxmlformats.org/officeDocument/2006/relationships/hyperlink" Target="http://www.visitharju.ee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>
          <a:xfrm>
            <a:off x="353738" y="526075"/>
            <a:ext cx="11171620" cy="552098"/>
          </a:xfrm>
        </p:spPr>
        <p:txBody>
          <a:bodyPr>
            <a:normAutofit fontScale="90000"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t-EE" sz="2400" b="1" dirty="0" smtClean="0"/>
              <a:t>Harju maakonna </a:t>
            </a:r>
            <a:r>
              <a:rPr lang="et-EE" sz="2400" b="1" dirty="0"/>
              <a:t>turismi </a:t>
            </a:r>
            <a:r>
              <a:rPr lang="et-EE" sz="2400" b="1" dirty="0" smtClean="0"/>
              <a:t>arengustrateegiale uue tegevuskava koostamine aastateks 2016-2020 </a:t>
            </a:r>
            <a:endParaRPr lang="et-EE" sz="2400" b="1" dirty="0"/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>
          <a:xfrm>
            <a:off x="928048" y="764275"/>
            <a:ext cx="10017456" cy="4599295"/>
          </a:xfrm>
        </p:spPr>
        <p:txBody>
          <a:bodyPr>
            <a:norm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</a:pPr>
            <a:endParaRPr lang="et-EE" sz="1800" dirty="0" smtClean="0"/>
          </a:p>
          <a:p>
            <a:pPr marL="285750" indent="-285750" algn="l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t-EE" sz="1800" dirty="0" smtClean="0"/>
          </a:p>
          <a:p>
            <a:pPr marL="285750" indent="-285750" algn="l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t-EE" sz="1800" dirty="0" smtClean="0"/>
              <a:t>Harju maakonna turismi arengustrateegia 2025 ja tegevuskava 2016-2020</a:t>
            </a:r>
          </a:p>
          <a:p>
            <a:pPr marL="285750" indent="-285750" algn="l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t-EE" sz="1800" dirty="0" smtClean="0"/>
              <a:t>STR tegevuskava uuendamisel osales 23 inimest, </a:t>
            </a:r>
          </a:p>
          <a:p>
            <a:pPr marL="285750" indent="-285750" algn="l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t-EE" sz="1800" dirty="0" smtClean="0"/>
              <a:t>toimus 3 töötuba</a:t>
            </a:r>
          </a:p>
          <a:p>
            <a:pPr algn="l">
              <a:lnSpc>
                <a:spcPct val="110000"/>
              </a:lnSpc>
              <a:spcBef>
                <a:spcPts val="0"/>
              </a:spcBef>
            </a:pPr>
            <a:endParaRPr lang="et-EE" sz="1800" dirty="0" smtClean="0"/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et-EE" sz="1800" dirty="0" smtClean="0"/>
              <a:t>Tulemus</a:t>
            </a:r>
          </a:p>
          <a:p>
            <a:pPr marL="285750" indent="-285750" algn="l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t-EE" sz="1800" dirty="0" smtClean="0"/>
              <a:t>Valmis tegevuskava aastani 2016-2020, milles tegevused said kirjeldatud kolmel tasandil</a:t>
            </a:r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et-EE" sz="1800" dirty="0"/>
              <a:t>	</a:t>
            </a:r>
            <a:r>
              <a:rPr lang="et-EE" sz="1800" dirty="0" smtClean="0"/>
              <a:t>riigi ja regiooni tasand</a:t>
            </a:r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et-EE" sz="1800" dirty="0"/>
              <a:t>	</a:t>
            </a:r>
            <a:r>
              <a:rPr lang="et-EE" sz="1800" dirty="0" smtClean="0"/>
              <a:t>maakonna koostöötasand</a:t>
            </a:r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et-EE" sz="1800" dirty="0"/>
              <a:t>	</a:t>
            </a:r>
            <a:r>
              <a:rPr lang="et-EE" sz="1800" dirty="0" smtClean="0"/>
              <a:t>kogukonna tasand</a:t>
            </a:r>
          </a:p>
          <a:p>
            <a:pPr algn="l">
              <a:lnSpc>
                <a:spcPct val="110000"/>
              </a:lnSpc>
              <a:spcBef>
                <a:spcPts val="0"/>
              </a:spcBef>
            </a:pPr>
            <a:endParaRPr lang="et-EE" sz="1800" dirty="0" smtClean="0"/>
          </a:p>
          <a:p>
            <a:pPr marL="285750" indent="-285750" algn="l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t-EE" sz="1800" dirty="0" smtClean="0"/>
          </a:p>
        </p:txBody>
      </p:sp>
      <p:pic>
        <p:nvPicPr>
          <p:cNvPr id="9" name="Pilt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83" y="5849564"/>
            <a:ext cx="2215715" cy="542850"/>
          </a:xfrm>
          <a:prstGeom prst="rect">
            <a:avLst/>
          </a:prstGeom>
        </p:spPr>
      </p:pic>
      <p:pic>
        <p:nvPicPr>
          <p:cNvPr id="10" name="Pilt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9364" y="5759926"/>
            <a:ext cx="1504950" cy="781050"/>
          </a:xfrm>
          <a:prstGeom prst="rect">
            <a:avLst/>
          </a:prstGeom>
        </p:spPr>
      </p:pic>
      <p:pic>
        <p:nvPicPr>
          <p:cNvPr id="11" name="Pilt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4380" y="5581903"/>
            <a:ext cx="3411941" cy="1078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1353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1850" y="559559"/>
            <a:ext cx="10515600" cy="682388"/>
          </a:xfrm>
        </p:spPr>
        <p:txBody>
          <a:bodyPr>
            <a:normAutofit/>
          </a:bodyPr>
          <a:lstStyle/>
          <a:p>
            <a:pPr marL="285750" indent="-285750">
              <a:lnSpc>
                <a:spcPct val="110000"/>
              </a:lnSpc>
              <a:spcBef>
                <a:spcPts val="0"/>
              </a:spcBef>
            </a:pPr>
            <a:r>
              <a:rPr lang="et-EE" sz="2400" b="1" dirty="0"/>
              <a:t>Harju maakonna </a:t>
            </a:r>
            <a:r>
              <a:rPr lang="et-EE" sz="2400" b="1" dirty="0" smtClean="0"/>
              <a:t>turismi arengustrateegia 2025</a:t>
            </a:r>
            <a:endParaRPr lang="et-EE" sz="2400" dirty="0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655093" y="1501254"/>
            <a:ext cx="10692357" cy="4649194"/>
          </a:xfrm>
        </p:spPr>
        <p:txBody>
          <a:bodyPr>
            <a:normAutofit/>
          </a:bodyPr>
          <a:lstStyle/>
          <a:p>
            <a:endParaRPr lang="et-EE" sz="2000" b="1" dirty="0" smtClean="0">
              <a:solidFill>
                <a:schemeClr val="tx1"/>
              </a:solidFill>
            </a:endParaRPr>
          </a:p>
          <a:p>
            <a:r>
              <a:rPr lang="et-EE" sz="2000" b="1" dirty="0" smtClean="0">
                <a:solidFill>
                  <a:schemeClr val="tx1"/>
                </a:solidFill>
              </a:rPr>
              <a:t>Visioon</a:t>
            </a:r>
            <a:endParaRPr lang="et-EE" sz="2000" b="1" dirty="0">
              <a:solidFill>
                <a:schemeClr val="tx1"/>
              </a:solidFill>
            </a:endParaRPr>
          </a:p>
          <a:p>
            <a:r>
              <a:rPr lang="et-EE" sz="2000" b="1" dirty="0" smtClean="0">
                <a:solidFill>
                  <a:schemeClr val="tx1"/>
                </a:solidFill>
              </a:rPr>
              <a:t>Aastal 2025 on Harjumaa külalislahke ja kvaliteetne turismisihtkoht </a:t>
            </a:r>
            <a:r>
              <a:rPr lang="et-EE" sz="2000" b="1" dirty="0" err="1" smtClean="0">
                <a:solidFill>
                  <a:schemeClr val="tx1"/>
                </a:solidFill>
              </a:rPr>
              <a:t>sise</a:t>
            </a:r>
            <a:r>
              <a:rPr lang="et-EE" sz="2000" b="1" dirty="0" smtClean="0">
                <a:solidFill>
                  <a:schemeClr val="tx1"/>
                </a:solidFill>
              </a:rPr>
              <a:t> ja rahvusvahelisel turul, moodustades koos Tallinnaga atraktiivse ja ühtse koosluse</a:t>
            </a:r>
          </a:p>
          <a:p>
            <a:pPr algn="ctr"/>
            <a:endParaRPr lang="et-EE" sz="1600" dirty="0">
              <a:solidFill>
                <a:schemeClr val="tx1"/>
              </a:solidFill>
            </a:endParaRPr>
          </a:p>
          <a:p>
            <a:r>
              <a:rPr lang="et-EE" sz="1800" b="1" dirty="0">
                <a:solidFill>
                  <a:schemeClr val="tx1"/>
                </a:solidFill>
              </a:rPr>
              <a:t>Strateegilised eesmärgid 2025</a:t>
            </a:r>
          </a:p>
          <a:p>
            <a:r>
              <a:rPr lang="et-EE" sz="1800" dirty="0" smtClean="0">
                <a:solidFill>
                  <a:schemeClr val="tx1"/>
                </a:solidFill>
              </a:rPr>
              <a:t>Üldised eesmärgid</a:t>
            </a:r>
            <a:endParaRPr lang="et-EE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1800" dirty="0" smtClean="0">
                <a:solidFill>
                  <a:schemeClr val="tx1"/>
                </a:solidFill>
              </a:rPr>
              <a:t>Harju </a:t>
            </a:r>
            <a:r>
              <a:rPr lang="et-EE" sz="1800" dirty="0">
                <a:solidFill>
                  <a:schemeClr val="tx1"/>
                </a:solidFill>
              </a:rPr>
              <a:t>maakonna turismiturundus toimub koordineeritult Tallinna ja Harjumaaga;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1800" dirty="0" smtClean="0">
                <a:solidFill>
                  <a:schemeClr val="tx1"/>
                </a:solidFill>
              </a:rPr>
              <a:t>Turismitootearendus </a:t>
            </a:r>
            <a:r>
              <a:rPr lang="et-EE" sz="1800" dirty="0">
                <a:solidFill>
                  <a:schemeClr val="tx1"/>
                </a:solidFill>
              </a:rPr>
              <a:t>toimub koostöös ettevõtjate, kogukonna ja tugistruktuuridega</a:t>
            </a:r>
          </a:p>
          <a:p>
            <a:endParaRPr lang="et-EE" sz="1800" dirty="0" smtClean="0">
              <a:solidFill>
                <a:schemeClr val="tx1"/>
              </a:solidFill>
            </a:endParaRPr>
          </a:p>
          <a:p>
            <a:r>
              <a:rPr lang="et-EE" sz="1800" dirty="0">
                <a:solidFill>
                  <a:schemeClr val="tx1"/>
                </a:solidFill>
              </a:rPr>
              <a:t> </a:t>
            </a:r>
            <a:r>
              <a:rPr lang="et-EE" sz="1800" u="sng" dirty="0" smtClean="0">
                <a:solidFill>
                  <a:schemeClr val="tx1"/>
                </a:solidFill>
              </a:rPr>
              <a:t>Arendatavad </a:t>
            </a:r>
            <a:r>
              <a:rPr lang="et-EE" sz="1800" u="sng" dirty="0">
                <a:solidFill>
                  <a:schemeClr val="tx1"/>
                </a:solidFill>
              </a:rPr>
              <a:t>turismivaldkonnad</a:t>
            </a:r>
            <a:r>
              <a:rPr lang="et-EE" sz="1800" dirty="0">
                <a:solidFill>
                  <a:schemeClr val="tx1"/>
                </a:solidFill>
              </a:rPr>
              <a:t>: </a:t>
            </a:r>
            <a:r>
              <a:rPr lang="et-EE" sz="1800" dirty="0" smtClean="0">
                <a:solidFill>
                  <a:schemeClr val="tx1"/>
                </a:solidFill>
              </a:rPr>
              <a:t> Äriturism; Kultuuriturism; Loodusturism; Perepuhkus; Terviseturism</a:t>
            </a:r>
            <a:endParaRPr lang="et-EE" sz="1800" dirty="0">
              <a:solidFill>
                <a:schemeClr val="tx1"/>
              </a:solidFill>
            </a:endParaRPr>
          </a:p>
          <a:p>
            <a:r>
              <a:rPr lang="et-EE" sz="1600" dirty="0">
                <a:solidFill>
                  <a:schemeClr val="tx1"/>
                </a:solidFill>
              </a:rPr>
              <a:t> </a:t>
            </a:r>
          </a:p>
          <a:p>
            <a:pPr algn="ctr"/>
            <a:endParaRPr lang="et-EE" sz="1600" dirty="0" smtClean="0">
              <a:solidFill>
                <a:schemeClr val="tx1"/>
              </a:solidFill>
            </a:endParaRPr>
          </a:p>
          <a:p>
            <a:endParaRPr lang="et-EE" sz="1600" dirty="0" smtClean="0">
              <a:solidFill>
                <a:schemeClr val="tx1"/>
              </a:solidFill>
            </a:endParaRPr>
          </a:p>
          <a:p>
            <a:endParaRPr lang="et-EE" sz="1600" dirty="0">
              <a:solidFill>
                <a:schemeClr val="tx1"/>
              </a:solidFill>
            </a:endParaRPr>
          </a:p>
          <a:p>
            <a:endParaRPr lang="et-EE" sz="1600" dirty="0">
              <a:solidFill>
                <a:schemeClr val="tx1"/>
              </a:solidFill>
            </a:endParaRPr>
          </a:p>
        </p:txBody>
      </p:sp>
      <p:pic>
        <p:nvPicPr>
          <p:cNvPr id="5" name="Pilt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637" y="6150448"/>
            <a:ext cx="2547724" cy="589603"/>
          </a:xfrm>
          <a:prstGeom prst="rect">
            <a:avLst/>
          </a:prstGeom>
        </p:spPr>
      </p:pic>
      <p:pic>
        <p:nvPicPr>
          <p:cNvPr id="6" name="Pilt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3431" y="6160400"/>
            <a:ext cx="1671424" cy="781050"/>
          </a:xfrm>
          <a:prstGeom prst="rect">
            <a:avLst/>
          </a:prstGeom>
        </p:spPr>
      </p:pic>
      <p:pic>
        <p:nvPicPr>
          <p:cNvPr id="7" name="Pilt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8925" y="5998657"/>
            <a:ext cx="3438524" cy="1104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4274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1850" y="559559"/>
            <a:ext cx="10515600" cy="682388"/>
          </a:xfrm>
        </p:spPr>
        <p:txBody>
          <a:bodyPr>
            <a:normAutofit/>
          </a:bodyPr>
          <a:lstStyle/>
          <a:p>
            <a:pPr marL="285750" indent="-285750">
              <a:lnSpc>
                <a:spcPct val="110000"/>
              </a:lnSpc>
              <a:spcBef>
                <a:spcPts val="0"/>
              </a:spcBef>
            </a:pPr>
            <a:r>
              <a:rPr lang="et-EE" sz="2400" b="1" dirty="0"/>
              <a:t>Harju </a:t>
            </a:r>
            <a:r>
              <a:rPr lang="et-EE" sz="2400" b="1" dirty="0" smtClean="0"/>
              <a:t>maakonna turismi arendamine</a:t>
            </a:r>
            <a:endParaRPr lang="et-EE" sz="2400" dirty="0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655093" y="1146412"/>
            <a:ext cx="10692357" cy="4812589"/>
          </a:xfrm>
        </p:spPr>
        <p:txBody>
          <a:bodyPr>
            <a:normAutofit/>
          </a:bodyPr>
          <a:lstStyle/>
          <a:p>
            <a:endParaRPr lang="et-EE" sz="1800" dirty="0" smtClean="0">
              <a:solidFill>
                <a:schemeClr val="tx1"/>
              </a:solidFill>
            </a:endParaRPr>
          </a:p>
          <a:p>
            <a:r>
              <a:rPr lang="et-EE" sz="2600" dirty="0" smtClean="0">
                <a:solidFill>
                  <a:schemeClr val="tx1"/>
                </a:solidFill>
              </a:rPr>
              <a:t>	Põhiväärtused</a:t>
            </a:r>
            <a:endParaRPr lang="et-EE" sz="2600" b="1" dirty="0"/>
          </a:p>
          <a:p>
            <a:r>
              <a:rPr lang="et-EE" sz="1800" dirty="0" smtClean="0"/>
              <a:t>	</a:t>
            </a:r>
            <a:r>
              <a:rPr lang="et-EE" sz="1800" dirty="0" smtClean="0">
                <a:solidFill>
                  <a:schemeClr val="tx1"/>
                </a:solidFill>
              </a:rPr>
              <a:t>TERVIKLÄHENEMINE </a:t>
            </a:r>
            <a:r>
              <a:rPr lang="et-EE" sz="1800" dirty="0">
                <a:solidFill>
                  <a:schemeClr val="tx1"/>
                </a:solidFill>
              </a:rPr>
              <a:t>– Harju maakond on tervik. Harju maakond </a:t>
            </a:r>
            <a:r>
              <a:rPr lang="et-EE" sz="1800" dirty="0" smtClean="0">
                <a:solidFill>
                  <a:schemeClr val="tx1"/>
                </a:solidFill>
              </a:rPr>
              <a:t>= Harjumaa </a:t>
            </a:r>
            <a:r>
              <a:rPr lang="et-EE" sz="1800" dirty="0">
                <a:solidFill>
                  <a:schemeClr val="tx1"/>
                </a:solidFill>
              </a:rPr>
              <a:t>+ Tallinn.</a:t>
            </a:r>
          </a:p>
          <a:p>
            <a:pPr lvl="0"/>
            <a:r>
              <a:rPr lang="et-EE" sz="1800" dirty="0" smtClean="0">
                <a:solidFill>
                  <a:schemeClr val="tx1"/>
                </a:solidFill>
              </a:rPr>
              <a:t>	KOOSTÖÖ </a:t>
            </a:r>
            <a:r>
              <a:rPr lang="et-EE" sz="1800" dirty="0">
                <a:solidFill>
                  <a:schemeClr val="tx1"/>
                </a:solidFill>
              </a:rPr>
              <a:t>ja ÜHISOSA – sünergiat loov koostöö kujuneb piirkondlikult</a:t>
            </a:r>
            <a:r>
              <a:rPr lang="et-EE" sz="1800" dirty="0" smtClean="0">
                <a:solidFill>
                  <a:schemeClr val="tx1"/>
                </a:solidFill>
              </a:rPr>
              <a:t>, maakonnaüleselt</a:t>
            </a:r>
            <a:r>
              <a:rPr lang="et-EE" sz="1800" dirty="0">
                <a:solidFill>
                  <a:schemeClr val="tx1"/>
                </a:solidFill>
              </a:rPr>
              <a:t>, </a:t>
            </a:r>
            <a:r>
              <a:rPr lang="et-EE" sz="1800" dirty="0" smtClean="0">
                <a:solidFill>
                  <a:schemeClr val="tx1"/>
                </a:solidFill>
              </a:rPr>
              <a:t>	sektoripõhiselt</a:t>
            </a:r>
            <a:r>
              <a:rPr lang="et-EE" sz="1800" dirty="0">
                <a:solidFill>
                  <a:schemeClr val="tx1"/>
                </a:solidFill>
              </a:rPr>
              <a:t>, </a:t>
            </a:r>
            <a:r>
              <a:rPr lang="et-EE" sz="1800" dirty="0" smtClean="0">
                <a:solidFill>
                  <a:schemeClr val="tx1"/>
                </a:solidFill>
              </a:rPr>
              <a:t>teemapõhiselt </a:t>
            </a:r>
            <a:r>
              <a:rPr lang="et-EE" sz="1800" dirty="0">
                <a:solidFill>
                  <a:schemeClr val="tx1"/>
                </a:solidFill>
              </a:rPr>
              <a:t>või piiriüleselt.</a:t>
            </a:r>
          </a:p>
          <a:p>
            <a:pPr lvl="0"/>
            <a:r>
              <a:rPr lang="et-EE" sz="1800" dirty="0" smtClean="0">
                <a:solidFill>
                  <a:schemeClr val="tx1"/>
                </a:solidFill>
              </a:rPr>
              <a:t>	PROFESSIONAALSUS </a:t>
            </a:r>
            <a:r>
              <a:rPr lang="et-EE" sz="1800" dirty="0">
                <a:solidFill>
                  <a:schemeClr val="tx1"/>
                </a:solidFill>
              </a:rPr>
              <a:t>– klientidele kvaliteetse teenuse ja </a:t>
            </a:r>
            <a:r>
              <a:rPr lang="et-EE" sz="1800" dirty="0" smtClean="0">
                <a:solidFill>
                  <a:schemeClr val="tx1"/>
                </a:solidFill>
              </a:rPr>
              <a:t>teeninduse pakkumine</a:t>
            </a:r>
            <a:r>
              <a:rPr lang="et-EE" sz="1800" dirty="0">
                <a:solidFill>
                  <a:schemeClr val="tx1"/>
                </a:solidFill>
              </a:rPr>
              <a:t>.</a:t>
            </a:r>
          </a:p>
          <a:p>
            <a:pPr lvl="0"/>
            <a:r>
              <a:rPr lang="et-EE" sz="1800" dirty="0" smtClean="0">
                <a:solidFill>
                  <a:schemeClr val="tx1"/>
                </a:solidFill>
              </a:rPr>
              <a:t>	ÜHTNE </a:t>
            </a:r>
            <a:r>
              <a:rPr lang="et-EE" sz="1800" dirty="0">
                <a:solidFill>
                  <a:schemeClr val="tx1"/>
                </a:solidFill>
              </a:rPr>
              <a:t>KOORDINEERIMINE – turismi arendamiseks on vajalik </a:t>
            </a:r>
            <a:r>
              <a:rPr lang="et-EE" sz="1800" dirty="0" smtClean="0">
                <a:solidFill>
                  <a:schemeClr val="tx1"/>
                </a:solidFill>
              </a:rPr>
              <a:t>koostöö Tallinna </a:t>
            </a:r>
            <a:r>
              <a:rPr lang="et-EE" sz="1800" dirty="0">
                <a:solidFill>
                  <a:schemeClr val="tx1"/>
                </a:solidFill>
              </a:rPr>
              <a:t>ja Harjumaa vahel.</a:t>
            </a:r>
          </a:p>
          <a:p>
            <a:pPr lvl="0"/>
            <a:r>
              <a:rPr lang="et-EE" sz="1800" dirty="0" smtClean="0">
                <a:solidFill>
                  <a:schemeClr val="tx1"/>
                </a:solidFill>
              </a:rPr>
              <a:t>	KOGUKONNA </a:t>
            </a:r>
            <a:r>
              <a:rPr lang="et-EE" sz="1800" dirty="0">
                <a:solidFill>
                  <a:schemeClr val="tx1"/>
                </a:solidFill>
              </a:rPr>
              <a:t>KAASAMINE – turismis tegutsejad toimivad kogukonnas</a:t>
            </a:r>
            <a:r>
              <a:rPr lang="et-EE" sz="1800" dirty="0" smtClean="0">
                <a:solidFill>
                  <a:schemeClr val="tx1"/>
                </a:solidFill>
              </a:rPr>
              <a:t>, ning </a:t>
            </a:r>
            <a:r>
              <a:rPr lang="et-EE" sz="1800" dirty="0">
                <a:solidFill>
                  <a:schemeClr val="tx1"/>
                </a:solidFill>
              </a:rPr>
              <a:t>kogukond kaasatakse </a:t>
            </a:r>
            <a:r>
              <a:rPr lang="et-EE" sz="1800" dirty="0" smtClean="0">
                <a:solidFill>
                  <a:schemeClr val="tx1"/>
                </a:solidFill>
              </a:rPr>
              <a:t>	arendustegevusse</a:t>
            </a:r>
            <a:r>
              <a:rPr lang="et-EE" sz="1800" dirty="0">
                <a:solidFill>
                  <a:schemeClr val="tx1"/>
                </a:solidFill>
              </a:rPr>
              <a:t>.</a:t>
            </a:r>
          </a:p>
          <a:p>
            <a:pPr lvl="0"/>
            <a:r>
              <a:rPr lang="et-EE" sz="1800" dirty="0" smtClean="0">
                <a:solidFill>
                  <a:schemeClr val="tx1"/>
                </a:solidFill>
              </a:rPr>
              <a:t>	KESKKONNASÕBRALIKKUS </a:t>
            </a:r>
            <a:r>
              <a:rPr lang="et-EE" sz="1800" dirty="0">
                <a:solidFill>
                  <a:schemeClr val="tx1"/>
                </a:solidFill>
              </a:rPr>
              <a:t>– turismitooted lähtuvad meie </a:t>
            </a:r>
            <a:r>
              <a:rPr lang="et-EE" sz="1800" dirty="0" smtClean="0">
                <a:solidFill>
                  <a:schemeClr val="tx1"/>
                </a:solidFill>
              </a:rPr>
              <a:t>peamisest rikkusest </a:t>
            </a:r>
            <a:r>
              <a:rPr lang="et-EE" sz="1800" dirty="0">
                <a:solidFill>
                  <a:schemeClr val="tx1"/>
                </a:solidFill>
              </a:rPr>
              <a:t>– loodusest, seega </a:t>
            </a:r>
            <a:r>
              <a:rPr lang="et-EE" sz="1800" dirty="0" smtClean="0">
                <a:solidFill>
                  <a:schemeClr val="tx1"/>
                </a:solidFill>
              </a:rPr>
              <a:t>	arvestatakse </a:t>
            </a:r>
            <a:r>
              <a:rPr lang="et-EE" sz="1800" dirty="0">
                <a:solidFill>
                  <a:schemeClr val="tx1"/>
                </a:solidFill>
              </a:rPr>
              <a:t>turismitegevustes </a:t>
            </a:r>
            <a:r>
              <a:rPr lang="et-EE" sz="1800" dirty="0" smtClean="0">
                <a:solidFill>
                  <a:schemeClr val="tx1"/>
                </a:solidFill>
              </a:rPr>
              <a:t>võimalike keskkonnamõjudega</a:t>
            </a:r>
            <a:r>
              <a:rPr lang="et-EE" sz="1800" dirty="0">
                <a:solidFill>
                  <a:schemeClr val="tx1"/>
                </a:solidFill>
              </a:rPr>
              <a:t>.</a:t>
            </a:r>
          </a:p>
          <a:p>
            <a:pPr lvl="0"/>
            <a:r>
              <a:rPr lang="et-EE" sz="1800" dirty="0" smtClean="0">
                <a:solidFill>
                  <a:schemeClr val="tx1"/>
                </a:solidFill>
              </a:rPr>
              <a:t>	TOOTESTATUS </a:t>
            </a:r>
            <a:r>
              <a:rPr lang="et-EE" sz="1800" dirty="0">
                <a:solidFill>
                  <a:schemeClr val="tx1"/>
                </a:solidFill>
              </a:rPr>
              <a:t>– turismimajandus on tootepõhine, </a:t>
            </a:r>
            <a:r>
              <a:rPr lang="et-EE" sz="1800" dirty="0" smtClean="0">
                <a:solidFill>
                  <a:schemeClr val="tx1"/>
                </a:solidFill>
              </a:rPr>
              <a:t>külastatavuse suurendamiseks </a:t>
            </a:r>
            <a:r>
              <a:rPr lang="et-EE" sz="1800" dirty="0">
                <a:solidFill>
                  <a:schemeClr val="tx1"/>
                </a:solidFill>
              </a:rPr>
              <a:t>peab olema tooteid, </a:t>
            </a:r>
            <a:r>
              <a:rPr lang="et-EE" sz="1800" dirty="0" smtClean="0">
                <a:solidFill>
                  <a:schemeClr val="tx1"/>
                </a:solidFill>
              </a:rPr>
              <a:t>	mida külastajale pakkuda</a:t>
            </a:r>
            <a:r>
              <a:rPr lang="et-EE" sz="1800" dirty="0">
                <a:solidFill>
                  <a:schemeClr val="tx1"/>
                </a:solidFill>
              </a:rPr>
              <a:t>.</a:t>
            </a:r>
          </a:p>
          <a:p>
            <a:r>
              <a:rPr lang="et-EE" sz="1800" dirty="0">
                <a:solidFill>
                  <a:schemeClr val="tx1"/>
                </a:solidFill>
              </a:rPr>
              <a:t>	</a:t>
            </a:r>
            <a:endParaRPr lang="et-EE" sz="1800" dirty="0" smtClean="0">
              <a:solidFill>
                <a:schemeClr val="tx1"/>
              </a:solidFill>
            </a:endParaRPr>
          </a:p>
          <a:p>
            <a:endParaRPr lang="et-EE" sz="1800" dirty="0" smtClean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et-EE" sz="1800" dirty="0" smtClean="0">
              <a:solidFill>
                <a:schemeClr val="tx1"/>
              </a:solidFill>
            </a:endParaRPr>
          </a:p>
        </p:txBody>
      </p:sp>
      <p:pic>
        <p:nvPicPr>
          <p:cNvPr id="5" name="Pilt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637" y="5959001"/>
            <a:ext cx="2547724" cy="589603"/>
          </a:xfrm>
          <a:prstGeom prst="rect">
            <a:avLst/>
          </a:prstGeom>
        </p:spPr>
      </p:pic>
      <p:pic>
        <p:nvPicPr>
          <p:cNvPr id="6" name="Pilt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1523" y="5959001"/>
            <a:ext cx="1671424" cy="781050"/>
          </a:xfrm>
          <a:prstGeom prst="rect">
            <a:avLst/>
          </a:prstGeom>
        </p:spPr>
      </p:pic>
      <p:pic>
        <p:nvPicPr>
          <p:cNvPr id="7" name="Pilt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8926" y="5753465"/>
            <a:ext cx="3438524" cy="1104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6278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1850" y="559559"/>
            <a:ext cx="10515600" cy="682388"/>
          </a:xfrm>
        </p:spPr>
        <p:txBody>
          <a:bodyPr>
            <a:noAutofit/>
          </a:bodyPr>
          <a:lstStyle/>
          <a:p>
            <a:pPr marL="285750" indent="-285750" algn="ctr">
              <a:lnSpc>
                <a:spcPct val="110000"/>
              </a:lnSpc>
              <a:spcBef>
                <a:spcPts val="0"/>
              </a:spcBef>
            </a:pPr>
            <a:r>
              <a:rPr lang="et-EE" sz="2400" b="1" dirty="0" smtClean="0"/>
              <a:t>Tegevuskava 2016-2020 </a:t>
            </a:r>
            <a:endParaRPr lang="et-EE" sz="2400" dirty="0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655093" y="1146412"/>
            <a:ext cx="10692357" cy="4812589"/>
          </a:xfrm>
        </p:spPr>
        <p:txBody>
          <a:bodyPr>
            <a:normAutofit fontScale="92500" lnSpcReduction="10000"/>
          </a:bodyPr>
          <a:lstStyle/>
          <a:p>
            <a:endParaRPr lang="et-EE" sz="1800" b="1" dirty="0" smtClean="0">
              <a:solidFill>
                <a:schemeClr val="tx1"/>
              </a:solidFill>
            </a:endParaRPr>
          </a:p>
          <a:p>
            <a:r>
              <a:rPr lang="et-EE" sz="2200" b="1" dirty="0" smtClean="0">
                <a:solidFill>
                  <a:schemeClr val="tx1"/>
                </a:solidFill>
              </a:rPr>
              <a:t>Maakonna tasand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t-EE" sz="1800" dirty="0" smtClean="0">
                <a:solidFill>
                  <a:schemeClr val="tx1"/>
                </a:solidFill>
              </a:rPr>
              <a:t>Harju </a:t>
            </a:r>
            <a:r>
              <a:rPr lang="et-EE" sz="1800" dirty="0">
                <a:solidFill>
                  <a:schemeClr val="tx1"/>
                </a:solidFill>
              </a:rPr>
              <a:t>maakonna avaliku ja erasektori turismiinvesteeringute ettepanekud </a:t>
            </a:r>
            <a:r>
              <a:rPr lang="et-EE" sz="1800" dirty="0" err="1">
                <a:solidFill>
                  <a:schemeClr val="tx1"/>
                </a:solidFill>
              </a:rPr>
              <a:t>EASile</a:t>
            </a:r>
            <a:r>
              <a:rPr lang="et-EE" sz="1800" dirty="0">
                <a:solidFill>
                  <a:schemeClr val="tx1"/>
                </a:solidFill>
              </a:rPr>
              <a:t>, </a:t>
            </a:r>
            <a:r>
              <a:rPr lang="et-EE" sz="1800" dirty="0" err="1">
                <a:solidFill>
                  <a:schemeClr val="tx1"/>
                </a:solidFill>
              </a:rPr>
              <a:t>MKMile</a:t>
            </a:r>
            <a:r>
              <a:rPr lang="et-EE" sz="1800" dirty="0">
                <a:solidFill>
                  <a:schemeClr val="tx1"/>
                </a:solidFill>
              </a:rPr>
              <a:t>. </a:t>
            </a:r>
            <a:endParaRPr lang="et-EE" sz="1800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t-EE" sz="1800" dirty="0">
                <a:solidFill>
                  <a:schemeClr val="tx1"/>
                </a:solidFill>
              </a:rPr>
              <a:t>Koostöö Tallinnaga</a:t>
            </a:r>
          </a:p>
          <a:p>
            <a:r>
              <a:rPr lang="et-EE" sz="1800" dirty="0" smtClean="0">
                <a:solidFill>
                  <a:schemeClr val="tx1"/>
                </a:solidFill>
              </a:rPr>
              <a:t>	-</a:t>
            </a:r>
            <a:r>
              <a:rPr lang="et-EE" sz="1800" dirty="0">
                <a:solidFill>
                  <a:schemeClr val="tx1"/>
                </a:solidFill>
              </a:rPr>
              <a:t>FAM reiside korraldamine infokeskuse töötajatele ja reisifirmadele, Harjumaa uued tooted/ teenused;</a:t>
            </a:r>
          </a:p>
          <a:p>
            <a:r>
              <a:rPr lang="et-EE" sz="1800" dirty="0" smtClean="0">
                <a:solidFill>
                  <a:schemeClr val="tx1"/>
                </a:solidFill>
              </a:rPr>
              <a:t>	-</a:t>
            </a:r>
            <a:r>
              <a:rPr lang="et-EE" sz="1800" dirty="0">
                <a:solidFill>
                  <a:schemeClr val="tx1"/>
                </a:solidFill>
              </a:rPr>
              <a:t>Maakonna trükiste väljapanek Turismiinfokeskuses;</a:t>
            </a:r>
          </a:p>
          <a:p>
            <a:r>
              <a:rPr lang="et-EE" sz="1800" dirty="0" smtClean="0">
                <a:solidFill>
                  <a:schemeClr val="tx1"/>
                </a:solidFill>
              </a:rPr>
              <a:t>	-</a:t>
            </a:r>
            <a:r>
              <a:rPr lang="et-EE" sz="1800" dirty="0">
                <a:solidFill>
                  <a:schemeClr val="tx1"/>
                </a:solidFill>
              </a:rPr>
              <a:t>Ühine osalemine turismimessidel ja suurüritustel;</a:t>
            </a:r>
          </a:p>
          <a:p>
            <a:r>
              <a:rPr lang="et-EE" sz="1800" dirty="0" smtClean="0">
                <a:solidFill>
                  <a:schemeClr val="tx1"/>
                </a:solidFill>
              </a:rPr>
              <a:t>	-</a:t>
            </a:r>
            <a:r>
              <a:rPr lang="et-EE" sz="1800" dirty="0">
                <a:solidFill>
                  <a:schemeClr val="tx1"/>
                </a:solidFill>
              </a:rPr>
              <a:t>Tallinna kaardi laiendus Harjumaa objektidele</a:t>
            </a:r>
            <a:r>
              <a:rPr lang="et-EE" sz="1800" dirty="0" smtClean="0">
                <a:solidFill>
                  <a:schemeClr val="tx1"/>
                </a:solidFill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t-EE" sz="1800" dirty="0">
                <a:solidFill>
                  <a:schemeClr val="tx1"/>
                </a:solidFill>
              </a:rPr>
              <a:t>Hea maine ja kvaliteet turismisektoris </a:t>
            </a:r>
          </a:p>
          <a:p>
            <a:r>
              <a:rPr lang="et-EE" sz="1800" dirty="0" smtClean="0">
                <a:solidFill>
                  <a:schemeClr val="tx1"/>
                </a:solidFill>
              </a:rPr>
              <a:t>	-</a:t>
            </a:r>
            <a:r>
              <a:rPr lang="et-EE" sz="1800" dirty="0">
                <a:solidFill>
                  <a:schemeClr val="tx1"/>
                </a:solidFill>
              </a:rPr>
              <a:t>tootearendus- ja turunduskoolitused</a:t>
            </a:r>
          </a:p>
          <a:p>
            <a:r>
              <a:rPr lang="et-EE" sz="1800" dirty="0" smtClean="0">
                <a:solidFill>
                  <a:schemeClr val="tx1"/>
                </a:solidFill>
              </a:rPr>
              <a:t>	-</a:t>
            </a:r>
            <a:r>
              <a:rPr lang="et-EE" sz="1800" dirty="0">
                <a:solidFill>
                  <a:schemeClr val="tx1"/>
                </a:solidFill>
              </a:rPr>
              <a:t>õppereisid (kogemused edulugudest ja äpardustest)</a:t>
            </a:r>
          </a:p>
          <a:p>
            <a:r>
              <a:rPr lang="et-EE" sz="1800" dirty="0" smtClean="0">
                <a:solidFill>
                  <a:schemeClr val="tx1"/>
                </a:solidFill>
              </a:rPr>
              <a:t>	-</a:t>
            </a:r>
            <a:r>
              <a:rPr lang="et-EE" sz="1800" dirty="0">
                <a:solidFill>
                  <a:schemeClr val="tx1"/>
                </a:solidFill>
              </a:rPr>
              <a:t>majutusettevõtete </a:t>
            </a:r>
            <a:r>
              <a:rPr lang="et-EE" sz="1800" dirty="0" smtClean="0">
                <a:solidFill>
                  <a:schemeClr val="tx1"/>
                </a:solidFill>
              </a:rPr>
              <a:t>komisjon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t-EE" sz="1900" dirty="0" smtClean="0">
                <a:solidFill>
                  <a:schemeClr val="tx1"/>
                </a:solidFill>
              </a:rPr>
              <a:t>Maakonna veebiportaali </a:t>
            </a:r>
            <a:r>
              <a:rPr lang="et-EE" sz="1900" dirty="0" smtClean="0">
                <a:solidFill>
                  <a:schemeClr val="tx1"/>
                </a:solidFill>
                <a:hlinkClick r:id="rId2"/>
              </a:rPr>
              <a:t>www.visitharju.ee</a:t>
            </a:r>
            <a:r>
              <a:rPr lang="et-EE" sz="1900" dirty="0" smtClean="0">
                <a:solidFill>
                  <a:schemeClr val="tx1"/>
                </a:solidFill>
              </a:rPr>
              <a:t> haldamine ja edasiarendamine; </a:t>
            </a:r>
          </a:p>
          <a:p>
            <a:r>
              <a:rPr lang="et-EE" sz="1900" dirty="0">
                <a:solidFill>
                  <a:schemeClr val="tx1"/>
                </a:solidFill>
              </a:rPr>
              <a:t>	</a:t>
            </a:r>
            <a:r>
              <a:rPr lang="et-EE" sz="1900" dirty="0" smtClean="0">
                <a:solidFill>
                  <a:schemeClr val="tx1"/>
                </a:solidFill>
              </a:rPr>
              <a:t>-Tallinn </a:t>
            </a:r>
            <a:r>
              <a:rPr lang="et-EE" sz="1900" dirty="0" err="1" smtClean="0">
                <a:solidFill>
                  <a:schemeClr val="tx1"/>
                </a:solidFill>
              </a:rPr>
              <a:t>Surroundings</a:t>
            </a:r>
            <a:r>
              <a:rPr lang="et-EE" sz="1900" dirty="0" smtClean="0">
                <a:solidFill>
                  <a:schemeClr val="tx1"/>
                </a:solidFill>
              </a:rPr>
              <a:t> arendustegevus	</a:t>
            </a:r>
            <a:r>
              <a:rPr lang="et-EE" sz="1900" dirty="0">
                <a:solidFill>
                  <a:schemeClr val="tx1"/>
                </a:solidFill>
              </a:rPr>
              <a:t>	</a:t>
            </a:r>
            <a:endParaRPr lang="et-EE" sz="1900" dirty="0" smtClean="0">
              <a:solidFill>
                <a:schemeClr val="tx1"/>
              </a:solidFill>
            </a:endParaRPr>
          </a:p>
          <a:p>
            <a:endParaRPr lang="et-EE" sz="1800" dirty="0" smtClean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et-EE" sz="1800" dirty="0" smtClean="0">
              <a:solidFill>
                <a:schemeClr val="tx1"/>
              </a:solidFill>
            </a:endParaRPr>
          </a:p>
        </p:txBody>
      </p:sp>
      <p:pic>
        <p:nvPicPr>
          <p:cNvPr id="5" name="Pilt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637" y="5959001"/>
            <a:ext cx="2547724" cy="589603"/>
          </a:xfrm>
          <a:prstGeom prst="rect">
            <a:avLst/>
          </a:prstGeom>
        </p:spPr>
      </p:pic>
      <p:pic>
        <p:nvPicPr>
          <p:cNvPr id="6" name="Pilt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1523" y="5959001"/>
            <a:ext cx="1671424" cy="781050"/>
          </a:xfrm>
          <a:prstGeom prst="rect">
            <a:avLst/>
          </a:prstGeom>
        </p:spPr>
      </p:pic>
      <p:pic>
        <p:nvPicPr>
          <p:cNvPr id="7" name="Pilt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8926" y="5753465"/>
            <a:ext cx="3438524" cy="1104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5352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1850" y="559559"/>
            <a:ext cx="10515600" cy="682388"/>
          </a:xfrm>
        </p:spPr>
        <p:txBody>
          <a:bodyPr>
            <a:normAutofit/>
          </a:bodyPr>
          <a:lstStyle/>
          <a:p>
            <a:pPr marL="285750" indent="-285750" algn="ctr">
              <a:lnSpc>
                <a:spcPct val="110000"/>
              </a:lnSpc>
              <a:spcBef>
                <a:spcPts val="0"/>
              </a:spcBef>
            </a:pPr>
            <a:r>
              <a:rPr lang="et-EE" sz="2400" b="1" dirty="0" smtClean="0"/>
              <a:t>Tegevuskava 2016-2020</a:t>
            </a:r>
            <a:endParaRPr lang="et-EE" sz="2400" dirty="0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655093" y="1146412"/>
            <a:ext cx="10692357" cy="4812589"/>
          </a:xfrm>
        </p:spPr>
        <p:txBody>
          <a:bodyPr>
            <a:normAutofit/>
          </a:bodyPr>
          <a:lstStyle/>
          <a:p>
            <a:endParaRPr lang="et-EE" sz="1800" dirty="0" smtClean="0">
              <a:solidFill>
                <a:schemeClr val="tx1"/>
              </a:solidFill>
            </a:endParaRPr>
          </a:p>
          <a:p>
            <a:r>
              <a:rPr lang="et-EE" sz="2000" b="1" dirty="0" smtClean="0">
                <a:solidFill>
                  <a:schemeClr val="tx1"/>
                </a:solidFill>
              </a:rPr>
              <a:t>Maakonna tasand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t-EE" sz="1800" dirty="0" smtClean="0">
                <a:solidFill>
                  <a:schemeClr val="tx1"/>
                </a:solidFill>
              </a:rPr>
              <a:t>Välisturule </a:t>
            </a:r>
            <a:r>
              <a:rPr lang="et-EE" sz="1800" dirty="0">
                <a:solidFill>
                  <a:schemeClr val="tx1"/>
                </a:solidFill>
              </a:rPr>
              <a:t>suunatud turundusmaterjalide koostamine ja </a:t>
            </a:r>
            <a:r>
              <a:rPr lang="et-EE" sz="1800" dirty="0" err="1">
                <a:solidFill>
                  <a:schemeClr val="tx1"/>
                </a:solidFill>
              </a:rPr>
              <a:t>turundamine</a:t>
            </a:r>
            <a:r>
              <a:rPr lang="et-EE" sz="1800" dirty="0">
                <a:solidFill>
                  <a:schemeClr val="tx1"/>
                </a:solidFill>
              </a:rPr>
              <a:t> </a:t>
            </a:r>
            <a:r>
              <a:rPr lang="et-EE" sz="1800" dirty="0" err="1">
                <a:solidFill>
                  <a:schemeClr val="tx1"/>
                </a:solidFill>
              </a:rPr>
              <a:t>lähiturgudel</a:t>
            </a:r>
            <a:r>
              <a:rPr lang="et-EE" sz="1800" dirty="0">
                <a:solidFill>
                  <a:schemeClr val="tx1"/>
                </a:solidFill>
              </a:rPr>
              <a:t>; </a:t>
            </a:r>
            <a:endParaRPr lang="et-EE" sz="1800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t-EE" sz="1800" dirty="0">
                <a:solidFill>
                  <a:schemeClr val="tx1"/>
                </a:solidFill>
              </a:rPr>
              <a:t>Turismivaldkonna infovoo tagamine: info kogumine ja vahendamine turismiettevõtjatele, erinevatele meediakanalitele, </a:t>
            </a:r>
            <a:r>
              <a:rPr lang="et-EE" sz="1800" dirty="0" err="1">
                <a:solidFill>
                  <a:schemeClr val="tx1"/>
                </a:solidFill>
              </a:rPr>
              <a:t>EASile</a:t>
            </a:r>
            <a:r>
              <a:rPr lang="et-EE" sz="2600" dirty="0" smtClean="0">
                <a:solidFill>
                  <a:schemeClr val="tx1"/>
                </a:solidFill>
              </a:rPr>
              <a:t>	</a:t>
            </a:r>
            <a:r>
              <a:rPr lang="et-EE" sz="1800" dirty="0">
                <a:solidFill>
                  <a:schemeClr val="tx1"/>
                </a:solidFill>
              </a:rPr>
              <a:t>	</a:t>
            </a:r>
            <a:endParaRPr lang="et-EE" sz="1800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t-EE" sz="1800" dirty="0">
                <a:solidFill>
                  <a:schemeClr val="tx1"/>
                </a:solidFill>
              </a:rPr>
              <a:t>Andmebaas ja </a:t>
            </a:r>
            <a:r>
              <a:rPr lang="et-EE" sz="1800" dirty="0" smtClean="0">
                <a:solidFill>
                  <a:schemeClr val="tx1"/>
                </a:solidFill>
              </a:rPr>
              <a:t>uuringud; turuvajaduste </a:t>
            </a:r>
            <a:r>
              <a:rPr lang="et-EE" sz="1800" dirty="0">
                <a:solidFill>
                  <a:schemeClr val="tx1"/>
                </a:solidFill>
              </a:rPr>
              <a:t>analüüs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t-EE" sz="1800" dirty="0">
                <a:solidFill>
                  <a:schemeClr val="tx1"/>
                </a:solidFill>
              </a:rPr>
              <a:t>Fookustoodete ehk turismihittide (nt. Jägala juga, Peeter Suure merekindlus, </a:t>
            </a:r>
            <a:r>
              <a:rPr lang="et-EE" sz="1800" dirty="0" err="1">
                <a:solidFill>
                  <a:schemeClr val="tx1"/>
                </a:solidFill>
              </a:rPr>
              <a:t>Tuhala</a:t>
            </a:r>
            <a:r>
              <a:rPr lang="et-EE" sz="1800" dirty="0">
                <a:solidFill>
                  <a:schemeClr val="tx1"/>
                </a:solidFill>
              </a:rPr>
              <a:t> Nõiakaev, Padise klooster, Rummu karjäär) arendusvõimalused (osapoolte huvi, </a:t>
            </a:r>
            <a:r>
              <a:rPr lang="et-EE" sz="1800" dirty="0" err="1">
                <a:solidFill>
                  <a:schemeClr val="tx1"/>
                </a:solidFill>
              </a:rPr>
              <a:t>rahastusvõimalused</a:t>
            </a:r>
            <a:r>
              <a:rPr lang="et-EE" sz="1800" dirty="0">
                <a:solidFill>
                  <a:schemeClr val="tx1"/>
                </a:solidFill>
              </a:rPr>
              <a:t>, projektijuhtimine)</a:t>
            </a:r>
            <a:endParaRPr lang="et-EE" sz="1800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t-EE" sz="1800" dirty="0">
                <a:solidFill>
                  <a:schemeClr val="tx1"/>
                </a:solidFill>
              </a:rPr>
              <a:t>Piirkondade koostöövõrgustike koostööprotsessides osalemine (abikäsi ja vahendaja välisturgudele </a:t>
            </a:r>
            <a:r>
              <a:rPr lang="et-EE" sz="1800" dirty="0" err="1">
                <a:solidFill>
                  <a:schemeClr val="tx1"/>
                </a:solidFill>
              </a:rPr>
              <a:t>turundamisel</a:t>
            </a:r>
            <a:r>
              <a:rPr lang="et-EE" sz="1800" dirty="0">
                <a:solidFill>
                  <a:schemeClr val="tx1"/>
                </a:solidFill>
              </a:rPr>
              <a:t>, pressireiside ja </a:t>
            </a:r>
            <a:r>
              <a:rPr lang="et-EE" sz="1800" dirty="0" err="1">
                <a:solidFill>
                  <a:schemeClr val="tx1"/>
                </a:solidFill>
              </a:rPr>
              <a:t>Fam</a:t>
            </a:r>
            <a:r>
              <a:rPr lang="et-EE" sz="1800" dirty="0">
                <a:solidFill>
                  <a:schemeClr val="tx1"/>
                </a:solidFill>
              </a:rPr>
              <a:t>-trippide korraldamisel)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t-EE" sz="1800" dirty="0" smtClean="0">
                <a:solidFill>
                  <a:schemeClr val="tx1"/>
                </a:solidFill>
              </a:rPr>
              <a:t>HTL </a:t>
            </a:r>
            <a:r>
              <a:rPr lang="et-EE" sz="1800" dirty="0">
                <a:solidFill>
                  <a:schemeClr val="tx1"/>
                </a:solidFill>
              </a:rPr>
              <a:t>toetamine nende tegevuses /</a:t>
            </a:r>
            <a:r>
              <a:rPr lang="et-EE" sz="1800" dirty="0" smtClean="0">
                <a:solidFill>
                  <a:schemeClr val="tx1"/>
                </a:solidFill>
              </a:rPr>
              <a:t>ümarlauad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t-EE" sz="1800" dirty="0">
                <a:solidFill>
                  <a:schemeClr val="tx1"/>
                </a:solidFill>
              </a:rPr>
              <a:t>Osalemine erinevates maakonnasisestes ja -välistes koostööprojektides</a:t>
            </a:r>
            <a:endParaRPr lang="et-EE" sz="1800" dirty="0" smtClean="0">
              <a:solidFill>
                <a:schemeClr val="tx1"/>
              </a:solidFill>
            </a:endParaRPr>
          </a:p>
        </p:txBody>
      </p:sp>
      <p:pic>
        <p:nvPicPr>
          <p:cNvPr id="5" name="Pilt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637" y="5959001"/>
            <a:ext cx="2547724" cy="589603"/>
          </a:xfrm>
          <a:prstGeom prst="rect">
            <a:avLst/>
          </a:prstGeom>
        </p:spPr>
      </p:pic>
      <p:pic>
        <p:nvPicPr>
          <p:cNvPr id="6" name="Pilt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1523" y="5959001"/>
            <a:ext cx="1671424" cy="781050"/>
          </a:xfrm>
          <a:prstGeom prst="rect">
            <a:avLst/>
          </a:prstGeom>
        </p:spPr>
      </p:pic>
      <p:pic>
        <p:nvPicPr>
          <p:cNvPr id="7" name="Pilt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8926" y="5753465"/>
            <a:ext cx="3438524" cy="1104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60141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>
          <a:xfrm>
            <a:off x="353738" y="327546"/>
            <a:ext cx="11171620" cy="436729"/>
          </a:xfrm>
        </p:spPr>
        <p:txBody>
          <a:bodyPr>
            <a:normAutofit fontScale="90000"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t-EE" sz="2400" b="1" dirty="0" smtClean="0"/>
              <a:t>Statistika</a:t>
            </a:r>
            <a:endParaRPr lang="et-EE" sz="2400" b="1" dirty="0"/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>
          <a:xfrm>
            <a:off x="928048" y="764274"/>
            <a:ext cx="10017456" cy="4995652"/>
          </a:xfrm>
        </p:spPr>
        <p:txBody>
          <a:bodyPr>
            <a:normAutofit/>
          </a:bodyPr>
          <a:lstStyle/>
          <a:p>
            <a:pPr algn="l"/>
            <a:r>
              <a:rPr lang="et-EE" sz="1600" u="sng" dirty="0" smtClean="0"/>
              <a:t>Harjumaa 2011</a:t>
            </a:r>
            <a:r>
              <a:rPr lang="et-EE" sz="1600" dirty="0" smtClean="0"/>
              <a:t>					</a:t>
            </a:r>
            <a:r>
              <a:rPr lang="et-EE" sz="1600" u="sng" dirty="0" smtClean="0"/>
              <a:t>Harjumaa 2015</a:t>
            </a:r>
            <a:endParaRPr lang="et-EE" sz="1600" dirty="0"/>
          </a:p>
          <a:p>
            <a:pPr algn="l"/>
            <a:r>
              <a:rPr lang="et-EE" sz="1600" dirty="0"/>
              <a:t>- m</a:t>
            </a:r>
            <a:r>
              <a:rPr lang="et-EE" sz="1600" dirty="0" smtClean="0"/>
              <a:t>ajutatute ööbimisi: 94476				- majutatute ööbimisi: 249557</a:t>
            </a:r>
            <a:endParaRPr lang="et-EE" sz="1600" dirty="0"/>
          </a:p>
          <a:p>
            <a:pPr algn="l"/>
            <a:r>
              <a:rPr lang="et-EE" sz="1600" dirty="0" smtClean="0"/>
              <a:t>- voodikohtade </a:t>
            </a:r>
            <a:r>
              <a:rPr lang="et-EE" sz="1600" dirty="0"/>
              <a:t>keskmine täituvus:  17 </a:t>
            </a:r>
            <a:r>
              <a:rPr lang="et-EE" sz="1600" dirty="0" smtClean="0"/>
              <a:t>%	  		- voodikohtade keskmine täituvus: 35%</a:t>
            </a:r>
            <a:endParaRPr lang="et-EE" sz="1600" dirty="0"/>
          </a:p>
          <a:p>
            <a:pPr algn="l"/>
            <a:r>
              <a:rPr lang="et-EE" sz="1600" dirty="0"/>
              <a:t>- majutusettevõtteid 90	</a:t>
            </a:r>
            <a:r>
              <a:rPr lang="et-EE" sz="1600" dirty="0" smtClean="0"/>
              <a:t>				</a:t>
            </a:r>
            <a:r>
              <a:rPr lang="et-EE" sz="1600" dirty="0"/>
              <a:t>- majutusettevõtteid </a:t>
            </a:r>
            <a:r>
              <a:rPr lang="et-EE" sz="1600" dirty="0" smtClean="0"/>
              <a:t>136</a:t>
            </a:r>
            <a:r>
              <a:rPr lang="et-EE" sz="1600" dirty="0"/>
              <a:t>	</a:t>
            </a:r>
            <a:endParaRPr lang="et-EE" sz="1600" dirty="0" smtClean="0"/>
          </a:p>
          <a:p>
            <a:pPr algn="l"/>
            <a:r>
              <a:rPr lang="et-EE" sz="1600" dirty="0" smtClean="0"/>
              <a:t>- </a:t>
            </a:r>
            <a:r>
              <a:rPr lang="et-EE" sz="1600" dirty="0" err="1" smtClean="0"/>
              <a:t>sise</a:t>
            </a:r>
            <a:r>
              <a:rPr lang="et-EE" sz="1600" dirty="0" smtClean="0"/>
              <a:t>- </a:t>
            </a:r>
            <a:r>
              <a:rPr lang="et-EE" sz="1600" dirty="0"/>
              <a:t>ja </a:t>
            </a:r>
            <a:r>
              <a:rPr lang="et-EE" sz="1600" dirty="0" err="1"/>
              <a:t>väliskülastuste</a:t>
            </a:r>
            <a:r>
              <a:rPr lang="et-EE" sz="1600" dirty="0"/>
              <a:t> osakaal </a:t>
            </a:r>
            <a:r>
              <a:rPr lang="et-EE" sz="1600" dirty="0" smtClean="0"/>
              <a:t>kogu Eesti turismis		- </a:t>
            </a:r>
            <a:r>
              <a:rPr lang="et-EE" sz="1600" dirty="0" err="1" smtClean="0"/>
              <a:t>sise</a:t>
            </a:r>
            <a:r>
              <a:rPr lang="et-EE" sz="1600" dirty="0" smtClean="0"/>
              <a:t>- ja </a:t>
            </a:r>
            <a:r>
              <a:rPr lang="et-EE" sz="1600" dirty="0" err="1" smtClean="0"/>
              <a:t>väliskülastuste</a:t>
            </a:r>
            <a:r>
              <a:rPr lang="et-EE" sz="1600" dirty="0" smtClean="0"/>
              <a:t> osakaal kogu Eesti turismis</a:t>
            </a:r>
            <a:endParaRPr lang="et-EE" sz="1600" dirty="0"/>
          </a:p>
          <a:p>
            <a:pPr algn="l"/>
            <a:r>
              <a:rPr lang="et-EE" sz="1600" dirty="0" smtClean="0"/>
              <a:t>							</a:t>
            </a:r>
            <a:r>
              <a:rPr lang="et-EE" sz="1600" dirty="0" err="1" smtClean="0"/>
              <a:t>siseturistide</a:t>
            </a:r>
            <a:r>
              <a:rPr lang="et-EE" sz="1600" dirty="0" smtClean="0"/>
              <a:t> osakaal 8 %</a:t>
            </a:r>
          </a:p>
          <a:p>
            <a:pPr algn="l"/>
            <a:r>
              <a:rPr lang="et-EE" sz="1600" dirty="0" smtClean="0"/>
              <a:t>							</a:t>
            </a:r>
            <a:r>
              <a:rPr lang="et-EE" sz="1600" dirty="0" err="1" smtClean="0"/>
              <a:t>välisturistide</a:t>
            </a:r>
            <a:r>
              <a:rPr lang="et-EE" sz="1600" dirty="0" smtClean="0"/>
              <a:t> osakaal 2,3 %</a:t>
            </a:r>
            <a:endParaRPr lang="et-EE" sz="1600" dirty="0"/>
          </a:p>
          <a:p>
            <a:pPr algn="l"/>
            <a:r>
              <a:rPr lang="et-EE" sz="1700" dirty="0" smtClean="0"/>
              <a:t>				</a:t>
            </a:r>
          </a:p>
          <a:p>
            <a:pPr algn="l"/>
            <a:r>
              <a:rPr lang="et-EE" sz="1700" u="sng" dirty="0" smtClean="0"/>
              <a:t>Tallinn 2015</a:t>
            </a:r>
            <a:endParaRPr lang="et-EE" sz="1700" dirty="0"/>
          </a:p>
          <a:p>
            <a:pPr algn="l"/>
            <a:r>
              <a:rPr lang="et-EE" sz="1700" dirty="0" smtClean="0"/>
              <a:t>- majutatute ööbimisi:  2 790993</a:t>
            </a:r>
            <a:endParaRPr lang="et-EE" sz="1600" dirty="0"/>
          </a:p>
          <a:p>
            <a:pPr algn="l"/>
            <a:r>
              <a:rPr lang="et-EE" sz="1700" dirty="0" smtClean="0"/>
              <a:t>- </a:t>
            </a:r>
            <a:r>
              <a:rPr lang="et-EE" sz="1700" dirty="0"/>
              <a:t>tubade ja voodikohtade keskmine täituvus: 52 %</a:t>
            </a:r>
          </a:p>
          <a:p>
            <a:pPr algn="l"/>
            <a:r>
              <a:rPr lang="et-EE" sz="1700" dirty="0" smtClean="0"/>
              <a:t>- </a:t>
            </a:r>
            <a:r>
              <a:rPr lang="et-EE" sz="1700" dirty="0" err="1"/>
              <a:t>sise</a:t>
            </a:r>
            <a:r>
              <a:rPr lang="et-EE" sz="1700" dirty="0"/>
              <a:t>- ja </a:t>
            </a:r>
            <a:r>
              <a:rPr lang="et-EE" sz="1700" dirty="0" err="1"/>
              <a:t>väliskülastuste</a:t>
            </a:r>
            <a:r>
              <a:rPr lang="et-EE" sz="1700" dirty="0"/>
              <a:t> osakaal kogu Eesti </a:t>
            </a:r>
            <a:r>
              <a:rPr lang="et-EE" sz="1700" dirty="0" smtClean="0"/>
              <a:t>turismis (2015)</a:t>
            </a:r>
            <a:endParaRPr lang="et-EE" sz="1700" dirty="0"/>
          </a:p>
          <a:p>
            <a:pPr algn="l"/>
            <a:r>
              <a:rPr lang="et-EE" sz="1700" dirty="0" smtClean="0"/>
              <a:t>		</a:t>
            </a:r>
            <a:r>
              <a:rPr lang="et-EE" sz="1700" dirty="0" err="1" smtClean="0"/>
              <a:t>siseturistide</a:t>
            </a:r>
            <a:r>
              <a:rPr lang="et-EE" sz="1700" dirty="0" smtClean="0"/>
              <a:t> </a:t>
            </a:r>
            <a:r>
              <a:rPr lang="et-EE" sz="1700" dirty="0"/>
              <a:t>osakaal 16 %</a:t>
            </a:r>
          </a:p>
          <a:p>
            <a:pPr algn="l"/>
            <a:r>
              <a:rPr lang="et-EE" sz="1700" dirty="0" smtClean="0"/>
              <a:t>		</a:t>
            </a:r>
            <a:r>
              <a:rPr lang="et-EE" sz="1700" dirty="0" err="1" smtClean="0"/>
              <a:t>välisturistide</a:t>
            </a:r>
            <a:r>
              <a:rPr lang="et-EE" sz="1700" dirty="0" smtClean="0"/>
              <a:t> </a:t>
            </a:r>
            <a:r>
              <a:rPr lang="et-EE" sz="1700" dirty="0"/>
              <a:t>osakaal 65,5 %</a:t>
            </a:r>
          </a:p>
          <a:p>
            <a:pPr algn="l">
              <a:lnSpc>
                <a:spcPct val="110000"/>
              </a:lnSpc>
              <a:spcBef>
                <a:spcPts val="0"/>
              </a:spcBef>
            </a:pPr>
            <a:endParaRPr lang="et-EE" sz="1800" dirty="0"/>
          </a:p>
          <a:p>
            <a:pPr algn="l">
              <a:lnSpc>
                <a:spcPct val="110000"/>
              </a:lnSpc>
              <a:spcBef>
                <a:spcPts val="0"/>
              </a:spcBef>
            </a:pPr>
            <a:endParaRPr lang="et-EE" sz="1800" dirty="0" smtClean="0"/>
          </a:p>
        </p:txBody>
      </p:sp>
      <p:pic>
        <p:nvPicPr>
          <p:cNvPr id="9" name="Pilt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821" y="5849565"/>
            <a:ext cx="2215715" cy="542850"/>
          </a:xfrm>
          <a:prstGeom prst="rect">
            <a:avLst/>
          </a:prstGeom>
        </p:spPr>
      </p:pic>
      <p:pic>
        <p:nvPicPr>
          <p:cNvPr id="10" name="Pilt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9364" y="5759926"/>
            <a:ext cx="1504950" cy="781050"/>
          </a:xfrm>
          <a:prstGeom prst="rect">
            <a:avLst/>
          </a:prstGeom>
        </p:spPr>
      </p:pic>
      <p:pic>
        <p:nvPicPr>
          <p:cNvPr id="11" name="Pilt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4380" y="5581903"/>
            <a:ext cx="3411941" cy="1078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2796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>
          <a:xfrm>
            <a:off x="4324351" y="571500"/>
            <a:ext cx="2609850" cy="1162050"/>
          </a:xfrm>
        </p:spPr>
        <p:txBody>
          <a:bodyPr>
            <a:normAutofit/>
          </a:bodyPr>
          <a:lstStyle/>
          <a:p>
            <a:pPr algn="l"/>
            <a:endParaRPr lang="et-EE" sz="2400" dirty="0">
              <a:latin typeface="+mn-lt"/>
            </a:endParaRPr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>
          <a:xfrm>
            <a:off x="428442" y="2681388"/>
            <a:ext cx="11171621" cy="4055841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endParaRPr lang="et-EE" sz="2900" dirty="0" smtClean="0">
              <a:hlinkClick r:id="rId2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t-EE" sz="2900" dirty="0" smtClean="0">
              <a:hlinkClick r:id="rId2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t-EE" sz="3600" dirty="0" smtClean="0">
                <a:hlinkClick r:id="rId2"/>
              </a:rPr>
              <a:t>www.visitharju.ee</a:t>
            </a:r>
            <a:endParaRPr lang="et-EE" sz="3600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t-EE" sz="3600" dirty="0">
                <a:hlinkClick r:id="rId3"/>
              </a:rPr>
              <a:t>http://www.visitharju.com</a:t>
            </a:r>
            <a:r>
              <a:rPr lang="et-EE" sz="3600" dirty="0" smtClean="0">
                <a:hlinkClick r:id="rId3"/>
              </a:rPr>
              <a:t>/</a:t>
            </a:r>
            <a:r>
              <a:rPr lang="et-EE" sz="3600" dirty="0" smtClean="0"/>
              <a:t> 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8619" y="510559"/>
            <a:ext cx="3161314" cy="2445981"/>
          </a:xfrm>
          <a:prstGeom prst="rect">
            <a:avLst/>
          </a:prstGeom>
        </p:spPr>
      </p:pic>
      <p:sp>
        <p:nvSpPr>
          <p:cNvPr id="6" name="Pealkiri 1"/>
          <p:cNvSpPr txBox="1">
            <a:spLocks/>
          </p:cNvSpPr>
          <p:nvPr/>
        </p:nvSpPr>
        <p:spPr>
          <a:xfrm>
            <a:off x="4310704" y="621344"/>
            <a:ext cx="2609850" cy="11620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t-EE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03407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639</TotalTime>
  <Words>142</Words>
  <Application>Microsoft Office PowerPoint</Application>
  <PresentationFormat>Laiekraan</PresentationFormat>
  <Paragraphs>81</Paragraphs>
  <Slides>7</Slides>
  <Notes>0</Notes>
  <HiddenSlides>0</HiddenSlides>
  <MMClips>0</MMClips>
  <ScaleCrop>false</ScaleCrop>
  <HeadingPairs>
    <vt:vector size="6" baseType="variant">
      <vt:variant>
        <vt:lpstr>Kasutatud fondid</vt:lpstr>
      </vt:variant>
      <vt:variant>
        <vt:i4>4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Office'i kujundus</vt:lpstr>
      <vt:lpstr>Harju maakonna turismi arengustrateegiale uue tegevuskava koostamine aastateks 2016-2020 </vt:lpstr>
      <vt:lpstr>Harju maakonna turismi arengustrateegia 2025</vt:lpstr>
      <vt:lpstr>Harju maakonna turismi arendamine</vt:lpstr>
      <vt:lpstr>Tegevuskava 2016-2020 </vt:lpstr>
      <vt:lpstr>Tegevuskava 2016-2020</vt:lpstr>
      <vt:lpstr>Statistika</vt:lpstr>
      <vt:lpstr>PowerPointi esitlus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PowerPointi esitlus</dc:title>
  <dc:creator>Demis</dc:creator>
  <cp:lastModifiedBy>Hylle</cp:lastModifiedBy>
  <cp:revision>51</cp:revision>
  <dcterms:created xsi:type="dcterms:W3CDTF">2014-06-18T11:53:33Z</dcterms:created>
  <dcterms:modified xsi:type="dcterms:W3CDTF">2016-09-20T12:18:44Z</dcterms:modified>
</cp:coreProperties>
</file>