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2"/>
  </p:notesMasterIdLst>
  <p:handoutMasterIdLst>
    <p:handoutMasterId r:id="rId13"/>
  </p:handoutMasterIdLst>
  <p:sldIdLst>
    <p:sldId id="306" r:id="rId3"/>
    <p:sldId id="308" r:id="rId4"/>
    <p:sldId id="340" r:id="rId5"/>
    <p:sldId id="339" r:id="rId6"/>
    <p:sldId id="310" r:id="rId7"/>
    <p:sldId id="342" r:id="rId8"/>
    <p:sldId id="338" r:id="rId9"/>
    <p:sldId id="343" r:id="rId10"/>
    <p:sldId id="341" r:id="rId11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3888">
          <p15:clr>
            <a:srgbClr val="A4A3A4"/>
          </p15:clr>
        </p15:guide>
        <p15:guide id="3" pos="3839">
          <p15:clr>
            <a:srgbClr val="A4A3A4"/>
          </p15:clr>
        </p15:guide>
        <p15:guide id="4" pos="767">
          <p15:clr>
            <a:srgbClr val="A4A3A4"/>
          </p15:clr>
        </p15:guide>
        <p15:guide id="5" pos="691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68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27" autoAdjust="0"/>
    <p:restoredTop sz="94496" autoAdjust="0"/>
  </p:normalViewPr>
  <p:slideViewPr>
    <p:cSldViewPr>
      <p:cViewPr varScale="1">
        <p:scale>
          <a:sx n="117" d="100"/>
          <a:sy n="117" d="100"/>
        </p:scale>
        <p:origin x="108" y="258"/>
      </p:cViewPr>
      <p:guideLst>
        <p:guide orient="horz" pos="2160"/>
        <p:guide orient="horz" pos="3888"/>
        <p:guide pos="3839"/>
        <p:guide pos="767"/>
        <p:guide pos="691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7" d="100"/>
          <a:sy n="87" d="100"/>
        </p:scale>
        <p:origin x="2988" y="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>
              <a:latin typeface="Century Gothic" panose="020B0502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5E03B7-B591-4A2A-B695-014C5A39F13E}" type="datetimeFigureOut">
              <a:rPr lang="et-EE">
                <a:latin typeface="Century Gothic" panose="020B0502020202020204" pitchFamily="34" charset="0"/>
              </a:rPr>
              <a:t>14.08.2018</a:t>
            </a:fld>
            <a:endParaRPr dirty="0">
              <a:latin typeface="Century Gothic" panose="020B0502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>
              <a:latin typeface="Century Gothic" panose="020B0502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E322BB-75AD-4A1E-9661-2724167329F0}" type="slidenum">
              <a:rPr>
                <a:latin typeface="Century Gothic" panose="020B0502020202020204" pitchFamily="34" charset="0"/>
              </a:rPr>
              <a:t>‹#›</a:t>
            </a:fld>
            <a:endParaRPr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2705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entury Gothic" panose="020B0502020202020204" pitchFamily="34" charset="0"/>
              </a:defRPr>
            </a:lvl1pPr>
          </a:lstStyle>
          <a:p>
            <a:endParaRPr lang="et-E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entury Gothic" panose="020B0502020202020204" pitchFamily="34" charset="0"/>
              </a:defRPr>
            </a:lvl1pPr>
          </a:lstStyle>
          <a:p>
            <a:fld id="{67DFBD7B-E4FB-4AA8-9540-FD148073ACB3}" type="datetimeFigureOut">
              <a:rPr lang="et-EE" smtClean="0"/>
              <a:pPr/>
              <a:t>14.08.2018</a:t>
            </a:fld>
            <a:endParaRPr lang="et-E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entury Gothic" panose="020B0502020202020204" pitchFamily="34" charset="0"/>
              </a:defRPr>
            </a:lvl1pPr>
          </a:lstStyle>
          <a:p>
            <a:endParaRPr lang="et-E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entury Gothic" panose="020B0502020202020204" pitchFamily="34" charset="0"/>
              </a:defRPr>
            </a:lvl1pPr>
          </a:lstStyle>
          <a:p>
            <a:fld id="{B045B7DE-1198-4F2F-B574-CA8CAE341642}" type="slidenum">
              <a:rPr lang="et-EE" smtClean="0"/>
              <a:pPr/>
              <a:t>‹#›</a:t>
            </a:fld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882312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itelslai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quares"/>
          <p:cNvGrpSpPr/>
          <p:nvPr/>
        </p:nvGrpSpPr>
        <p:grpSpPr>
          <a:xfrm>
            <a:off x="0" y="1135743"/>
            <a:ext cx="1622332" cy="799981"/>
            <a:chOff x="0" y="452558"/>
            <a:chExt cx="914400" cy="524182"/>
          </a:xfrm>
        </p:grpSpPr>
        <p:sp>
          <p:nvSpPr>
            <p:cNvPr id="8" name="Rounded Rectangle 7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ound Same Side Corner Rectangle 9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324" y="362396"/>
            <a:ext cx="9141619" cy="167640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6000"/>
            </a:lvl1pPr>
          </a:lstStyle>
          <a:p>
            <a:r>
              <a:rPr lang="et-EE"/>
              <a:t>Muutke pealkirja laadi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2089595"/>
            <a:ext cx="9141619" cy="886344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accent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t-EE"/>
              <a:t>Klõpsake juhtslaidi alapealkirja laadi redigeerimiseks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09051-6E81-43E8-9099-FF6A0C3DCFE8}" type="datetime1">
              <a:rPr lang="et-EE"/>
              <a:t>14.08.2018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87510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itel ja vertikaal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Muutke pealkirja laadi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8883" y="1600200"/>
            <a:ext cx="9751060" cy="45720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t-EE"/>
              <a:t>Redigeeri juhtslaidi tekstilaade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EAB04-7709-4C1E-A61A-74684A0170FC}" type="datetime1">
              <a:rPr lang="et-EE"/>
              <a:t>14.08.2018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4082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altiitel ja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quares"/>
          <p:cNvGrpSpPr/>
          <p:nvPr/>
        </p:nvGrpSpPr>
        <p:grpSpPr>
          <a:xfrm rot="5400000">
            <a:off x="9583007" y="233864"/>
            <a:ext cx="1063300" cy="524046"/>
            <a:chOff x="0" y="452558"/>
            <a:chExt cx="914400" cy="524182"/>
          </a:xfrm>
        </p:grpSpPr>
        <p:sp>
          <p:nvSpPr>
            <p:cNvPr id="8" name="Rounded Rectangle 7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ound Same Side Corner Rectangle 9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15" name="bottom graphic"/>
          <p:cNvGrpSpPr/>
          <p:nvPr/>
        </p:nvGrpSpPr>
        <p:grpSpPr>
          <a:xfrm>
            <a:off x="0" y="5395517"/>
            <a:ext cx="12188825" cy="1462483"/>
            <a:chOff x="0" y="4046638"/>
            <a:chExt cx="9144000" cy="1096862"/>
          </a:xfrm>
        </p:grpSpPr>
        <p:sp>
          <p:nvSpPr>
            <p:cNvPr id="16" name="Freeform 15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Rectangle 72"/>
            <p:cNvSpPr/>
            <p:nvPr/>
          </p:nvSpPr>
          <p:spPr bwMode="ltGray">
            <a:xfrm rot="5400000">
              <a:off x="4023569" y="23069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51060" y="1150514"/>
            <a:ext cx="1828324" cy="5021685"/>
          </a:xfrm>
        </p:spPr>
        <p:txBody>
          <a:bodyPr vert="eaVert"/>
          <a:lstStyle/>
          <a:p>
            <a:r>
              <a:rPr lang="et-EE"/>
              <a:t>Muutke pealkirja laadi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8882" y="1150514"/>
            <a:ext cx="8227457" cy="5021685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t-EE"/>
              <a:t>Redigeeri juhtslaidi tekstilaade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9BD0D-E0B1-4CED-AC65-708AC79EB9CD}" type="datetime1">
              <a:rPr lang="et-EE"/>
              <a:t>14.08.2018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1644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ealkiri j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Muutke pealkirja laadi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t-EE"/>
              <a:t>Redigeeri juhtslaidi tekstilaade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3EA6D-DF0B-4D4B-B359-5F1D1D0E30A4}" type="datetime1">
              <a:rPr lang="et-EE"/>
              <a:t>14.08.2018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3515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Jaotise pä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quares"/>
          <p:cNvGrpSpPr/>
          <p:nvPr/>
        </p:nvGrpSpPr>
        <p:grpSpPr>
          <a:xfrm>
            <a:off x="0" y="3124415"/>
            <a:ext cx="1622332" cy="805061"/>
            <a:chOff x="0" y="2343311"/>
            <a:chExt cx="1217066" cy="603796"/>
          </a:xfrm>
        </p:grpSpPr>
        <p:sp>
          <p:nvSpPr>
            <p:cNvPr id="8" name="Rounded Rectangle 7"/>
            <p:cNvSpPr/>
            <p:nvPr/>
          </p:nvSpPr>
          <p:spPr>
            <a:xfrm>
              <a:off x="787514" y="2347123"/>
              <a:ext cx="429552" cy="599984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86370" y="2347123"/>
              <a:ext cx="429552" cy="599984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ound Same Side Corner Rectangle 9"/>
            <p:cNvSpPr/>
            <p:nvPr/>
          </p:nvSpPr>
          <p:spPr>
            <a:xfrm rot="5400000">
              <a:off x="-192604" y="2535915"/>
              <a:ext cx="599986" cy="214778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19" name="bottom graphic"/>
          <p:cNvGrpSpPr/>
          <p:nvPr/>
        </p:nvGrpSpPr>
        <p:grpSpPr>
          <a:xfrm>
            <a:off x="0" y="5409216"/>
            <a:ext cx="12188825" cy="1462483"/>
            <a:chOff x="0" y="4056912"/>
            <a:chExt cx="9144000" cy="1096862"/>
          </a:xfrm>
        </p:grpSpPr>
        <p:sp>
          <p:nvSpPr>
            <p:cNvPr id="20" name="Freeform 19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1" name="Rectangle 72"/>
            <p:cNvSpPr/>
            <p:nvPr/>
          </p:nvSpPr>
          <p:spPr bwMode="ltGray">
            <a:xfrm rot="5400000">
              <a:off x="4023569" y="33343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324" y="1932518"/>
            <a:ext cx="9141619" cy="2105367"/>
          </a:xfrm>
        </p:spPr>
        <p:txBody>
          <a:bodyPr anchor="b">
            <a:normAutofit/>
          </a:bodyPr>
          <a:lstStyle>
            <a:lvl1pPr algn="l">
              <a:defRPr sz="6000" b="0" cap="none" baseline="0"/>
            </a:lvl1pPr>
          </a:lstStyle>
          <a:p>
            <a:r>
              <a:rPr lang="et-EE"/>
              <a:t>Muutke pealkirja laadi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324" y="4084264"/>
            <a:ext cx="9141619" cy="933297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accent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/>
              <a:t>Redigeeri juhtslaidi tekstilaade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B99-15BC-4479-BAC5-1E502E66917A}" type="datetime1">
              <a:rPr lang="et-EE"/>
              <a:t>14.08.2018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5693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Muutke pealkirja laadi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8882" y="1600200"/>
            <a:ext cx="4875530" cy="45720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t-EE"/>
              <a:t>Redigeeri juhtslaidi tekstilaade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2" y="1600200"/>
            <a:ext cx="4875530" cy="45720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t-EE"/>
              <a:t>Redigeeri juhtslaidi tekstilaade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7C2A3-CD19-48AB-9F64-ECCF75182EDD}" type="datetime1">
              <a:rPr lang="et-EE"/>
              <a:t>14.08.2018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97796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õrd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883" y="152400"/>
            <a:ext cx="9751060" cy="1295400"/>
          </a:xfrm>
        </p:spPr>
        <p:txBody>
          <a:bodyPr/>
          <a:lstStyle>
            <a:lvl1pPr>
              <a:defRPr/>
            </a:lvl1pPr>
          </a:lstStyle>
          <a:p>
            <a:r>
              <a:rPr lang="et-EE"/>
              <a:t>Muutke pealkirja laadi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8882" y="1596571"/>
            <a:ext cx="4875530" cy="816429"/>
          </a:xfrm>
        </p:spPr>
        <p:txBody>
          <a:bodyPr anchor="ctr">
            <a:norm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t-EE"/>
              <a:t>Redigeeri juhtslaidi tekstilaade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8882" y="2413000"/>
            <a:ext cx="4875530" cy="3759199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/>
            <a:r>
              <a:rPr lang="et-EE"/>
              <a:t>Redigeeri juhtslaidi tekstilaade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4412" y="1596571"/>
            <a:ext cx="4875530" cy="816429"/>
          </a:xfrm>
        </p:spPr>
        <p:txBody>
          <a:bodyPr anchor="ctr">
            <a:norm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t-EE"/>
              <a:t>Redigeeri juhtslaidi tekstilaade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4412" y="2413000"/>
            <a:ext cx="4875530" cy="3759199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/>
            <a:r>
              <a:rPr lang="et-EE"/>
              <a:t>Redigeeri juhtslaidi tekstilaade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E8C1-7C87-4705-AB97-8CD17D208E3F}" type="datetime1">
              <a:rPr lang="et-EE"/>
              <a:t>14.08.2018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87039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inult pealki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Muutke pealkirja laadi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C624E-DF92-4841-B9B9-DD11AA239B85}" type="datetime1">
              <a:rPr lang="et-EE"/>
              <a:t>14.08.2018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6903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ü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bottom graphic"/>
          <p:cNvGrpSpPr/>
          <p:nvPr/>
        </p:nvGrpSpPr>
        <p:grpSpPr>
          <a:xfrm>
            <a:off x="0" y="5409216"/>
            <a:ext cx="12188825" cy="1462483"/>
            <a:chOff x="0" y="4056912"/>
            <a:chExt cx="9144000" cy="1096862"/>
          </a:xfrm>
        </p:grpSpPr>
        <p:sp>
          <p:nvSpPr>
            <p:cNvPr id="9" name="Freeform 8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72"/>
            <p:cNvSpPr/>
            <p:nvPr/>
          </p:nvSpPr>
          <p:spPr bwMode="ltGray">
            <a:xfrm rot="5400000">
              <a:off x="4023569" y="33343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A3AE1-4360-4D5B-BDBC-656B872DD533}" type="datetime1">
              <a:rPr lang="et-EE"/>
              <a:t>14.08.2018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25395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Pealdiseg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883" y="152400"/>
            <a:ext cx="9751060" cy="1295400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t-EE"/>
              <a:t>Muutke pealkirja laadi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5530" y="1600200"/>
            <a:ext cx="6094413" cy="45720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t-EE"/>
              <a:t>Redigeeri juhtslaidi tekstilaade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8883" y="1600202"/>
            <a:ext cx="3453500" cy="4571999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accent1"/>
                </a:solidFill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t-EE"/>
              <a:t>Redigeeri juhtslaidi tekstilaade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90708-46A4-4851-883E-8DFB8939107E}" type="datetime1">
              <a:rPr lang="et-EE"/>
              <a:t>14.08.2018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83960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ldiallkirjaga 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883" y="152400"/>
            <a:ext cx="9751060" cy="1295400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t-EE"/>
              <a:t>Muutke pealkirja laadi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8887" y="1600200"/>
            <a:ext cx="6703850" cy="3657600"/>
          </a:xfrm>
          <a:prstGeom prst="roundRect">
            <a:avLst>
              <a:gd name="adj" fmla="val 3098"/>
            </a:avLst>
          </a:prstGeom>
        </p:spPr>
        <p:txBody>
          <a:bodyPr>
            <a:normAutofit/>
          </a:bodyPr>
          <a:lstStyle>
            <a:lvl1pPr marL="0" indent="0">
              <a:buNone/>
              <a:defRPr sz="27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t-EE"/>
              <a:t>Pildi lisamiseks klõpsake ikooni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5883" y="1600200"/>
            <a:ext cx="2844059" cy="3759200"/>
          </a:xfrm>
        </p:spPr>
        <p:txBody>
          <a:bodyPr anchor="b">
            <a:normAutofit/>
          </a:bodyPr>
          <a:lstStyle>
            <a:lvl1pPr marL="0" indent="0">
              <a:buNone/>
              <a:defRPr sz="2800">
                <a:solidFill>
                  <a:schemeClr val="accent1"/>
                </a:solidFill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t-EE"/>
              <a:t>Redigeeri juhtslaidi tekstilaade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8EFFC-86AE-4294-A319-CAFC2651994B}" type="datetime1">
              <a:rPr lang="et-EE"/>
              <a:t>14.08.2018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42985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bottom graphic"/>
          <p:cNvGrpSpPr/>
          <p:nvPr/>
        </p:nvGrpSpPr>
        <p:grpSpPr>
          <a:xfrm>
            <a:off x="0" y="5409216"/>
            <a:ext cx="12188825" cy="1462483"/>
            <a:chOff x="0" y="4056912"/>
            <a:chExt cx="9144000" cy="1096862"/>
          </a:xfrm>
        </p:grpSpPr>
        <p:sp>
          <p:nvSpPr>
            <p:cNvPr id="21" name="Freeform 20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Rectangle 72"/>
            <p:cNvSpPr/>
            <p:nvPr/>
          </p:nvSpPr>
          <p:spPr bwMode="ltGray">
            <a:xfrm rot="5400000">
              <a:off x="4023569" y="33343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</p:grpSp>
      <p:grpSp>
        <p:nvGrpSpPr>
          <p:cNvPr id="7" name="squares"/>
          <p:cNvGrpSpPr/>
          <p:nvPr/>
        </p:nvGrpSpPr>
        <p:grpSpPr>
          <a:xfrm>
            <a:off x="1" y="800551"/>
            <a:ext cx="1063023" cy="524183"/>
            <a:chOff x="0" y="452558"/>
            <a:chExt cx="914400" cy="524182"/>
          </a:xfrm>
        </p:grpSpPr>
        <p:sp>
          <p:nvSpPr>
            <p:cNvPr id="8" name="Rounded Rectangle 7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ound Same Side Corner Rectangle 9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18883" y="6448425"/>
            <a:ext cx="8288401" cy="180976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8883" y="152400"/>
            <a:ext cx="9751060" cy="12954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t-EE"/>
              <a:t>Muutke pealkirja laadi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8883" y="1600200"/>
            <a:ext cx="9751060" cy="45720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t-EE"/>
              <a:t>Redigeeri juhtslaidi tekstilaade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547913" y="6448425"/>
            <a:ext cx="1422030" cy="180976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29E8617-6EA8-4B97-A5E8-E18E98765EE2}" type="datetime1">
              <a:rPr lang="et-EE"/>
              <a:pPr/>
              <a:t>14.08.2018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71516" y="6448425"/>
            <a:ext cx="812588" cy="180976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34C99D79-8A4B-4031-B1E0-AF26F8EDF2B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82682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1218987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55772" indent="-304747" algn="l" defTabSz="1218987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06797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57822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108847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59872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3010897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61922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912947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hooleducationgateway.eu/en/pub/teacher_academy.htm" TargetMode="External"/><Relationship Id="rId2" Type="http://schemas.openxmlformats.org/officeDocument/2006/relationships/hyperlink" Target="http://haridus.archimedes.ee/opiranne-uldhariduses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9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9038" y="2603560"/>
            <a:ext cx="9141619" cy="1676400"/>
          </a:xfrm>
        </p:spPr>
        <p:txBody>
          <a:bodyPr/>
          <a:lstStyle/>
          <a:p>
            <a:pPr algn="ctr" defTabSz="1216152">
              <a:spcBef>
                <a:spcPts val="0"/>
              </a:spcBef>
            </a:pPr>
            <a:r>
              <a:rPr lang="fi-FI" sz="7200" dirty="0">
                <a:solidFill>
                  <a:schemeClr val="accent1"/>
                </a:solidFill>
                <a:latin typeface="Century Gothic" panose="020B0502020202020204" pitchFamily="34" charset="0"/>
              </a:rPr>
              <a:t>Nissi </a:t>
            </a:r>
            <a:r>
              <a:rPr lang="fi-FI" sz="7200" dirty="0" err="1" smtClean="0">
                <a:solidFill>
                  <a:schemeClr val="accent1"/>
                </a:solidFill>
                <a:latin typeface="Century Gothic" panose="020B0502020202020204" pitchFamily="34" charset="0"/>
              </a:rPr>
              <a:t>kool</a:t>
            </a:r>
            <a:r>
              <a:rPr lang="et-EE" sz="7200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      </a:t>
            </a:r>
            <a:r>
              <a:rPr lang="fi-FI" sz="7200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Erasmus</a:t>
            </a:r>
            <a:r>
              <a:rPr lang="fi-FI" sz="7200" dirty="0">
                <a:solidFill>
                  <a:schemeClr val="accent1"/>
                </a:solidFill>
                <a:latin typeface="Century Gothic" panose="020B0502020202020204" pitchFamily="34" charset="0"/>
              </a:rPr>
              <a:t>+ </a:t>
            </a:r>
            <a:r>
              <a:rPr lang="fi-FI" sz="7200" dirty="0" err="1" smtClean="0">
                <a:solidFill>
                  <a:schemeClr val="accent1"/>
                </a:solidFill>
                <a:latin typeface="Century Gothic" panose="020B0502020202020204" pitchFamily="34" charset="0"/>
              </a:rPr>
              <a:t>projektis</a:t>
            </a:r>
            <a:r>
              <a:rPr lang="et-EE" sz="7200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/>
            </a:r>
            <a:br>
              <a:rPr lang="et-EE" sz="7200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</a:br>
            <a:r>
              <a:rPr lang="en-US" sz="3600" dirty="0">
                <a:solidFill>
                  <a:schemeClr val="accent1"/>
                </a:solidFill>
                <a:latin typeface="Century Gothic" panose="020B0502020202020204" pitchFamily="34" charset="0"/>
              </a:rPr>
              <a:t>Improving communication skills in English</a:t>
            </a:r>
            <a:endParaRPr lang="et-EE" sz="3600" i="0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Pilt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748" y="4966891"/>
            <a:ext cx="2707918" cy="1609368"/>
          </a:xfrm>
          <a:prstGeom prst="rect">
            <a:avLst/>
          </a:prstGeom>
          <a:effectLst>
            <a:glow rad="812800">
              <a:schemeClr val="bg1">
                <a:alpha val="9000"/>
              </a:schemeClr>
            </a:glow>
          </a:effectLst>
        </p:spPr>
      </p:pic>
      <p:pic>
        <p:nvPicPr>
          <p:cNvPr id="1026" name="Picture 2" descr="Nissi Põhikool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88"/>
          <a:stretch/>
        </p:blipFill>
        <p:spPr bwMode="auto">
          <a:xfrm>
            <a:off x="2710036" y="4005064"/>
            <a:ext cx="5959624" cy="2609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lt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1097" y="5517232"/>
            <a:ext cx="2857500" cy="81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079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b="1" dirty="0"/>
              <a:t>Meie e</a:t>
            </a:r>
            <a:r>
              <a:rPr lang="et-EE" b="1" dirty="0" smtClean="0"/>
              <a:t>esmärk</a:t>
            </a:r>
            <a:endParaRPr lang="et-EE" b="1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t-EE" b="1" dirty="0"/>
              <a:t>Parandada inglise keele suhtlemisoskust, et laiendada Euroopa mõõdet läbi keelebarjääri vähendamise ja julgema </a:t>
            </a:r>
            <a:r>
              <a:rPr lang="et-EE" b="1" dirty="0" smtClean="0"/>
              <a:t>suhtlemisel</a:t>
            </a:r>
          </a:p>
          <a:p>
            <a:r>
              <a:rPr lang="et-EE" dirty="0" smtClean="0"/>
              <a:t>toetada </a:t>
            </a:r>
            <a:r>
              <a:rPr lang="et-EE" dirty="0"/>
              <a:t>teadmiste, oskuste ja pädevuste omandamist, et soodustada osalejate isiklikku arengut, nende kaasatust ühiskonnas teistega arvestavate ja aktiivsete </a:t>
            </a:r>
            <a:r>
              <a:rPr lang="et-EE" dirty="0" smtClean="0"/>
              <a:t>kodanikena </a:t>
            </a:r>
            <a:endParaRPr lang="et-EE" dirty="0"/>
          </a:p>
          <a:p>
            <a:r>
              <a:rPr lang="et-EE" dirty="0" smtClean="0"/>
              <a:t>parandada </a:t>
            </a:r>
            <a:r>
              <a:rPr lang="et-EE" dirty="0"/>
              <a:t>märkimisväärselt osalejate võõrkeeleoskust, et lugeda erialast kirjandust ning suhelda kolleegidega väljaspool Eestit, vahetada kogemusi ja tutvustada oma kooli </a:t>
            </a:r>
            <a:r>
              <a:rPr lang="et-EE" dirty="0" smtClean="0"/>
              <a:t>rahvusvaheliselt  </a:t>
            </a:r>
            <a:endParaRPr lang="et-EE" dirty="0"/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566573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b="1" dirty="0"/>
              <a:t>Meie e</a:t>
            </a:r>
            <a:r>
              <a:rPr lang="et-EE" b="1" dirty="0" smtClean="0"/>
              <a:t>esmärk</a:t>
            </a:r>
            <a:endParaRPr lang="et-EE" b="1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t-EE" dirty="0" smtClean="0"/>
              <a:t>Toetada </a:t>
            </a:r>
            <a:r>
              <a:rPr lang="et-EE" dirty="0"/>
              <a:t>õpetajate ametialast arengut, et teha uuendusi ning parandada õpetamise kvaliteeti. parandada märkimisväärselt osalejate võõrkeeleoskust, et lugeda erialast kirjandust ning suhelda kolleegidega väljaspool Eestit, vahetada kogemusi ja tutvustada oma kooli </a:t>
            </a:r>
            <a:r>
              <a:rPr lang="et-EE" dirty="0" smtClean="0"/>
              <a:t>rahvusvaheliselt </a:t>
            </a:r>
          </a:p>
          <a:p>
            <a:r>
              <a:rPr lang="et-EE" dirty="0" smtClean="0"/>
              <a:t>Suurendada </a:t>
            </a:r>
            <a:r>
              <a:rPr lang="et-EE" dirty="0"/>
              <a:t>teadlikkust teistest kultuuridest ja riikidest, pakkuda neile võimalust luua rahvusvaheliste kontaktide võrgustikke, osaleda aktiivselt ühiskondlikus elus ning süvendada endas Euroopa kodanikutunnet ja </a:t>
            </a:r>
            <a:r>
              <a:rPr lang="et-EE" dirty="0" smtClean="0"/>
              <a:t>identiteeti</a:t>
            </a:r>
            <a:endParaRPr lang="et-EE" dirty="0"/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194221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b="1" dirty="0" smtClean="0"/>
              <a:t>Projektis osalejad</a:t>
            </a:r>
            <a:endParaRPr lang="et-EE" b="1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t-EE" dirty="0" smtClean="0"/>
              <a:t>Annely </a:t>
            </a:r>
            <a:r>
              <a:rPr lang="et-EE" dirty="0"/>
              <a:t>Ajaots, direktor; </a:t>
            </a:r>
          </a:p>
          <a:p>
            <a:r>
              <a:rPr lang="et-EE" dirty="0" smtClean="0"/>
              <a:t>Kaie </a:t>
            </a:r>
            <a:r>
              <a:rPr lang="et-EE" dirty="0"/>
              <a:t>Saar, õppealajuhataja;</a:t>
            </a:r>
          </a:p>
          <a:p>
            <a:r>
              <a:rPr lang="et-EE" dirty="0" smtClean="0"/>
              <a:t>Reelika </a:t>
            </a:r>
            <a:r>
              <a:rPr lang="et-EE" dirty="0"/>
              <a:t>Väli, haridustehnoloog, ringijuht. Õppeained: informaatika 7. ja 8. klass, </a:t>
            </a:r>
            <a:r>
              <a:rPr lang="et-EE" dirty="0" smtClean="0"/>
              <a:t>IKT-ring</a:t>
            </a:r>
            <a:r>
              <a:rPr lang="et-EE" dirty="0"/>
              <a:t>;</a:t>
            </a:r>
          </a:p>
          <a:p>
            <a:r>
              <a:rPr lang="et-EE" dirty="0" smtClean="0"/>
              <a:t>Helis </a:t>
            </a:r>
            <a:r>
              <a:rPr lang="et-EE" dirty="0"/>
              <a:t>Lall, õpetaja. Õppeained: klassiõpetaja 3</a:t>
            </a:r>
            <a:r>
              <a:rPr lang="et-EE" dirty="0" smtClean="0"/>
              <a:t>. klass</a:t>
            </a:r>
            <a:r>
              <a:rPr lang="et-EE" dirty="0"/>
              <a:t>, kehaline kasvatus 3. klass; Klassijuhataja: 3. klass;</a:t>
            </a:r>
          </a:p>
          <a:p>
            <a:r>
              <a:rPr lang="et-EE" dirty="0" smtClean="0"/>
              <a:t>Kaie </a:t>
            </a:r>
            <a:r>
              <a:rPr lang="et-EE" dirty="0"/>
              <a:t>Ehrpais, õpetaja. Õppeained:  käsitöö ja kodundus 4.-9</a:t>
            </a:r>
            <a:r>
              <a:rPr lang="et-EE" dirty="0" smtClean="0"/>
              <a:t>. klass</a:t>
            </a:r>
            <a:r>
              <a:rPr lang="et-EE" dirty="0"/>
              <a:t>, kunst 5.-9</a:t>
            </a:r>
            <a:r>
              <a:rPr lang="et-EE" dirty="0" smtClean="0"/>
              <a:t>. klass</a:t>
            </a:r>
            <a:r>
              <a:rPr lang="et-EE" dirty="0"/>
              <a:t>, keemia 8.-9</a:t>
            </a:r>
            <a:r>
              <a:rPr lang="et-EE" dirty="0" smtClean="0"/>
              <a:t>. klass</a:t>
            </a:r>
            <a:r>
              <a:rPr lang="et-EE" dirty="0"/>
              <a:t>, loodusõpetus 7. klass; Klassijuhataja: 9. </a:t>
            </a:r>
            <a:r>
              <a:rPr lang="et-EE" dirty="0" smtClean="0"/>
              <a:t>klass</a:t>
            </a:r>
            <a:endParaRPr lang="et-EE" dirty="0"/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7078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b="1" dirty="0"/>
              <a:t>Valitud sihtriigid ja </a:t>
            </a:r>
            <a:r>
              <a:rPr lang="et-EE" b="1" dirty="0" smtClean="0"/>
              <a:t>kursused</a:t>
            </a:r>
            <a:endParaRPr lang="et-EE" b="1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t-EE" dirty="0"/>
              <a:t>Helis </a:t>
            </a:r>
            <a:r>
              <a:rPr lang="et-EE" dirty="0" smtClean="0"/>
              <a:t>Lall, Annely Ajaots, Reelika Väli: </a:t>
            </a:r>
            <a:r>
              <a:rPr lang="et-EE" b="1" dirty="0"/>
              <a:t>Malta,  </a:t>
            </a:r>
            <a:r>
              <a:rPr lang="et-EE" b="1" dirty="0" err="1"/>
              <a:t>St.Julian's</a:t>
            </a:r>
            <a:r>
              <a:rPr lang="et-EE" b="1" dirty="0"/>
              <a:t>. </a:t>
            </a:r>
            <a:endParaRPr lang="et-EE" b="1" dirty="0" smtClean="0"/>
          </a:p>
          <a:p>
            <a:r>
              <a:rPr lang="et-EE" dirty="0" smtClean="0"/>
              <a:t>Kursus</a:t>
            </a:r>
            <a:r>
              <a:rPr lang="et-EE" dirty="0"/>
              <a:t>: ETI -</a:t>
            </a:r>
            <a:r>
              <a:rPr lang="et-EE" dirty="0" err="1"/>
              <a:t>Executive</a:t>
            </a:r>
            <a:r>
              <a:rPr lang="et-EE" dirty="0"/>
              <a:t> </a:t>
            </a:r>
            <a:r>
              <a:rPr lang="et-EE" dirty="0" err="1"/>
              <a:t>Training</a:t>
            </a:r>
            <a:r>
              <a:rPr lang="et-EE" dirty="0"/>
              <a:t> </a:t>
            </a:r>
            <a:r>
              <a:rPr lang="et-EE" dirty="0" err="1"/>
              <a:t>Institute</a:t>
            </a:r>
            <a:r>
              <a:rPr lang="et-EE" dirty="0"/>
              <a:t>, </a:t>
            </a:r>
            <a:r>
              <a:rPr lang="et-EE" dirty="0" err="1"/>
              <a:t>Fluency</a:t>
            </a:r>
            <a:r>
              <a:rPr lang="et-EE" dirty="0"/>
              <a:t> and </a:t>
            </a:r>
            <a:r>
              <a:rPr lang="et-EE" dirty="0" err="1"/>
              <a:t>English</a:t>
            </a:r>
            <a:r>
              <a:rPr lang="et-EE" dirty="0"/>
              <a:t> </a:t>
            </a:r>
            <a:r>
              <a:rPr lang="et-EE" dirty="0" err="1"/>
              <a:t>Language</a:t>
            </a:r>
            <a:r>
              <a:rPr lang="et-EE" dirty="0"/>
              <a:t>  </a:t>
            </a:r>
            <a:r>
              <a:rPr lang="et-EE" dirty="0" err="1"/>
              <a:t>Development</a:t>
            </a:r>
            <a:r>
              <a:rPr lang="et-EE" dirty="0"/>
              <a:t> </a:t>
            </a:r>
            <a:r>
              <a:rPr lang="et-EE" dirty="0" err="1"/>
              <a:t>for</a:t>
            </a:r>
            <a:r>
              <a:rPr lang="et-EE" dirty="0"/>
              <a:t> </a:t>
            </a:r>
            <a:r>
              <a:rPr lang="et-EE" dirty="0" err="1" smtClean="0"/>
              <a:t>Teachers</a:t>
            </a:r>
            <a:r>
              <a:rPr lang="et-EE" dirty="0" smtClean="0"/>
              <a:t> ja </a:t>
            </a:r>
            <a:r>
              <a:rPr lang="en-US" dirty="0"/>
              <a:t>Empowerment in ICT Skills: Making Use of Technology Tools</a:t>
            </a:r>
            <a:r>
              <a:rPr lang="et-EE" dirty="0" smtClean="0"/>
              <a:t>. </a:t>
            </a:r>
          </a:p>
          <a:p>
            <a:r>
              <a:rPr lang="et-EE" dirty="0" smtClean="0"/>
              <a:t>1 ja 2-nädalane </a:t>
            </a:r>
            <a:r>
              <a:rPr lang="et-EE" dirty="0"/>
              <a:t>õpetajatele suunatud kursus, väike õppegrupp, giidiga ekskursioon, huvitav kultuurikeskkond, ingliskeelne riik, õppematerjalid. Sotsiaalsed </a:t>
            </a:r>
            <a:r>
              <a:rPr lang="et-EE" dirty="0" smtClean="0"/>
              <a:t>ja praktilised oskused</a:t>
            </a:r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799045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b="1" dirty="0"/>
              <a:t>Valitud sihtriigid ja </a:t>
            </a:r>
            <a:r>
              <a:rPr lang="et-EE" b="1" dirty="0" smtClean="0"/>
              <a:t>kursused</a:t>
            </a:r>
            <a:endParaRPr lang="et-EE" b="1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t-EE" dirty="0" smtClean="0"/>
              <a:t>Kaie Ehrpais : </a:t>
            </a:r>
            <a:r>
              <a:rPr lang="et-EE" b="1" dirty="0"/>
              <a:t>Suurbritannia</a:t>
            </a:r>
            <a:r>
              <a:rPr lang="et-EE" b="1" dirty="0" smtClean="0"/>
              <a:t>, </a:t>
            </a:r>
            <a:r>
              <a:rPr lang="et-EE" b="1" dirty="0"/>
              <a:t>Oxford. </a:t>
            </a:r>
            <a:r>
              <a:rPr lang="et-EE" b="1" dirty="0" smtClean="0"/>
              <a:t> </a:t>
            </a:r>
          </a:p>
          <a:p>
            <a:r>
              <a:rPr lang="et-EE" dirty="0" smtClean="0"/>
              <a:t>Kursus</a:t>
            </a:r>
            <a:r>
              <a:rPr lang="et-EE" dirty="0"/>
              <a:t>: </a:t>
            </a:r>
            <a:r>
              <a:rPr lang="et-EE" dirty="0" err="1"/>
              <a:t>Intensive</a:t>
            </a:r>
            <a:r>
              <a:rPr lang="et-EE" dirty="0"/>
              <a:t> General </a:t>
            </a:r>
            <a:r>
              <a:rPr lang="et-EE" dirty="0" err="1"/>
              <a:t>English</a:t>
            </a:r>
            <a:r>
              <a:rPr lang="et-EE" dirty="0"/>
              <a:t>. 2-nädalane kursus, väike õppegrupp, intensiivne õppetöö, kodused ülesanded igaks õhtuks, tasuta juurdepääs  </a:t>
            </a:r>
            <a:r>
              <a:rPr lang="et-EE" dirty="0" err="1"/>
              <a:t>online</a:t>
            </a:r>
            <a:r>
              <a:rPr lang="et-EE" dirty="0"/>
              <a:t> e-õppe keskusele 1 aasta jooksul, organiseeritud tegevused väljaspool klassiruumi. </a:t>
            </a:r>
            <a:endParaRPr lang="et-EE" dirty="0" smtClean="0"/>
          </a:p>
          <a:p>
            <a:r>
              <a:rPr lang="et-EE" dirty="0" smtClean="0"/>
              <a:t>Kaie Saar: </a:t>
            </a:r>
            <a:r>
              <a:rPr lang="et-EE" b="1" dirty="0" smtClean="0"/>
              <a:t>Suurbritannia, </a:t>
            </a:r>
            <a:r>
              <a:rPr lang="et-EE" b="1" dirty="0" err="1"/>
              <a:t>Bath</a:t>
            </a:r>
            <a:r>
              <a:rPr lang="et-EE" b="1" dirty="0"/>
              <a:t>;</a:t>
            </a:r>
            <a:r>
              <a:rPr lang="et-EE" dirty="0"/>
              <a:t> </a:t>
            </a:r>
            <a:endParaRPr lang="et-EE" dirty="0" smtClean="0"/>
          </a:p>
          <a:p>
            <a:r>
              <a:rPr lang="et-EE" dirty="0" smtClean="0"/>
              <a:t>Kursus: </a:t>
            </a:r>
            <a:r>
              <a:rPr lang="et-EE" dirty="0" err="1" smtClean="0"/>
              <a:t>English</a:t>
            </a:r>
            <a:r>
              <a:rPr lang="et-EE" dirty="0" smtClean="0"/>
              <a:t> </a:t>
            </a:r>
            <a:r>
              <a:rPr lang="et-EE" dirty="0" err="1"/>
              <a:t>Means</a:t>
            </a:r>
            <a:r>
              <a:rPr lang="et-EE" dirty="0"/>
              <a:t> </a:t>
            </a:r>
            <a:r>
              <a:rPr lang="et-EE" dirty="0" err="1"/>
              <a:t>Business</a:t>
            </a:r>
            <a:r>
              <a:rPr lang="et-EE" dirty="0"/>
              <a:t>, </a:t>
            </a:r>
            <a:r>
              <a:rPr lang="et-EE" dirty="0" err="1"/>
              <a:t>English</a:t>
            </a:r>
            <a:r>
              <a:rPr lang="et-EE" dirty="0"/>
              <a:t> </a:t>
            </a:r>
            <a:r>
              <a:rPr lang="et-EE" dirty="0" err="1"/>
              <a:t>for</a:t>
            </a:r>
            <a:r>
              <a:rPr lang="et-EE" dirty="0"/>
              <a:t> International </a:t>
            </a:r>
            <a:r>
              <a:rPr lang="et-EE" dirty="0" err="1"/>
              <a:t>Communication</a:t>
            </a:r>
            <a:r>
              <a:rPr lang="et-EE" dirty="0"/>
              <a:t>. 1-nädalane kursus, väike õppegrupp, õppijatele antakse täiskomplekt õppematerjale, giidiga ekskursioonid.</a:t>
            </a:r>
            <a:endParaRPr lang="et-EE" dirty="0" smtClean="0"/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501550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b="1" dirty="0" smtClean="0"/>
              <a:t>Kestvus ja eelarve</a:t>
            </a:r>
            <a:endParaRPr lang="et-EE" b="1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1218883" y="2132856"/>
            <a:ext cx="9751060" cy="4039344"/>
          </a:xfrm>
        </p:spPr>
        <p:txBody>
          <a:bodyPr/>
          <a:lstStyle/>
          <a:p>
            <a:r>
              <a:rPr lang="et-EE" dirty="0" smtClean="0"/>
              <a:t>2 </a:t>
            </a:r>
            <a:r>
              <a:rPr lang="et-EE" dirty="0"/>
              <a:t>aastat</a:t>
            </a:r>
            <a:r>
              <a:rPr lang="et-EE" dirty="0" smtClean="0"/>
              <a:t>: </a:t>
            </a:r>
            <a:r>
              <a:rPr lang="et-EE" b="1" dirty="0" smtClean="0"/>
              <a:t>2017-2018</a:t>
            </a:r>
          </a:p>
          <a:p>
            <a:endParaRPr lang="et-EE" dirty="0"/>
          </a:p>
          <a:p>
            <a:r>
              <a:rPr lang="et-EE" dirty="0" smtClean="0"/>
              <a:t>Taotletud </a:t>
            </a:r>
            <a:r>
              <a:rPr lang="et-EE" dirty="0"/>
              <a:t>eelarve: </a:t>
            </a:r>
            <a:r>
              <a:rPr lang="et-EE" b="1" dirty="0"/>
              <a:t>11 787</a:t>
            </a:r>
            <a:r>
              <a:rPr lang="et-EE" b="1" dirty="0" smtClean="0"/>
              <a:t>€</a:t>
            </a:r>
            <a:endParaRPr lang="et-EE" dirty="0"/>
          </a:p>
          <a:p>
            <a:r>
              <a:rPr lang="et-EE" dirty="0"/>
              <a:t>Toetatud eelarve: </a:t>
            </a:r>
            <a:r>
              <a:rPr lang="et-EE" b="1" dirty="0"/>
              <a:t>11 </a:t>
            </a:r>
            <a:r>
              <a:rPr lang="et-EE" b="1" dirty="0" smtClean="0"/>
              <a:t>383€ </a:t>
            </a:r>
            <a:endParaRPr lang="et-EE" b="1" dirty="0"/>
          </a:p>
        </p:txBody>
      </p:sp>
    </p:spTree>
    <p:extLst>
      <p:ext uri="{BB962C8B-B14F-4D97-AF65-F5344CB8AC3E}">
        <p14:creationId xmlns:p14="http://schemas.microsoft.com/office/powerpoint/2010/main" val="3577175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b="1" dirty="0" smtClean="0"/>
              <a:t>Kokkuvõte</a:t>
            </a:r>
            <a:endParaRPr lang="et-EE" b="1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 smtClean="0"/>
              <a:t>Paranenud praktiline keeleoskus</a:t>
            </a:r>
          </a:p>
          <a:p>
            <a:r>
              <a:rPr lang="et-EE" dirty="0" smtClean="0"/>
              <a:t>Julgus suhelda</a:t>
            </a:r>
          </a:p>
          <a:p>
            <a:r>
              <a:rPr lang="et-EE" dirty="0" smtClean="0"/>
              <a:t>Uued kontaktid väljaspool Eestit</a:t>
            </a:r>
          </a:p>
          <a:p>
            <a:r>
              <a:rPr lang="et-EE" dirty="0" smtClean="0"/>
              <a:t>Kogemuste jagamine ning oma riigi ja kooli tutvustamine</a:t>
            </a:r>
          </a:p>
          <a:p>
            <a:r>
              <a:rPr lang="et-EE" dirty="0" smtClean="0"/>
              <a:t>Teadlikkus teistest kultuuridest ja riikidest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129845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b="1" dirty="0" smtClean="0"/>
              <a:t>Soovitused</a:t>
            </a:r>
            <a:endParaRPr lang="et-EE" b="1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t-EE" dirty="0" smtClean="0"/>
              <a:t>Uuri </a:t>
            </a:r>
            <a:r>
              <a:rPr lang="et-EE" dirty="0"/>
              <a:t>täpsemalt: </a:t>
            </a:r>
            <a:r>
              <a:rPr lang="et-EE" dirty="0">
                <a:hlinkClick r:id="rId2"/>
              </a:rPr>
              <a:t>http://</a:t>
            </a:r>
            <a:r>
              <a:rPr lang="et-EE" dirty="0" smtClean="0">
                <a:hlinkClick r:id="rId2"/>
              </a:rPr>
              <a:t>haridus.archimedes.ee/opiranne-uldhariduses</a:t>
            </a:r>
            <a:endParaRPr lang="et-EE" dirty="0" smtClean="0"/>
          </a:p>
          <a:p>
            <a:r>
              <a:rPr lang="et-EE" dirty="0" smtClean="0"/>
              <a:t>Leia</a:t>
            </a:r>
            <a:r>
              <a:rPr lang="et-EE" dirty="0"/>
              <a:t>	oma koolist üles inimesed, kes on osalemisest huvitatud ja ise valmis projekti panustama, koostööd tegema.</a:t>
            </a:r>
          </a:p>
          <a:p>
            <a:r>
              <a:rPr lang="et-EE" dirty="0" err="1" smtClean="0"/>
              <a:t>Erasmuse</a:t>
            </a:r>
            <a:r>
              <a:rPr lang="et-EE" dirty="0" smtClean="0"/>
              <a:t> </a:t>
            </a:r>
            <a:r>
              <a:rPr lang="et-EE" dirty="0"/>
              <a:t>toetatud koolitused üle Euroopa leiad lehelt </a:t>
            </a:r>
            <a:r>
              <a:rPr lang="et-EE" dirty="0" err="1"/>
              <a:t>Scool</a:t>
            </a:r>
            <a:r>
              <a:rPr lang="et-EE" dirty="0"/>
              <a:t> </a:t>
            </a:r>
            <a:r>
              <a:rPr lang="et-EE" dirty="0" err="1"/>
              <a:t>Education</a:t>
            </a:r>
            <a:r>
              <a:rPr lang="et-EE" dirty="0"/>
              <a:t> </a:t>
            </a:r>
            <a:r>
              <a:rPr lang="et-EE" dirty="0" err="1"/>
              <a:t>Gateway</a:t>
            </a:r>
            <a:r>
              <a:rPr lang="et-EE" dirty="0"/>
              <a:t>, </a:t>
            </a:r>
            <a:r>
              <a:rPr lang="et-EE" dirty="0" err="1"/>
              <a:t>Teacher</a:t>
            </a:r>
            <a:r>
              <a:rPr lang="et-EE" dirty="0"/>
              <a:t> </a:t>
            </a:r>
            <a:r>
              <a:rPr lang="et-EE" dirty="0" err="1"/>
              <a:t>Akademy</a:t>
            </a:r>
            <a:r>
              <a:rPr lang="et-EE" dirty="0"/>
              <a:t>:  </a:t>
            </a:r>
            <a:r>
              <a:rPr lang="et-EE" dirty="0">
                <a:hlinkClick r:id="rId3"/>
              </a:rPr>
              <a:t>https</a:t>
            </a:r>
            <a:r>
              <a:rPr lang="et-EE">
                <a:hlinkClick r:id="rId3"/>
              </a:rPr>
              <a:t>://</a:t>
            </a:r>
            <a:r>
              <a:rPr lang="et-EE" smtClean="0">
                <a:hlinkClick r:id="rId3"/>
              </a:rPr>
              <a:t>www.schooleducationgateway.eu/en/pub/teacher_academy.htm</a:t>
            </a:r>
            <a:endParaRPr lang="et-EE" dirty="0"/>
          </a:p>
          <a:p>
            <a:r>
              <a:rPr lang="et-EE" dirty="0" smtClean="0"/>
              <a:t>Võta </a:t>
            </a:r>
            <a:r>
              <a:rPr lang="et-EE" dirty="0"/>
              <a:t>ühendust </a:t>
            </a:r>
            <a:r>
              <a:rPr lang="et-EE" dirty="0" err="1"/>
              <a:t>archimedese</a:t>
            </a:r>
            <a:r>
              <a:rPr lang="et-EE" dirty="0"/>
              <a:t> kodulehel olevate kontaktidega, et enda küsimustele vastused saada. Sealsed inimesed on väga abivalmid ja vastutulelikud.</a:t>
            </a:r>
          </a:p>
          <a:p>
            <a:r>
              <a:rPr lang="et-EE" dirty="0" smtClean="0"/>
              <a:t>Dokumenteeri </a:t>
            </a:r>
            <a:r>
              <a:rPr lang="et-EE" dirty="0"/>
              <a:t>projekti algusest peale kõik kokkusaamised ja kokkulepped.</a:t>
            </a:r>
          </a:p>
          <a:p>
            <a:r>
              <a:rPr lang="et-EE" dirty="0" smtClean="0"/>
              <a:t>Projekti </a:t>
            </a:r>
            <a:r>
              <a:rPr lang="et-EE" dirty="0"/>
              <a:t>käigus eelarvest ülevaate omamiseks loo oma väike raamatupidamine.</a:t>
            </a:r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3395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oking_16x9">
  <a:themeElements>
    <a:clrScheme name="Kohandatud 4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406832"/>
      </a:accent1>
      <a:accent2>
        <a:srgbClr val="F7941D"/>
      </a:accent2>
      <a:accent3>
        <a:srgbClr val="F8BC44"/>
      </a:accent3>
      <a:accent4>
        <a:srgbClr val="B19C7D"/>
      </a:accent4>
      <a:accent5>
        <a:srgbClr val="7F5F52"/>
      </a:accent5>
      <a:accent6>
        <a:srgbClr val="B27D49"/>
      </a:accent6>
      <a:hlink>
        <a:srgbClr val="8EC642"/>
      </a:hlink>
      <a:folHlink>
        <a:srgbClr val="B26B0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oking_16x9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4445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l="180000" t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sz="28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Cooking_16x9">
      <a:dk1>
        <a:srgbClr val="000000"/>
      </a:dk1>
      <a:lt1>
        <a:sysClr val="window" lastClr="FFFFFF"/>
      </a:lt1>
      <a:dk2>
        <a:srgbClr val="7F7F7F"/>
      </a:dk2>
      <a:lt2>
        <a:srgbClr val="E6E6E6"/>
      </a:lt2>
      <a:accent1>
        <a:srgbClr val="89C01C"/>
      </a:accent1>
      <a:accent2>
        <a:srgbClr val="FCB22C"/>
      </a:accent2>
      <a:accent3>
        <a:srgbClr val="FE750E"/>
      </a:accent3>
      <a:accent4>
        <a:srgbClr val="F23610"/>
      </a:accent4>
      <a:accent5>
        <a:srgbClr val="7C283A"/>
      </a:accent5>
      <a:accent6>
        <a:srgbClr val="3E7520"/>
      </a:accent6>
      <a:hlink>
        <a:srgbClr val="89C01C"/>
      </a:hlink>
      <a:folHlink>
        <a:srgbClr val="A6A6A6"/>
      </a:folHlink>
    </a:clrScheme>
    <a:fontScheme name="Cooking_16x9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ooking_16x9">
      <a:dk1>
        <a:srgbClr val="000000"/>
      </a:dk1>
      <a:lt1>
        <a:sysClr val="window" lastClr="FFFFFF"/>
      </a:lt1>
      <a:dk2>
        <a:srgbClr val="7F7F7F"/>
      </a:dk2>
      <a:lt2>
        <a:srgbClr val="E6E6E6"/>
      </a:lt2>
      <a:accent1>
        <a:srgbClr val="89C01C"/>
      </a:accent1>
      <a:accent2>
        <a:srgbClr val="FCB22C"/>
      </a:accent2>
      <a:accent3>
        <a:srgbClr val="FE750E"/>
      </a:accent3>
      <a:accent4>
        <a:srgbClr val="F23610"/>
      </a:accent4>
      <a:accent5>
        <a:srgbClr val="7C283A"/>
      </a:accent5>
      <a:accent6>
        <a:srgbClr val="3E7520"/>
      </a:accent6>
      <a:hlink>
        <a:srgbClr val="89C01C"/>
      </a:hlink>
      <a:folHlink>
        <a:srgbClr val="A6A6A6"/>
      </a:folHlink>
    </a:clrScheme>
    <a:fontScheme name="Cooking_16x9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BD36FA1-2EF0-43AA-AA89-58540F03A46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Värske toiduga esitlus (laiekraan)</Template>
  <TotalTime>0</TotalTime>
  <Words>420</Words>
  <Application>Microsoft Office PowerPoint</Application>
  <PresentationFormat>Kohandatud</PresentationFormat>
  <Paragraphs>41</Paragraphs>
  <Slides>9</Slides>
  <Notes>0</Notes>
  <HiddenSlides>0</HiddenSlides>
  <MMClips>0</MMClips>
  <ScaleCrop>false</ScaleCrop>
  <HeadingPairs>
    <vt:vector size="6" baseType="variant">
      <vt:variant>
        <vt:lpstr>Kasutatud fondid</vt:lpstr>
      </vt:variant>
      <vt:variant>
        <vt:i4>2</vt:i4>
      </vt:variant>
      <vt:variant>
        <vt:lpstr>Kujundus</vt:lpstr>
      </vt:variant>
      <vt:variant>
        <vt:i4>1</vt:i4>
      </vt:variant>
      <vt:variant>
        <vt:lpstr>Slaidipealkirjad</vt:lpstr>
      </vt:variant>
      <vt:variant>
        <vt:i4>9</vt:i4>
      </vt:variant>
    </vt:vector>
  </HeadingPairs>
  <TitlesOfParts>
    <vt:vector size="12" baseType="lpstr">
      <vt:lpstr>Arial</vt:lpstr>
      <vt:lpstr>Century Gothic</vt:lpstr>
      <vt:lpstr>Cooking_16x9</vt:lpstr>
      <vt:lpstr>Nissi kool      Erasmus+ projektis Improving communication skills in English</vt:lpstr>
      <vt:lpstr>Meie eesmärk</vt:lpstr>
      <vt:lpstr>Meie eesmärk</vt:lpstr>
      <vt:lpstr>Projektis osalejad</vt:lpstr>
      <vt:lpstr>Valitud sihtriigid ja kursused</vt:lpstr>
      <vt:lpstr>Valitud sihtriigid ja kursused</vt:lpstr>
      <vt:lpstr>Kestvus ja eelarve</vt:lpstr>
      <vt:lpstr>Kokkuvõte</vt:lpstr>
      <vt:lpstr>Soovitused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2016-08-16T10:32:22Z</dcterms:created>
  <dcterms:modified xsi:type="dcterms:W3CDTF">2018-08-14T12:42:11Z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TC027879429991</vt:lpwstr>
  </property>
</Properties>
</file>