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1" r:id="rId2"/>
    <p:sldId id="615" r:id="rId3"/>
    <p:sldId id="589" r:id="rId4"/>
    <p:sldId id="597" r:id="rId5"/>
    <p:sldId id="591" r:id="rId6"/>
    <p:sldId id="659" r:id="rId7"/>
    <p:sldId id="661" r:id="rId8"/>
    <p:sldId id="660" r:id="rId9"/>
    <p:sldId id="652" r:id="rId10"/>
    <p:sldId id="658" r:id="rId11"/>
    <p:sldId id="653" r:id="rId12"/>
    <p:sldId id="654" r:id="rId13"/>
    <p:sldId id="655" r:id="rId14"/>
    <p:sldId id="657" r:id="rId15"/>
    <p:sldId id="656" r:id="rId16"/>
    <p:sldId id="639" r:id="rId17"/>
    <p:sldId id="638" r:id="rId18"/>
    <p:sldId id="573" r:id="rId19"/>
    <p:sldId id="635" r:id="rId20"/>
    <p:sldId id="481" r:id="rId21"/>
    <p:sldId id="620" r:id="rId22"/>
    <p:sldId id="619" r:id="rId23"/>
    <p:sldId id="434" r:id="rId24"/>
  </p:sldIdLst>
  <p:sldSz cx="8999538" cy="6840538"/>
  <p:notesSz cx="6797675" cy="9928225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pos="19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3CAFF"/>
    <a:srgbClr val="0084D1"/>
    <a:srgbClr val="004586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4" autoAdjust="0"/>
  </p:normalViewPr>
  <p:slideViewPr>
    <p:cSldViewPr>
      <p:cViewPr varScale="1">
        <p:scale>
          <a:sx n="89" d="100"/>
          <a:sy n="89" d="100"/>
        </p:scale>
        <p:origin x="1325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0F85E-8EA0-4887-BA88-2CB69CDDE5B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5FDFF31-C282-4540-8AC8-4C3130487D4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t-EE" sz="2000" dirty="0" smtClean="0">
              <a:latin typeface="+mj-lt"/>
            </a:rPr>
            <a:t>HR kontseptsioon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t-EE" sz="2000" dirty="0" smtClean="0">
              <a:latin typeface="+mj-lt"/>
            </a:rPr>
            <a:t>VV-s </a:t>
          </a:r>
          <a:r>
            <a:rPr lang="et-EE" sz="2000" dirty="0" smtClean="0">
              <a:solidFill>
                <a:srgbClr val="0070C0"/>
              </a:solidFill>
              <a:latin typeface="+mj-lt"/>
            </a:rPr>
            <a:t>11.2015</a:t>
          </a:r>
          <a:endParaRPr lang="et-EE" sz="2000" dirty="0"/>
        </a:p>
      </dgm:t>
    </dgm:pt>
    <dgm:pt modelId="{742E3AAD-CE9C-4EEE-845F-CE37001284FA}" type="parTrans" cxnId="{0AFB5424-C732-48C8-9860-F58A17FA52E4}">
      <dgm:prSet/>
      <dgm:spPr/>
      <dgm:t>
        <a:bodyPr/>
        <a:lstStyle/>
        <a:p>
          <a:endParaRPr lang="et-EE"/>
        </a:p>
      </dgm:t>
    </dgm:pt>
    <dgm:pt modelId="{F4086AF6-742E-4F01-A0F8-8BDDAB74B3EC}" type="sibTrans" cxnId="{0AFB5424-C732-48C8-9860-F58A17FA52E4}">
      <dgm:prSet/>
      <dgm:spPr/>
      <dgm:t>
        <a:bodyPr/>
        <a:lstStyle/>
        <a:p>
          <a:endParaRPr lang="et-EE"/>
        </a:p>
      </dgm:t>
    </dgm:pt>
    <dgm:pt modelId="{0137E1F6-414F-4406-9115-7C40C91EBE88}">
      <dgm:prSet phldrT="[Text]" custT="1"/>
      <dgm:spPr/>
      <dgm:t>
        <a:bodyPr/>
        <a:lstStyle/>
        <a:p>
          <a:r>
            <a:rPr lang="et-EE" sz="2000" dirty="0" smtClean="0">
              <a:solidFill>
                <a:schemeClr val="tx1"/>
              </a:solidFill>
              <a:latin typeface="+mj-lt"/>
            </a:rPr>
            <a:t>HR seadus </a:t>
          </a:r>
        </a:p>
        <a:p>
          <a:r>
            <a:rPr lang="et-EE" sz="2000" dirty="0" smtClean="0">
              <a:solidFill>
                <a:schemeClr val="tx1"/>
              </a:solidFill>
              <a:latin typeface="+mj-lt"/>
            </a:rPr>
            <a:t>VV-s</a:t>
          </a:r>
          <a:r>
            <a:rPr lang="et-EE" sz="2000" dirty="0" smtClean="0">
              <a:solidFill>
                <a:srgbClr val="0070C0"/>
              </a:solidFill>
              <a:latin typeface="+mj-lt"/>
            </a:rPr>
            <a:t> 10.03.16</a:t>
          </a:r>
        </a:p>
        <a:p>
          <a:r>
            <a:rPr lang="et-EE" sz="2000" dirty="0" smtClean="0">
              <a:solidFill>
                <a:schemeClr val="tx1"/>
              </a:solidFill>
            </a:rPr>
            <a:t>RK </a:t>
          </a:r>
          <a:r>
            <a:rPr lang="et-EE" sz="2000" dirty="0" smtClean="0">
              <a:solidFill>
                <a:srgbClr val="0070C0"/>
              </a:solidFill>
            </a:rPr>
            <a:t>7.06.16</a:t>
          </a:r>
        </a:p>
        <a:p>
          <a:r>
            <a:rPr lang="et-EE" sz="1400" dirty="0" smtClean="0">
              <a:solidFill>
                <a:schemeClr val="tx1"/>
              </a:solidFill>
            </a:rPr>
            <a:t>VV algatatud ühinemistega seonduvad erisused (ETHS, KOVVS muudatused)</a:t>
          </a:r>
        </a:p>
        <a:p>
          <a:r>
            <a:rPr lang="et-EE" sz="1400" dirty="0" smtClean="0">
              <a:solidFill>
                <a:schemeClr val="tx1"/>
              </a:solidFill>
            </a:rPr>
            <a:t>kriteeriumid &amp; erandid</a:t>
          </a:r>
          <a:endParaRPr lang="et-EE" sz="1400" dirty="0"/>
        </a:p>
      </dgm:t>
    </dgm:pt>
    <dgm:pt modelId="{12E5BC70-800E-4662-849C-7F13940C4502}" type="parTrans" cxnId="{A1EDD210-4F23-4FE0-9D1A-BE2082FC86D5}">
      <dgm:prSet/>
      <dgm:spPr/>
      <dgm:t>
        <a:bodyPr/>
        <a:lstStyle/>
        <a:p>
          <a:endParaRPr lang="et-EE"/>
        </a:p>
      </dgm:t>
    </dgm:pt>
    <dgm:pt modelId="{1CC5F8CD-920F-4F0D-91E2-EAFA95E21C22}" type="sibTrans" cxnId="{A1EDD210-4F23-4FE0-9D1A-BE2082FC86D5}">
      <dgm:prSet/>
      <dgm:spPr/>
      <dgm:t>
        <a:bodyPr/>
        <a:lstStyle/>
        <a:p>
          <a:endParaRPr lang="et-EE"/>
        </a:p>
      </dgm:t>
    </dgm:pt>
    <dgm:pt modelId="{107B9943-9C1F-4426-A6F8-135CABE3B922}">
      <dgm:prSet phldrT="[Text]" custT="1"/>
      <dgm:spPr/>
      <dgm:t>
        <a:bodyPr/>
        <a:lstStyle/>
        <a:p>
          <a:r>
            <a:rPr lang="et-EE" sz="2000" dirty="0" smtClean="0">
              <a:solidFill>
                <a:schemeClr val="tx1"/>
              </a:solidFill>
            </a:rPr>
            <a:t>Valdkonnaseaduste muudatused</a:t>
          </a:r>
        </a:p>
        <a:p>
          <a:r>
            <a:rPr lang="et-EE" sz="2000" dirty="0" smtClean="0">
              <a:solidFill>
                <a:srgbClr val="0070C0"/>
              </a:solidFill>
            </a:rPr>
            <a:t>VV-s 2016, jõustuvad 1.1.2018</a:t>
          </a:r>
          <a:endParaRPr lang="et-EE" sz="1400" dirty="0" smtClean="0">
            <a:solidFill>
              <a:srgbClr val="0070C0"/>
            </a:solidFill>
          </a:endParaRPr>
        </a:p>
        <a:p>
          <a:r>
            <a:rPr lang="et-EE" sz="1400" dirty="0" smtClean="0"/>
            <a:t>KOV koostöö - Ühisasutuse regulatsioon (KOKS)</a:t>
          </a:r>
        </a:p>
        <a:p>
          <a:r>
            <a:rPr lang="et-EE" sz="1400" dirty="0" smtClean="0"/>
            <a:t>ülesannete üleandmine (maakonna arengukava, ettevõtlus, ühistransport) maakondliku OVL reorganiseerimine (KOLS)</a:t>
          </a:r>
        </a:p>
        <a:p>
          <a:r>
            <a:rPr lang="et-EE" sz="1400" dirty="0" smtClean="0"/>
            <a:t>rahastamiskorralduse muudatused </a:t>
          </a:r>
        </a:p>
      </dgm:t>
    </dgm:pt>
    <dgm:pt modelId="{41712295-BE0B-40D4-943B-36E3617BC81F}" type="parTrans" cxnId="{CBD537C5-CB9F-4774-824D-CF8D9A00E75C}">
      <dgm:prSet/>
      <dgm:spPr/>
      <dgm:t>
        <a:bodyPr/>
        <a:lstStyle/>
        <a:p>
          <a:endParaRPr lang="et-EE"/>
        </a:p>
      </dgm:t>
    </dgm:pt>
    <dgm:pt modelId="{6905F64A-F7C1-4FE9-8529-E5E245D9A565}" type="sibTrans" cxnId="{CBD537C5-CB9F-4774-824D-CF8D9A00E75C}">
      <dgm:prSet/>
      <dgm:spPr/>
      <dgm:t>
        <a:bodyPr/>
        <a:lstStyle/>
        <a:p>
          <a:endParaRPr lang="et-EE"/>
        </a:p>
      </dgm:t>
    </dgm:pt>
    <dgm:pt modelId="{AB5912AC-5C33-448A-8D29-02CAF062F31B}">
      <dgm:prSet phldrT="[Text]" custT="1"/>
      <dgm:spPr/>
      <dgm:t>
        <a:bodyPr/>
        <a:lstStyle/>
        <a:p>
          <a:r>
            <a:rPr lang="et-EE" sz="2000" dirty="0" smtClean="0"/>
            <a:t>Maavalitsuste reorganiseerimine</a:t>
          </a:r>
        </a:p>
        <a:p>
          <a:r>
            <a:rPr lang="et-EE" sz="2000" dirty="0" smtClean="0">
              <a:solidFill>
                <a:srgbClr val="0070C0"/>
              </a:solidFill>
            </a:rPr>
            <a:t>VV-s 2017, jõustuvad ???</a:t>
          </a:r>
          <a:endParaRPr lang="et-EE" sz="2000" dirty="0" smtClean="0"/>
        </a:p>
        <a:p>
          <a:r>
            <a:rPr lang="et-EE" sz="1400" dirty="0" smtClean="0"/>
            <a:t>MV järelevalve</a:t>
          </a:r>
        </a:p>
        <a:p>
          <a:r>
            <a:rPr lang="et-EE" sz="1400" dirty="0" smtClean="0"/>
            <a:t>MVdelt üleantavad ülesanded (ministeeriumidele, ametitele, OVLidele</a:t>
          </a:r>
          <a:endParaRPr lang="et-EE" sz="1400" dirty="0"/>
        </a:p>
      </dgm:t>
    </dgm:pt>
    <dgm:pt modelId="{CD39A08F-1AED-4020-A37F-9FCC79F5BD91}" type="parTrans" cxnId="{B393BBD9-475C-4AFC-9773-2AF8C1369646}">
      <dgm:prSet/>
      <dgm:spPr/>
      <dgm:t>
        <a:bodyPr/>
        <a:lstStyle/>
        <a:p>
          <a:endParaRPr lang="et-EE"/>
        </a:p>
      </dgm:t>
    </dgm:pt>
    <dgm:pt modelId="{C6B95293-8A8C-4124-AEBF-4EFB4337DD8A}" type="sibTrans" cxnId="{B393BBD9-475C-4AFC-9773-2AF8C1369646}">
      <dgm:prSet/>
      <dgm:spPr/>
      <dgm:t>
        <a:bodyPr/>
        <a:lstStyle/>
        <a:p>
          <a:endParaRPr lang="et-EE"/>
        </a:p>
      </dgm:t>
    </dgm:pt>
    <dgm:pt modelId="{9C237E7C-B69F-4A45-804C-A487521DDAE3}" type="pres">
      <dgm:prSet presAssocID="{99A0F85E-8EA0-4887-BA88-2CB69CDDE5B8}" presName="arrowDiagram" presStyleCnt="0">
        <dgm:presLayoutVars>
          <dgm:chMax val="5"/>
          <dgm:dir/>
          <dgm:resizeHandles val="exact"/>
        </dgm:presLayoutVars>
      </dgm:prSet>
      <dgm:spPr/>
    </dgm:pt>
    <dgm:pt modelId="{1117B812-D466-4207-8F6F-2B6178E246A9}" type="pres">
      <dgm:prSet presAssocID="{99A0F85E-8EA0-4887-BA88-2CB69CDDE5B8}" presName="arrow" presStyleLbl="bgShp" presStyleIdx="0" presStyleCnt="1" custScaleX="126020" custLinFactNeighborX="-13023"/>
      <dgm:spPr/>
    </dgm:pt>
    <dgm:pt modelId="{995A8D1F-87FE-4566-B1D4-D1FA4067ACB0}" type="pres">
      <dgm:prSet presAssocID="{99A0F85E-8EA0-4887-BA88-2CB69CDDE5B8}" presName="arrowDiagram4" presStyleCnt="0"/>
      <dgm:spPr/>
    </dgm:pt>
    <dgm:pt modelId="{1C92C974-0A78-46F1-9ED0-0B1C1B3D22B6}" type="pres">
      <dgm:prSet presAssocID="{E5FDFF31-C282-4540-8AC8-4C3130487D49}" presName="bullet4a" presStyleLbl="node1" presStyleIdx="0" presStyleCnt="4" custLinFactX="-300000" custLinFactY="31871" custLinFactNeighborX="-351476" custLinFactNeighborY="100000"/>
      <dgm:spPr/>
    </dgm:pt>
    <dgm:pt modelId="{698BCDC2-EBD3-4326-8804-16210B14D14B}" type="pres">
      <dgm:prSet presAssocID="{E5FDFF31-C282-4540-8AC8-4C3130487D49}" presName="textBox4a" presStyleLbl="revTx" presStyleIdx="0" presStyleCnt="4" custScaleX="152641" custLinFactNeighborX="-54870" custLinFactNeighborY="-4029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8180A5C-C917-46A1-AEB0-09D1798ADE07}" type="pres">
      <dgm:prSet presAssocID="{0137E1F6-414F-4406-9115-7C40C91EBE88}" presName="bullet4b" presStyleLbl="node1" presStyleIdx="1" presStyleCnt="4" custLinFactX="-90128" custLinFactNeighborX="-100000" custLinFactNeighborY="-67069"/>
      <dgm:spPr/>
    </dgm:pt>
    <dgm:pt modelId="{06EE53F5-2C97-4BFD-B0E3-CEAD30662690}" type="pres">
      <dgm:prSet presAssocID="{0137E1F6-414F-4406-9115-7C40C91EBE88}" presName="textBox4b" presStyleLbl="revTx" presStyleIdx="1" presStyleCnt="4" custScaleX="142863" custLinFactNeighborX="-18949" custLinFactNeighborY="-851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7B5AA3C-BABD-42D2-BB1D-CD4A529D9C2E}" type="pres">
      <dgm:prSet presAssocID="{107B9943-9C1F-4426-A6F8-135CABE3B922}" presName="bullet4c" presStyleLbl="node1" presStyleIdx="2" presStyleCnt="4" custLinFactY="-3253" custLinFactNeighborX="16974" custLinFactNeighborY="-100000"/>
      <dgm:spPr/>
    </dgm:pt>
    <dgm:pt modelId="{993BCE57-D03E-4585-9028-943CFB998E59}" type="pres">
      <dgm:prSet presAssocID="{107B9943-9C1F-4426-A6F8-135CABE3B922}" presName="textBox4c" presStyleLbl="revTx" presStyleIdx="2" presStyleCnt="4" custScaleX="180967" custLinFactNeighborX="22638" custLinFactNeighborY="-937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9442904-95B8-4D42-AC94-82907250EF03}" type="pres">
      <dgm:prSet presAssocID="{AB5912AC-5C33-448A-8D29-02CAF062F31B}" presName="bullet4d" presStyleLbl="node1" presStyleIdx="3" presStyleCnt="4" custLinFactX="100000" custLinFactNeighborX="180724" custLinFactNeighborY="-88186"/>
      <dgm:spPr/>
    </dgm:pt>
    <dgm:pt modelId="{2E0DB924-271F-4EE4-85C3-7E00870DF68E}" type="pres">
      <dgm:prSet presAssocID="{AB5912AC-5C33-448A-8D29-02CAF062F31B}" presName="textBox4d" presStyleLbl="revTx" presStyleIdx="3" presStyleCnt="4" custScaleX="157184" custLinFactNeighborX="69093" custLinFactNeighborY="-431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0AFB5424-C732-48C8-9860-F58A17FA52E4}" srcId="{99A0F85E-8EA0-4887-BA88-2CB69CDDE5B8}" destId="{E5FDFF31-C282-4540-8AC8-4C3130487D49}" srcOrd="0" destOrd="0" parTransId="{742E3AAD-CE9C-4EEE-845F-CE37001284FA}" sibTransId="{F4086AF6-742E-4F01-A0F8-8BDDAB74B3EC}"/>
    <dgm:cxn modelId="{459C0518-3194-4DEE-AD5F-2188BB3F54F4}" type="presOf" srcId="{AB5912AC-5C33-448A-8D29-02CAF062F31B}" destId="{2E0DB924-271F-4EE4-85C3-7E00870DF68E}" srcOrd="0" destOrd="0" presId="urn:microsoft.com/office/officeart/2005/8/layout/arrow2"/>
    <dgm:cxn modelId="{1494C30C-C8D2-40CF-B30B-AC6B9D0DDE0F}" type="presOf" srcId="{E5FDFF31-C282-4540-8AC8-4C3130487D49}" destId="{698BCDC2-EBD3-4326-8804-16210B14D14B}" srcOrd="0" destOrd="0" presId="urn:microsoft.com/office/officeart/2005/8/layout/arrow2"/>
    <dgm:cxn modelId="{B393BBD9-475C-4AFC-9773-2AF8C1369646}" srcId="{99A0F85E-8EA0-4887-BA88-2CB69CDDE5B8}" destId="{AB5912AC-5C33-448A-8D29-02CAF062F31B}" srcOrd="3" destOrd="0" parTransId="{CD39A08F-1AED-4020-A37F-9FCC79F5BD91}" sibTransId="{C6B95293-8A8C-4124-AEBF-4EFB4337DD8A}"/>
    <dgm:cxn modelId="{49E55112-1C34-4B43-B4FC-8DA07A7230F2}" type="presOf" srcId="{0137E1F6-414F-4406-9115-7C40C91EBE88}" destId="{06EE53F5-2C97-4BFD-B0E3-CEAD30662690}" srcOrd="0" destOrd="0" presId="urn:microsoft.com/office/officeart/2005/8/layout/arrow2"/>
    <dgm:cxn modelId="{1EA191CE-E13B-4C61-8AF6-FC0F7378E802}" type="presOf" srcId="{99A0F85E-8EA0-4887-BA88-2CB69CDDE5B8}" destId="{9C237E7C-B69F-4A45-804C-A487521DDAE3}" srcOrd="0" destOrd="0" presId="urn:microsoft.com/office/officeart/2005/8/layout/arrow2"/>
    <dgm:cxn modelId="{A1EDD210-4F23-4FE0-9D1A-BE2082FC86D5}" srcId="{99A0F85E-8EA0-4887-BA88-2CB69CDDE5B8}" destId="{0137E1F6-414F-4406-9115-7C40C91EBE88}" srcOrd="1" destOrd="0" parTransId="{12E5BC70-800E-4662-849C-7F13940C4502}" sibTransId="{1CC5F8CD-920F-4F0D-91E2-EAFA95E21C22}"/>
    <dgm:cxn modelId="{58D0ED87-6A11-4416-8AE8-DABFF7689965}" type="presOf" srcId="{107B9943-9C1F-4426-A6F8-135CABE3B922}" destId="{993BCE57-D03E-4585-9028-943CFB998E59}" srcOrd="0" destOrd="0" presId="urn:microsoft.com/office/officeart/2005/8/layout/arrow2"/>
    <dgm:cxn modelId="{CBD537C5-CB9F-4774-824D-CF8D9A00E75C}" srcId="{99A0F85E-8EA0-4887-BA88-2CB69CDDE5B8}" destId="{107B9943-9C1F-4426-A6F8-135CABE3B922}" srcOrd="2" destOrd="0" parTransId="{41712295-BE0B-40D4-943B-36E3617BC81F}" sibTransId="{6905F64A-F7C1-4FE9-8529-E5E245D9A565}"/>
    <dgm:cxn modelId="{E961B595-7844-4406-BACA-08753EF34D4A}" type="presParOf" srcId="{9C237E7C-B69F-4A45-804C-A487521DDAE3}" destId="{1117B812-D466-4207-8F6F-2B6178E246A9}" srcOrd="0" destOrd="0" presId="urn:microsoft.com/office/officeart/2005/8/layout/arrow2"/>
    <dgm:cxn modelId="{FCC8FA3E-F433-4943-9CE4-246C5040A438}" type="presParOf" srcId="{9C237E7C-B69F-4A45-804C-A487521DDAE3}" destId="{995A8D1F-87FE-4566-B1D4-D1FA4067ACB0}" srcOrd="1" destOrd="0" presId="urn:microsoft.com/office/officeart/2005/8/layout/arrow2"/>
    <dgm:cxn modelId="{CE1D9596-A173-4631-81DD-B83BD9082765}" type="presParOf" srcId="{995A8D1F-87FE-4566-B1D4-D1FA4067ACB0}" destId="{1C92C974-0A78-46F1-9ED0-0B1C1B3D22B6}" srcOrd="0" destOrd="0" presId="urn:microsoft.com/office/officeart/2005/8/layout/arrow2"/>
    <dgm:cxn modelId="{13AB3404-3E3B-4658-9E56-2E16DC6489CB}" type="presParOf" srcId="{995A8D1F-87FE-4566-B1D4-D1FA4067ACB0}" destId="{698BCDC2-EBD3-4326-8804-16210B14D14B}" srcOrd="1" destOrd="0" presId="urn:microsoft.com/office/officeart/2005/8/layout/arrow2"/>
    <dgm:cxn modelId="{54C10C2D-8827-4577-9A14-7E367D6A950D}" type="presParOf" srcId="{995A8D1F-87FE-4566-B1D4-D1FA4067ACB0}" destId="{E8180A5C-C917-46A1-AEB0-09D1798ADE07}" srcOrd="2" destOrd="0" presId="urn:microsoft.com/office/officeart/2005/8/layout/arrow2"/>
    <dgm:cxn modelId="{B6CDD802-F6D2-4EC5-94A3-42CF94E12E23}" type="presParOf" srcId="{995A8D1F-87FE-4566-B1D4-D1FA4067ACB0}" destId="{06EE53F5-2C97-4BFD-B0E3-CEAD30662690}" srcOrd="3" destOrd="0" presId="urn:microsoft.com/office/officeart/2005/8/layout/arrow2"/>
    <dgm:cxn modelId="{CAB68990-9AC7-412C-8AA8-CCF355ADC783}" type="presParOf" srcId="{995A8D1F-87FE-4566-B1D4-D1FA4067ACB0}" destId="{D7B5AA3C-BABD-42D2-BB1D-CD4A529D9C2E}" srcOrd="4" destOrd="0" presId="urn:microsoft.com/office/officeart/2005/8/layout/arrow2"/>
    <dgm:cxn modelId="{F20315DA-2912-4625-8141-0C2E6D5EDD2A}" type="presParOf" srcId="{995A8D1F-87FE-4566-B1D4-D1FA4067ACB0}" destId="{993BCE57-D03E-4585-9028-943CFB998E59}" srcOrd="5" destOrd="0" presId="urn:microsoft.com/office/officeart/2005/8/layout/arrow2"/>
    <dgm:cxn modelId="{5BEF932C-8B16-4AB1-95E8-6A9606050BFD}" type="presParOf" srcId="{995A8D1F-87FE-4566-B1D4-D1FA4067ACB0}" destId="{89442904-95B8-4D42-AC94-82907250EF03}" srcOrd="6" destOrd="0" presId="urn:microsoft.com/office/officeart/2005/8/layout/arrow2"/>
    <dgm:cxn modelId="{05F72E34-A3CD-440F-B0CD-1AF7B8E42547}" type="presParOf" srcId="{995A8D1F-87FE-4566-B1D4-D1FA4067ACB0}" destId="{2E0DB924-271F-4EE4-85C3-7E00870DF68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80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23" y="0"/>
            <a:ext cx="2946325" cy="496780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0E4F4F2B-BAC7-4A1A-B993-CC4D5ED5FCB8}" type="datetimeFigureOut">
              <a:rPr lang="et-EE" smtClean="0"/>
              <a:pPr/>
              <a:t>28.10.2016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972"/>
            <a:ext cx="2946325" cy="496779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23" y="9429972"/>
            <a:ext cx="2946325" cy="496779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BEF1AA53-E507-4510-9419-E399BF833F9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958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0913" y="754063"/>
            <a:ext cx="489267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5724"/>
            <a:ext cx="5437284" cy="44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31445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31445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0723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21834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2183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21834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21834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sz="1200" dirty="0" smtClean="0"/>
              <a:t>Kust see uus raha tuleb? Analüüsid näitavad, et valitsemiskulude osakaal eelarves kõigis liitunud omavalitsustes peale ühinemist väheneb keskmiselt 1/3 võrra (seni ühinenud valdade ühinemiseelne keskmine oli 14,9%, ühinemisjärgse perioodi keskmine 10%). Ligi kolmandik senistest valitsemiskuludest õnnestub peale ühinemist suunata mõne KOV põhiteenuse osutamisse – kõige enam hariduse ning kultuuri ja vaba aja valdkonda.</a:t>
            </a:r>
            <a:r>
              <a:rPr lang="et-EE" sz="1200" baseline="0" dirty="0" smtClean="0"/>
              <a:t> </a:t>
            </a:r>
            <a:r>
              <a:rPr lang="et-EE" sz="1200" dirty="0" smtClean="0"/>
              <a:t>Peale ühinemist on suurenenud on kulutused teenustele, mis väikestes valdades olid ilmselt alarahastatud, ennekõike kultuur ja vaba aeg, samuti maanteede korrashoid.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21834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33047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20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799880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21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588858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22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3008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0900" indent="-342900">
              <a:lnSpc>
                <a:spcPct val="100000"/>
              </a:lnSpc>
              <a:spcAft>
                <a:spcPts val="0"/>
              </a:spcAft>
              <a:buFont typeface="+mj-lt"/>
              <a:buNone/>
            </a:pPr>
            <a:endParaRPr lang="et-EE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2897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sz="1200" dirty="0" smtClean="0"/>
              <a:t>Eesmärgi elluviimiseks nähakse  ette haldusterritoriaalse korralduse muutmine </a:t>
            </a:r>
            <a:r>
              <a:rPr lang="et-EE" sz="1200" b="1" dirty="0" smtClean="0"/>
              <a:t>KOV volikogu või Vabariigi Valitsuse algatusel. </a:t>
            </a:r>
          </a:p>
          <a:p>
            <a:endParaRPr lang="et-EE" sz="12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30464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sz="12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44402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sz="12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30299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Need muudatused on 25.08 </a:t>
            </a:r>
            <a:r>
              <a:rPr lang="et-EE" dirty="0" err="1" smtClean="0"/>
              <a:t>kabietiistungile</a:t>
            </a:r>
            <a:r>
              <a:rPr lang="et-EE" dirty="0" smtClean="0"/>
              <a:t> heaks</a:t>
            </a:r>
            <a:r>
              <a:rPr lang="et-EE" baseline="0" dirty="0" smtClean="0"/>
              <a:t> kiidetud ning antud Rahandusministeeriumile ülesandeks esitada </a:t>
            </a:r>
            <a:r>
              <a:rPr lang="et-EE" baseline="0" dirty="0" err="1" smtClean="0"/>
              <a:t>valitsuele</a:t>
            </a:r>
            <a:r>
              <a:rPr lang="et-EE" baseline="0" dirty="0" smtClean="0"/>
              <a:t> vajalikud eelnõud detsembriks 2016</a:t>
            </a:r>
            <a:endParaRPr lang="et-EE" dirty="0" smtClean="0"/>
          </a:p>
          <a:p>
            <a:r>
              <a:rPr lang="et-EE" dirty="0" smtClean="0"/>
              <a:t>ÜTK</a:t>
            </a:r>
            <a:r>
              <a:rPr lang="et-EE" baseline="0" dirty="0" smtClean="0"/>
              <a:t> -ühistranspordikeskus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6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4358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Need muudatused on 25.08 kabinetiistungile heaks</a:t>
            </a:r>
            <a:r>
              <a:rPr lang="et-EE" baseline="0" dirty="0" smtClean="0"/>
              <a:t> kiidetud ning antud Rahandusministeeriumile ülesandeks esitada valitsusele vajalikud eelnõud detsembriks 2016</a:t>
            </a:r>
            <a:endParaRPr lang="et-EE" dirty="0" smtClean="0"/>
          </a:p>
          <a:p>
            <a:r>
              <a:rPr lang="et-EE" dirty="0" smtClean="0"/>
              <a:t>ÜTK</a:t>
            </a:r>
            <a:r>
              <a:rPr lang="et-EE" baseline="0" dirty="0" smtClean="0"/>
              <a:t> -ühistranspordikeskus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83315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t-EE" sz="12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Kõige olulisem põhimõte on see, et HR ühinemiste tõttu KOVd ei kaota senisest rahastusest midagi.</a:t>
            </a:r>
          </a:p>
          <a:p>
            <a:r>
              <a:rPr lang="et-EE" sz="12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Juba on otsustatud toetus huvitegevuse korraldamiseks 2017.a vähemalt 5,7 mln eurot ja alates 2018.a vähemalt 14,25 mln eurot aastas.</a:t>
            </a:r>
          </a:p>
          <a:p>
            <a:r>
              <a:rPr lang="et-EE" sz="12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Oluline element rahastamises on ühekordsed ühinemistoetused. Sisuliselt on neid kahekordistatud ning lisaks veel &gt;11000 ja maakonnasuuruste eripreemiad. See on väga suur ressurss ühinejatele investeerimiseks.</a:t>
            </a:r>
          </a:p>
          <a:p>
            <a:r>
              <a:rPr lang="et-EE" sz="12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RES raames on otsustatud põhimõtteliselt suurendada KOVde tulubaasi 2019.a. 15 </a:t>
            </a:r>
            <a:r>
              <a:rPr lang="et-EE" sz="1200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meuri</a:t>
            </a:r>
            <a:r>
              <a:rPr lang="et-EE" sz="12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ja 2020 veel täiendavalt 10 </a:t>
            </a:r>
            <a:r>
              <a:rPr lang="et-EE" sz="1200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meuri</a:t>
            </a:r>
            <a:r>
              <a:rPr lang="et-EE" sz="12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võrra. Mõte on selle kaudu tõsta eeskätt vaesemate ja ääremaalisemate KOVde rahastust, et ühtlustada KOVde võimekust (arvestatakse ääremaalisusest tingitud suuremaid kulutusi. Konkreetsed ettepanekud leiavad arutamist VVs oktoobrikuus.</a:t>
            </a:r>
          </a:p>
          <a:p>
            <a:r>
              <a:rPr lang="et-EE" sz="12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Lisaks on mitmetes programmides, kus kasutatakse investeeringutoetuste jagamist avatud taotlusvoorude raames, muudetud/muutmisel tingimusi nii, et ühinevad KOVd ei diskrimineerita vaid eelistatakse (taotluste hulk, hindamisel eelised, hasardis ka maakonnasuurustele erilimiit)</a:t>
            </a:r>
          </a:p>
          <a:p>
            <a:r>
              <a:rPr lang="et-EE" sz="12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Kohalike maksude osas kaardistatakse erinevaid lahendusvõimalusi, aga eriarvamusi on palju (turismimaks, maamaksu vabaduse suurendamine vms), aga ilmselt need enamikku KOVe niikuinii ei puuduta.</a:t>
            </a:r>
          </a:p>
          <a:p>
            <a:r>
              <a:rPr lang="et-EE" sz="12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Ning loomulikult tagatakse võimalike uute ülesannete lisandumisel täiendav rahastus. „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t-EE" sz="1200" dirty="0" smtClean="0">
              <a:solidFill>
                <a:schemeClr val="tx1"/>
              </a:solidFill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sz="1200" dirty="0" smtClean="0">
                <a:solidFill>
                  <a:schemeClr val="tx1"/>
                </a:solidFill>
              </a:rPr>
              <a:t>Toetus huvitegevuse korraldamiseks 2017.a vähemalt 5,7 mln eurot ja alates 2018.a vähemalt 14,25 mln eurot aastas.</a:t>
            </a:r>
          </a:p>
          <a:p>
            <a:endParaRPr lang="et-EE" sz="12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8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2183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sz="12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10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30299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6" name="Picture 5" descr="0_rahandusmin_3lovi_e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7" name="Picture 6" descr="0_rahandusmin_3lovi_e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6" name="Picture 5" descr="0_rahandusmin_3lovi_e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9" name="Picture 8" descr="0_rahandusmin_3lovi_e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4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63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377" y="2124125"/>
            <a:ext cx="7704631" cy="1440160"/>
          </a:xfrm>
        </p:spPr>
        <p:txBody>
          <a:bodyPr/>
          <a:lstStyle/>
          <a:p>
            <a:r>
              <a:rPr lang="et-EE" sz="3600" dirty="0" smtClean="0"/>
              <a:t> </a:t>
            </a:r>
            <a:r>
              <a:rPr lang="et-EE" sz="4400" dirty="0" smtClean="0"/>
              <a:t>Haldusreformi hetkeseisust</a:t>
            </a:r>
            <a:br>
              <a:rPr lang="et-EE" sz="4400" dirty="0" smtClean="0"/>
            </a:br>
            <a:r>
              <a:rPr lang="et-EE" sz="4400" dirty="0" smtClean="0"/>
              <a:t> </a:t>
            </a:r>
            <a:br>
              <a:rPr lang="et-EE" sz="4400" dirty="0" smtClean="0"/>
            </a:br>
            <a:r>
              <a:rPr lang="et-EE" sz="3600" dirty="0" smtClean="0"/>
              <a:t/>
            </a:r>
            <a:br>
              <a:rPr lang="et-EE" sz="3600" dirty="0" smtClean="0"/>
            </a:br>
            <a:r>
              <a:rPr lang="et-EE" sz="2400" dirty="0" smtClean="0"/>
              <a:t>Ave Viks, </a:t>
            </a:r>
            <a:br>
              <a:rPr lang="et-EE" sz="2400" dirty="0" smtClean="0"/>
            </a:br>
            <a:r>
              <a:rPr lang="et-EE" sz="2400" dirty="0" smtClean="0"/>
              <a:t>Rahandusministeeriumi regionaalhalduse osakond</a:t>
            </a:r>
            <a:r>
              <a:rPr lang="et-EE" sz="2000" dirty="0" smtClean="0"/>
              <a:t/>
            </a:r>
            <a:br>
              <a:rPr lang="et-EE" sz="2000" dirty="0" smtClean="0"/>
            </a:br>
            <a:r>
              <a:rPr lang="et-EE" sz="2000" dirty="0" smtClean="0"/>
              <a:t>25.10 2016</a:t>
            </a:r>
            <a:endParaRPr lang="et-EE" sz="2000" dirty="0"/>
          </a:p>
        </p:txBody>
      </p:sp>
      <p:pic>
        <p:nvPicPr>
          <p:cNvPr id="4" name="Picture 3" descr="PHJA-K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20469"/>
            <a:ext cx="8999538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8568952" cy="576013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Senised ühinemiskogemused 1996-2016</a:t>
            </a:r>
            <a:endParaRPr lang="et-E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89" y="827981"/>
            <a:ext cx="8640960" cy="530974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200" dirty="0" smtClean="0"/>
              <a:t>Alates 1996 on toimunud 30 KOVide ühinemist.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et-EE" sz="2400" dirty="0" smtClean="0">
                <a:solidFill>
                  <a:srgbClr val="0070C0"/>
                </a:solidFill>
              </a:rPr>
              <a:t>Tüüpilised võidud: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t-EE" sz="2200" dirty="0" smtClean="0"/>
              <a:t>Investeerimisvõimekuse oluline kasv mastaabiefektist, suutlikkus asju ära teha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t-EE" sz="2200" dirty="0" smtClean="0"/>
              <a:t>Ametnike spetsialiseerumine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200" dirty="0" smtClean="0"/>
              <a:t>Paranenud teenuste kvaliteet ja valik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200" dirty="0" smtClean="0"/>
              <a:t>Kogukonnad on muutunud aktiivsemaks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200" dirty="0" smtClean="0"/>
              <a:t>Volikogude töö kvaliteedi tõus, parem tasakaal ametnike ja volinike vahel otsustamise protsessis, suurem volikogu komisjonide roll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200" dirty="0" smtClean="0"/>
              <a:t>Vähenenud üldvalitsemiskulude osakaal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200" dirty="0" smtClean="0"/>
              <a:t>Võimalus piirkonna terviklikuks  vaateks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200" dirty="0" smtClean="0"/>
              <a:t>Ettevõtluse toetamise võime tekkimine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t-EE" sz="2200" dirty="0" smtClean="0"/>
          </a:p>
          <a:p>
            <a:pPr lvl="0">
              <a:lnSpc>
                <a:spcPct val="100000"/>
              </a:lnSpc>
              <a:spcAft>
                <a:spcPts val="600"/>
              </a:spcAft>
            </a:pPr>
            <a:endParaRPr lang="et-EE" sz="22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t-EE" sz="2200" dirty="0"/>
          </a:p>
        </p:txBody>
      </p:sp>
      <p:pic>
        <p:nvPicPr>
          <p:cNvPr id="6" name="Picture 4" descr="HARIME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0509"/>
            <a:ext cx="8999537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7920000" cy="576013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Paremad avalikud teenused</a:t>
            </a:r>
            <a:endParaRPr lang="et-E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5" y="899989"/>
            <a:ext cx="8424936" cy="538174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400" dirty="0" smtClean="0">
                <a:solidFill>
                  <a:srgbClr val="0070C0"/>
                </a:solidFill>
              </a:rPr>
              <a:t>Kaasaegne toetatud elamise </a:t>
            </a:r>
            <a:r>
              <a:rPr lang="et-EE" sz="2000" dirty="0" smtClean="0"/>
              <a:t>ja sotsiaalkorterite teenus kogu valla elanikele (36 sotsiaalkorterit koos tugiteenusega) </a:t>
            </a:r>
            <a:r>
              <a:rPr lang="et-EE" sz="1800" dirty="0" smtClean="0"/>
              <a:t>(Viljandi vallas).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400" dirty="0" smtClean="0">
                <a:solidFill>
                  <a:srgbClr val="0070C0"/>
                </a:solidFill>
              </a:rPr>
              <a:t>Elektroonilised teenused </a:t>
            </a:r>
            <a:r>
              <a:rPr lang="et-EE" sz="2000" dirty="0" smtClean="0"/>
              <a:t>ja toetuste taotlemine - elanikud saavad soovi korral teha võimalikult palju toiminguid elektrooniliselt </a:t>
            </a:r>
            <a:r>
              <a:rPr lang="et-EE" sz="1800" dirty="0" smtClean="0"/>
              <a:t>(Viljandi vallas)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vähem probleeme kooli- ja lasteaiakohtadega, </a:t>
            </a:r>
            <a:r>
              <a:rPr lang="et-EE" sz="2400" dirty="0" smtClean="0">
                <a:solidFill>
                  <a:srgbClr val="0070C0"/>
                </a:solidFill>
              </a:rPr>
              <a:t>lihtsam lasteaiakohtade saamine ja koolivalik</a:t>
            </a:r>
            <a:r>
              <a:rPr lang="et-EE" sz="2000" dirty="0" smtClean="0"/>
              <a:t> (sest terve piirkond = 1 KOV) </a:t>
            </a:r>
            <a:r>
              <a:rPr lang="et-EE" sz="1800" dirty="0" smtClean="0"/>
              <a:t>(Märjamaa)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400" dirty="0" smtClean="0">
                <a:solidFill>
                  <a:srgbClr val="0070C0"/>
                </a:solidFill>
              </a:rPr>
              <a:t>paranenud elukeskkond </a:t>
            </a:r>
            <a:r>
              <a:rPr lang="et-EE" sz="2000" dirty="0" smtClean="0"/>
              <a:t>- avatud on uus spordihoone, renoveeritud ja rekonstrueeritud koole, spordihooneid ja rahvamaju </a:t>
            </a:r>
            <a:r>
              <a:rPr lang="et-EE" sz="1800" dirty="0" smtClean="0"/>
              <a:t>(Märjamaa)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avati </a:t>
            </a:r>
            <a:r>
              <a:rPr lang="et-EE" sz="2400" dirty="0" smtClean="0">
                <a:solidFill>
                  <a:srgbClr val="0070C0"/>
                </a:solidFill>
              </a:rPr>
              <a:t>uued noortekeskused </a:t>
            </a:r>
            <a:r>
              <a:rPr lang="et-EE" sz="2000" dirty="0" smtClean="0"/>
              <a:t>endise Risti keskuses ning endise Oru valla keskuses Linnamäel</a:t>
            </a:r>
            <a:r>
              <a:rPr lang="et-EE" sz="1800" dirty="0" smtClean="0"/>
              <a:t> (Lääne-Nigula).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400" dirty="0" smtClean="0">
                <a:solidFill>
                  <a:srgbClr val="0070C0"/>
                </a:solidFill>
              </a:rPr>
              <a:t>paranenud sotsiaalhoolekande teenuste kvaliteet</a:t>
            </a:r>
            <a:r>
              <a:rPr lang="et-EE" sz="2000" dirty="0" smtClean="0"/>
              <a:t>, sotsiaaltoetuste maksmisele lisaks tegeletakse aktiivsemalt erinevate sihtrühmadega (lapsed, eakad, puuetega inimesed), sotsiaaltoetused on ühtlustatud kõrgema toetuse järgi.</a:t>
            </a:r>
          </a:p>
        </p:txBody>
      </p:sp>
      <p:pic>
        <p:nvPicPr>
          <p:cNvPr id="7" name="Picture 4" descr="Tartu_Panora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8541"/>
            <a:ext cx="899953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7920000" cy="576013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Asjatundlikud spetsialistid</a:t>
            </a:r>
            <a:endParaRPr lang="et-E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5" y="899989"/>
            <a:ext cx="8424936" cy="5381749"/>
          </a:xfrm>
        </p:spPr>
        <p:txBody>
          <a:bodyPr/>
          <a:lstStyle/>
          <a:p>
            <a:r>
              <a:rPr lang="et-EE" sz="2400" dirty="0" smtClean="0"/>
              <a:t>Suurem ametnike spetsialiseerumine, </a:t>
            </a:r>
          </a:p>
          <a:p>
            <a:r>
              <a:rPr lang="et-EE" sz="2400" dirty="0" smtClean="0"/>
              <a:t>enam kõrgharidusega ametnike, </a:t>
            </a:r>
          </a:p>
          <a:p>
            <a:r>
              <a:rPr lang="et-EE" sz="2400" dirty="0" smtClean="0"/>
              <a:t>paranenud ametniku prestiiž, </a:t>
            </a:r>
          </a:p>
          <a:p>
            <a:r>
              <a:rPr lang="et-EE" sz="2400" dirty="0" smtClean="0"/>
              <a:t>konkurentsivõimelisemad palgad, </a:t>
            </a:r>
          </a:p>
          <a:p>
            <a:r>
              <a:rPr lang="et-EE" sz="2400" dirty="0" smtClean="0">
                <a:solidFill>
                  <a:schemeClr val="tx1"/>
                </a:solidFill>
              </a:rPr>
              <a:t>vähenenud osaajaga töötajate osakaal ja </a:t>
            </a:r>
          </a:p>
          <a:p>
            <a:r>
              <a:rPr lang="et-EE" sz="2400" dirty="0" smtClean="0">
                <a:solidFill>
                  <a:schemeClr val="tx1"/>
                </a:solidFill>
              </a:rPr>
              <a:t>paranenud ametnike töö- ja olmetingimused ning kaasaegsed IT-võimalused.</a:t>
            </a:r>
          </a:p>
          <a:p>
            <a:r>
              <a:rPr lang="et-EE" sz="2400" dirty="0" smtClean="0">
                <a:solidFill>
                  <a:schemeClr val="tx1"/>
                </a:solidFill>
              </a:rPr>
              <a:t>Peale ühinemist lisanduvad sagedasemalt arengu- , spordi- ja kultuurispetsialist</a:t>
            </a:r>
          </a:p>
          <a:p>
            <a:endParaRPr lang="et-EE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4" descr="Tartu_Panora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8541"/>
            <a:ext cx="899953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8496944" cy="576013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Spetsialiseerumise näited Lääne-Nigula ja Lüganusel</a:t>
            </a:r>
            <a:endParaRPr lang="et-E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5" y="899989"/>
            <a:ext cx="8424936" cy="538174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et-EE" sz="2400" dirty="0" smtClean="0"/>
              <a:t>Lääne-Nigula vallas: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endises Oru vallas puudus </a:t>
            </a:r>
            <a:r>
              <a:rPr lang="et-EE" sz="2000" dirty="0" smtClean="0">
                <a:solidFill>
                  <a:srgbClr val="0070C0"/>
                </a:solidFill>
              </a:rPr>
              <a:t>koduhooldustöötaja</a:t>
            </a:r>
            <a:r>
              <a:rPr lang="et-EE" sz="2000" dirty="0" smtClean="0"/>
              <a:t>, täna on teenus tagatud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endises Risti vallas tasuti ainult osaliselt laste huvihariduse pearaha, täna on teenus tagatud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Kõigisse valdadesse on lisandunud mitmeid puuduolevaid spetsialiste, nt ei olnud varem võimalik palgal hoida </a:t>
            </a:r>
            <a:r>
              <a:rPr lang="et-EE" sz="2000" dirty="0" smtClean="0">
                <a:solidFill>
                  <a:srgbClr val="0070C0"/>
                </a:solidFill>
              </a:rPr>
              <a:t>arendusnõunikku</a:t>
            </a:r>
            <a:r>
              <a:rPr lang="et-EE" sz="2000" dirty="0" smtClean="0"/>
              <a:t>, kes projektikirjutamisel nõu ja jõuga abiks oleks nii MTÜdele kui ettevõtjatele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>
                <a:solidFill>
                  <a:srgbClr val="0070C0"/>
                </a:solidFill>
              </a:rPr>
              <a:t>ametnike palgad tõusid </a:t>
            </a:r>
            <a:r>
              <a:rPr lang="et-EE" sz="2000" dirty="0" smtClean="0"/>
              <a:t>peale ühinemist tunduvalt, eesmärk oli võrreldav tase maakonnakeskusega, lasteaedade töötajate palgad ühtlustati kõrgemal tasemel.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et-EE" sz="2400" dirty="0" smtClean="0"/>
              <a:t>Lüganuse vallas: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Loodi uued ametikohad, mida vanades valdades ei olnud: </a:t>
            </a:r>
            <a:r>
              <a:rPr lang="et-EE" sz="2000" dirty="0" smtClean="0">
                <a:solidFill>
                  <a:srgbClr val="0070C0"/>
                </a:solidFill>
              </a:rPr>
              <a:t>keskkonnaspetsialist, </a:t>
            </a:r>
            <a:r>
              <a:rPr lang="et-EE" sz="2000" dirty="0" smtClean="0"/>
              <a:t>arendusspetsialist, </a:t>
            </a:r>
            <a:r>
              <a:rPr lang="et-EE" sz="2000" dirty="0" smtClean="0">
                <a:solidFill>
                  <a:srgbClr val="0070C0"/>
                </a:solidFill>
              </a:rPr>
              <a:t>haridus- ja kultuurispetsialist, sotsiaaltöö peaspetsialist</a:t>
            </a:r>
            <a:r>
              <a:rPr lang="et-EE" sz="2000" dirty="0" smtClean="0"/>
              <a:t>. Palgad ühtlustati kõrgema järgi.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t-EE" sz="2000" dirty="0" smtClean="0"/>
          </a:p>
        </p:txBody>
      </p:sp>
      <p:pic>
        <p:nvPicPr>
          <p:cNvPr id="7" name="Picture 4" descr="Tartu_Panora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8541"/>
            <a:ext cx="899953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7920000" cy="576013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Kogukonnad on muutunud aktiivsemaks </a:t>
            </a:r>
            <a:endParaRPr lang="et-E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5" y="899989"/>
            <a:ext cx="8280920" cy="538174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peale ühinemist on </a:t>
            </a:r>
            <a:r>
              <a:rPr lang="et-EE" sz="2200" dirty="0" smtClean="0">
                <a:solidFill>
                  <a:srgbClr val="0070C0"/>
                </a:solidFill>
              </a:rPr>
              <a:t>aktiviseerunud külaelu</a:t>
            </a:r>
            <a:r>
              <a:rPr lang="et-EE" sz="2000" dirty="0" smtClean="0"/>
              <a:t>, tekkinud uued seltsid (Lääne-Nigula)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selle soodustamiseks töötati välja </a:t>
            </a:r>
            <a:r>
              <a:rPr lang="et-EE" sz="2200" dirty="0" smtClean="0">
                <a:solidFill>
                  <a:srgbClr val="0070C0"/>
                </a:solidFill>
              </a:rPr>
              <a:t>kogukonna kaasamise ja rahastamise poliitika</a:t>
            </a:r>
            <a:r>
              <a:rPr lang="et-EE" sz="2000" dirty="0" smtClean="0"/>
              <a:t>, mille hulka kuulub ka külamajade rahastamine (ülalpidamistoetus), külaelu arendamiseks töötati välja külavanema statuut ning määrati tegevustoetused.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valla kogemused kinnitavad, et ühinemise järel on </a:t>
            </a:r>
            <a:r>
              <a:rPr lang="et-EE" sz="2400" dirty="0" smtClean="0">
                <a:solidFill>
                  <a:srgbClr val="0070C0"/>
                </a:solidFill>
              </a:rPr>
              <a:t>suurenenud külade ühtsustun</a:t>
            </a:r>
            <a:r>
              <a:rPr lang="et-EE" sz="2000" dirty="0" smtClean="0"/>
              <a:t>ne, kogukondade ühtsus on </a:t>
            </a:r>
            <a:r>
              <a:rPr lang="et-EE" sz="2000" dirty="0" err="1" smtClean="0"/>
              <a:t>tugevnenud, </a:t>
            </a:r>
            <a:r>
              <a:rPr lang="et-EE" sz="2000" dirty="0" smtClean="0"/>
              <a:t> tõusnud üksikute kantide aktiivsuse (Märjamaa, Suure-Jaani, Tapa ja Lääne-Nigula)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200" dirty="0" err="1" smtClean="0">
                <a:solidFill>
                  <a:srgbClr val="0070C0"/>
                </a:solidFill>
              </a:rPr>
              <a:t>korrastunud</a:t>
            </a:r>
            <a:r>
              <a:rPr lang="et-EE" sz="2200" dirty="0" smtClean="0">
                <a:solidFill>
                  <a:srgbClr val="0070C0"/>
                </a:solidFill>
              </a:rPr>
              <a:t> on MTÜde toetamise süsteem </a:t>
            </a:r>
            <a:r>
              <a:rPr lang="et-EE" sz="2000" dirty="0" smtClean="0"/>
              <a:t>ning kolmanda sektori organisatsioonidest on vallavalitsustele tekkimas selge </a:t>
            </a:r>
            <a:r>
              <a:rPr lang="et-EE" sz="2200" dirty="0" smtClean="0">
                <a:solidFill>
                  <a:srgbClr val="0070C0"/>
                </a:solidFill>
              </a:rPr>
              <a:t>koostööpartner</a:t>
            </a:r>
            <a:r>
              <a:rPr lang="et-EE" sz="2000" dirty="0" smtClean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aktiviseerus külaliikumine ja </a:t>
            </a:r>
            <a:r>
              <a:rPr lang="et-EE" sz="2200" dirty="0" smtClean="0">
                <a:solidFill>
                  <a:srgbClr val="0070C0"/>
                </a:solidFill>
              </a:rPr>
              <a:t>külade arengukavade koostamine</a:t>
            </a:r>
            <a:r>
              <a:rPr lang="et-EE" sz="2000" dirty="0" smtClean="0"/>
              <a:t>, eriti just äärealadel. See tagab ka äärealade külaelu säilimise ning selle, et kohalikud inimesed löövad enam kaasa vallaelus (Märjamaa)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t-EE" sz="20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t-EE" sz="2000" dirty="0" smtClean="0"/>
          </a:p>
        </p:txBody>
      </p:sp>
      <p:pic>
        <p:nvPicPr>
          <p:cNvPr id="5" name="Picture 4" descr="Tartu_Panora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8541"/>
            <a:ext cx="899953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7920000" cy="576013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Mastaabiefekt ja parem investeerimisvõimekus</a:t>
            </a:r>
            <a:endParaRPr lang="et-E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5" y="755973"/>
            <a:ext cx="8496944" cy="552576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Ühinemisel kokkulepe - igal aastal </a:t>
            </a:r>
            <a:r>
              <a:rPr lang="et-EE" sz="2200" dirty="0" smtClean="0">
                <a:solidFill>
                  <a:srgbClr val="0070C0"/>
                </a:solidFill>
              </a:rPr>
              <a:t>korrastatakse vähemalt 20 km teid</a:t>
            </a:r>
            <a:r>
              <a:rPr lang="et-EE" sz="2000" dirty="0" smtClean="0"/>
              <a:t>, enne kõigi nelja valla peale vaid umbes 5 km teid (Viljandi vald)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Kilingi-Nõmmes valmis peale ühinemist (2008) </a:t>
            </a:r>
            <a:r>
              <a:rPr lang="et-EE" sz="2200" dirty="0" smtClean="0">
                <a:solidFill>
                  <a:srgbClr val="0070C0"/>
                </a:solidFill>
              </a:rPr>
              <a:t>uus spordihoone</a:t>
            </a:r>
            <a:r>
              <a:rPr lang="et-EE" sz="2000" dirty="0" smtClean="0"/>
              <a:t>, millest räägiti aastaid, kuid käis üle jõu (Saarde vald)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Raplamaa ühinenud KOVides (Rapla, Kohila, Märjamaa)</a:t>
            </a:r>
            <a:r>
              <a:rPr lang="et-EE" sz="2200" dirty="0" smtClean="0"/>
              <a:t> </a:t>
            </a:r>
            <a:r>
              <a:rPr lang="et-EE" sz="2200" dirty="0" smtClean="0">
                <a:solidFill>
                  <a:srgbClr val="0070C0"/>
                </a:solidFill>
              </a:rPr>
              <a:t>investeeriti</a:t>
            </a:r>
            <a:r>
              <a:rPr lang="et-EE" sz="2200" dirty="0" smtClean="0"/>
              <a:t> </a:t>
            </a:r>
            <a:r>
              <a:rPr lang="et-EE" sz="2000" dirty="0" smtClean="0"/>
              <a:t>~ 40% rohkem (</a:t>
            </a:r>
            <a:r>
              <a:rPr lang="et-EE" sz="2000" dirty="0" err="1" smtClean="0"/>
              <a:t>per/in</a:t>
            </a:r>
            <a:r>
              <a:rPr lang="et-EE" sz="2000" dirty="0" smtClean="0"/>
              <a:t>) kui teistes, nt </a:t>
            </a:r>
            <a:r>
              <a:rPr lang="et-EE" sz="2200" dirty="0" smtClean="0">
                <a:solidFill>
                  <a:srgbClr val="0070C0"/>
                </a:solidFill>
              </a:rPr>
              <a:t>teedele ja transpordile 3 korda rohkem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Põlvas hakati alles peale ühinemist </a:t>
            </a:r>
            <a:r>
              <a:rPr lang="et-EE" sz="2200" dirty="0" smtClean="0">
                <a:solidFill>
                  <a:srgbClr val="0070C0"/>
                </a:solidFill>
              </a:rPr>
              <a:t>ühtselt arendama kergliiklusteid</a:t>
            </a:r>
            <a:r>
              <a:rPr lang="et-EE" sz="2000" dirty="0" smtClean="0"/>
              <a:t>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Lääne-Nigulas viidi kolme aastaga ellu </a:t>
            </a:r>
            <a:r>
              <a:rPr lang="et-EE" sz="2200" dirty="0" smtClean="0">
                <a:solidFill>
                  <a:srgbClr val="0070C0"/>
                </a:solidFill>
              </a:rPr>
              <a:t>projektid</a:t>
            </a:r>
            <a:r>
              <a:rPr lang="et-EE" sz="2000" dirty="0" smtClean="0"/>
              <a:t>, mida eraldi jäädes poleks viidud: </a:t>
            </a:r>
            <a:r>
              <a:rPr lang="et-EE" sz="1800" dirty="0" smtClean="0"/>
              <a:t>Palivere kool, Palivere ja </a:t>
            </a:r>
            <a:r>
              <a:rPr lang="et-EE" sz="1800" dirty="0" err="1" smtClean="0"/>
              <a:t>Vidruka</a:t>
            </a:r>
            <a:r>
              <a:rPr lang="et-EE" sz="1800" dirty="0" smtClean="0"/>
              <a:t> kergliiklustee, Taebla lasteaed, Taeblas ühisveevärgi ja kanalisatsiooni renoveerimine, Ristil avati kultuurimaja, Linnamäel uus hakkpuidu katlamaja ning uus lasteaiarühm.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Suure-Jaanis viidi ellu </a:t>
            </a:r>
            <a:r>
              <a:rPr lang="et-EE" sz="2200" dirty="0" smtClean="0">
                <a:solidFill>
                  <a:srgbClr val="0070C0"/>
                </a:solidFill>
              </a:rPr>
              <a:t>suuri investeeringuid</a:t>
            </a:r>
            <a:r>
              <a:rPr lang="et-EE" sz="2000" dirty="0" smtClean="0"/>
              <a:t>: </a:t>
            </a:r>
            <a:r>
              <a:rPr lang="et-EE" sz="1800" dirty="0" smtClean="0"/>
              <a:t>Olustvere uus lasteaed, </a:t>
            </a:r>
            <a:r>
              <a:rPr lang="et-EE" sz="1800" dirty="0" err="1" smtClean="0"/>
              <a:t>Lõhavere</a:t>
            </a:r>
            <a:r>
              <a:rPr lang="et-EE" sz="1800" dirty="0" smtClean="0"/>
              <a:t> Ravi- ja Hooldekeskuse ja Suure-Jaani noortekeskuse renoveerimine, veemajandusprojektid, Suure-Jaani Kultuurimaja ja Vastemõisa Rahvamaja üleviimine maaküttele, Olustvere katlamaja ja Suure-Jaani katlamaja renoveerimine hakkepuidul töötavaks katlamajaks.</a:t>
            </a:r>
          </a:p>
        </p:txBody>
      </p:sp>
      <p:pic>
        <p:nvPicPr>
          <p:cNvPr id="6" name="Picture 4" descr="Tartu_Panora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8541"/>
            <a:ext cx="899953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t-EE" sz="4800" dirty="0" smtClean="0"/>
              <a:t>Riigipoolne tugi haldusreformi läbiviimisel</a:t>
            </a:r>
            <a:endParaRPr lang="et-EE" sz="4800" dirty="0"/>
          </a:p>
        </p:txBody>
      </p:sp>
      <p:pic>
        <p:nvPicPr>
          <p:cNvPr id="4" name="Picture 3" descr="Leppneeme_sa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397"/>
            <a:ext cx="8999538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8424937" cy="504056"/>
          </a:xfrm>
        </p:spPr>
        <p:txBody>
          <a:bodyPr/>
          <a:lstStyle/>
          <a:p>
            <a:pPr lvl="0"/>
            <a:r>
              <a:rPr lang="et-EE" sz="3200" dirty="0" smtClean="0">
                <a:solidFill>
                  <a:srgbClr val="0070C0"/>
                </a:solidFill>
              </a:rPr>
              <a:t>Ühinemisläbirääkimiste nõustamine</a:t>
            </a:r>
            <a:endParaRPr lang="et-EE" sz="3200" dirty="0">
              <a:solidFill>
                <a:srgbClr val="0070C0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98" y="971997"/>
            <a:ext cx="8424935" cy="496855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2400" spc="-20" dirty="0" smtClean="0"/>
              <a:t>RM/ EAS toel </a:t>
            </a:r>
            <a:r>
              <a:rPr lang="et-EE" sz="2800" spc="-20" dirty="0" smtClean="0">
                <a:solidFill>
                  <a:srgbClr val="0070C0"/>
                </a:solidFill>
              </a:rPr>
              <a:t>ühinemiskonsultandid</a:t>
            </a:r>
            <a:r>
              <a:rPr lang="et-EE" sz="2800" spc="-20" dirty="0" smtClean="0"/>
              <a:t> </a:t>
            </a:r>
            <a:r>
              <a:rPr lang="et-EE" sz="2400" spc="-20" dirty="0" smtClean="0"/>
              <a:t> (36 ühinemispiirkonnas mis hõlmab  ~ 150 ühinemisläbirääkimistes osalevat KOVi)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2800" spc="-20" dirty="0" smtClean="0">
                <a:solidFill>
                  <a:srgbClr val="0070C0"/>
                </a:solidFill>
              </a:rPr>
              <a:t>Ühinemiskoordinaatorid</a:t>
            </a:r>
            <a:r>
              <a:rPr lang="et-EE" sz="2800" spc="-20" dirty="0" smtClean="0"/>
              <a:t> </a:t>
            </a:r>
            <a:r>
              <a:rPr lang="et-EE" sz="2400" spc="-20" dirty="0" smtClean="0"/>
              <a:t> 14 ühinemispiirkonnas (enam kui 11 000 elanikku)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2400" spc="-20" dirty="0" smtClean="0"/>
              <a:t>Avatud taotlusvoor </a:t>
            </a:r>
            <a:r>
              <a:rPr lang="et-EE" sz="2800" dirty="0" smtClean="0">
                <a:solidFill>
                  <a:srgbClr val="0070C0"/>
                </a:solidFill>
              </a:rPr>
              <a:t>KOVide ühinemisejärgsete arengute  </a:t>
            </a:r>
            <a:r>
              <a:rPr lang="et-EE" sz="2600" dirty="0" smtClean="0">
                <a:solidFill>
                  <a:srgbClr val="0070C0"/>
                </a:solidFill>
              </a:rPr>
              <a:t>(</a:t>
            </a:r>
            <a:r>
              <a:rPr lang="et-EE" sz="2400" dirty="0" smtClean="0"/>
              <a:t>sh avatud ja kaasava valitsemise) ettevalmistamise </a:t>
            </a:r>
            <a:r>
              <a:rPr lang="et-EE" sz="2800" dirty="0" smtClean="0">
                <a:solidFill>
                  <a:srgbClr val="0070C0"/>
                </a:solidFill>
              </a:rPr>
              <a:t>toetamiseks </a:t>
            </a:r>
            <a:r>
              <a:rPr lang="et-EE" sz="2400" dirty="0" smtClean="0"/>
              <a:t>(avaneb septembri lõpus)</a:t>
            </a:r>
            <a:r>
              <a:rPr lang="et-EE" sz="2400" spc="-20" dirty="0" smtClean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2800" spc="-20" dirty="0" smtClean="0">
                <a:solidFill>
                  <a:srgbClr val="0070C0"/>
                </a:solidFill>
              </a:rPr>
              <a:t>Piirkondlikud komisjonid</a:t>
            </a:r>
            <a:r>
              <a:rPr lang="et-EE" sz="2800" dirty="0" smtClean="0">
                <a:solidFill>
                  <a:srgbClr val="0070C0"/>
                </a:solidFill>
              </a:rPr>
              <a:t> </a:t>
            </a:r>
            <a:r>
              <a:rPr lang="et-EE" sz="2400" dirty="0" smtClean="0"/>
              <a:t>ühinemiste nõustamiseks</a:t>
            </a:r>
            <a:endParaRPr lang="et-EE" sz="2400" spc="-20" dirty="0" smtClean="0"/>
          </a:p>
        </p:txBody>
      </p:sp>
      <p:pic>
        <p:nvPicPr>
          <p:cNvPr id="5" name="Picture 3" descr="Leppneeme_sad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0509"/>
            <a:ext cx="8999538" cy="108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t-EE" sz="4800" dirty="0" smtClean="0"/>
              <a:t>Ühinemisläbirääkimised</a:t>
            </a:r>
            <a:endParaRPr lang="et-EE" sz="4800" dirty="0"/>
          </a:p>
        </p:txBody>
      </p:sp>
      <p:pic>
        <p:nvPicPr>
          <p:cNvPr id="4" name="Picture 3" descr="Leppneeme_sa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397"/>
            <a:ext cx="8999538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" name="Picture 5" descr="KOV liitumisläbirääkimised 2016 230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-2"/>
            <a:ext cx="4522508" cy="3243418"/>
          </a:xfrm>
          <a:prstGeom prst="rect">
            <a:avLst/>
          </a:prstGeom>
        </p:spPr>
      </p:pic>
      <p:pic>
        <p:nvPicPr>
          <p:cNvPr id="7" name="Picture 6" descr="KOV ühinemisläbirääkimised 2016 050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97120"/>
            <a:ext cx="4522508" cy="3243418"/>
          </a:xfrm>
          <a:prstGeom prst="rect">
            <a:avLst/>
          </a:prstGeom>
        </p:spPr>
      </p:pic>
      <p:pic>
        <p:nvPicPr>
          <p:cNvPr id="8" name="Picture 7" descr="KOV ühinemisläbirääkimised 2016 020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7030" y="3597120"/>
            <a:ext cx="4522508" cy="3243418"/>
          </a:xfrm>
          <a:prstGeom prst="rect">
            <a:avLst/>
          </a:prstGeom>
        </p:spPr>
      </p:pic>
      <p:pic>
        <p:nvPicPr>
          <p:cNvPr id="9" name="Picture 8" descr="KOV ühinemisläbirääkimised 2016 0206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7030" y="0"/>
            <a:ext cx="4522508" cy="3243418"/>
          </a:xfrm>
          <a:prstGeom prst="rect">
            <a:avLst/>
          </a:prstGeom>
        </p:spPr>
      </p:pic>
      <p:sp>
        <p:nvSpPr>
          <p:cNvPr id="10" name="Down Arrow 9"/>
          <p:cNvSpPr>
            <a:spLocks noChangeAspect="1"/>
          </p:cNvSpPr>
          <p:nvPr/>
        </p:nvSpPr>
        <p:spPr>
          <a:xfrm>
            <a:off x="2302787" y="3204795"/>
            <a:ext cx="394173" cy="3792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07" tIns="45254" rIns="90507" bIns="45254" rtlCol="0" anchor="ctr"/>
          <a:lstStyle/>
          <a:p>
            <a:pPr algn="ctr"/>
            <a:endParaRPr lang="et-EE"/>
          </a:p>
        </p:txBody>
      </p:sp>
      <p:sp>
        <p:nvSpPr>
          <p:cNvPr id="13" name="TextBox 12"/>
          <p:cNvSpPr txBox="1"/>
          <p:nvPr/>
        </p:nvSpPr>
        <p:spPr>
          <a:xfrm>
            <a:off x="2019306" y="2773847"/>
            <a:ext cx="974665" cy="396091"/>
          </a:xfrm>
          <a:prstGeom prst="rect">
            <a:avLst/>
          </a:prstGeom>
          <a:noFill/>
        </p:spPr>
        <p:txBody>
          <a:bodyPr wrap="none" lIns="90507" tIns="45254" rIns="90507" bIns="45254" rtlCol="0">
            <a:spAutoFit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veebruar</a:t>
            </a:r>
            <a:endParaRPr lang="et-EE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0177" y="6365080"/>
            <a:ext cx="642844" cy="396091"/>
          </a:xfrm>
          <a:prstGeom prst="rect">
            <a:avLst/>
          </a:prstGeom>
          <a:noFill/>
        </p:spPr>
        <p:txBody>
          <a:bodyPr wrap="none" lIns="90507" tIns="45254" rIns="90507" bIns="45254" rtlCol="0">
            <a:spAutoFit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aprill</a:t>
            </a:r>
            <a:endParaRPr lang="et-EE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5880" y="2773847"/>
            <a:ext cx="630020" cy="396091"/>
          </a:xfrm>
          <a:prstGeom prst="rect">
            <a:avLst/>
          </a:prstGeom>
          <a:noFill/>
        </p:spPr>
        <p:txBody>
          <a:bodyPr wrap="none" lIns="90507" tIns="45254" rIns="90507" bIns="45254" rtlCol="0">
            <a:spAutoFit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juuni</a:t>
            </a:r>
            <a:endParaRPr lang="et-EE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5010" y="6365080"/>
            <a:ext cx="514604" cy="396091"/>
          </a:xfrm>
          <a:prstGeom prst="rect">
            <a:avLst/>
          </a:prstGeom>
          <a:noFill/>
        </p:spPr>
        <p:txBody>
          <a:bodyPr wrap="none" lIns="90507" tIns="45254" rIns="90507" bIns="45254" rtlCol="0">
            <a:spAutoFit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mai</a:t>
            </a:r>
            <a:endParaRPr lang="et-EE" b="1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>
            <a:spLocks noChangeAspect="1"/>
          </p:cNvSpPr>
          <p:nvPr/>
        </p:nvSpPr>
        <p:spPr>
          <a:xfrm rot="16200000">
            <a:off x="4416256" y="4941229"/>
            <a:ext cx="399480" cy="3741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07" tIns="45254" rIns="90507" bIns="45254" rtlCol="0" anchor="ctr"/>
          <a:lstStyle/>
          <a:p>
            <a:pPr algn="ctr"/>
            <a:endParaRPr lang="et-EE"/>
          </a:p>
        </p:txBody>
      </p:sp>
      <p:sp>
        <p:nvSpPr>
          <p:cNvPr id="18" name="Down Arrow 17"/>
          <p:cNvSpPr>
            <a:spLocks noChangeAspect="1"/>
          </p:cNvSpPr>
          <p:nvPr/>
        </p:nvSpPr>
        <p:spPr>
          <a:xfrm rot="10800000">
            <a:off x="6767621" y="3204795"/>
            <a:ext cx="394173" cy="3792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07" tIns="45254" rIns="90507" bIns="45254"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8"/>
            <a:ext cx="8424936" cy="504056"/>
          </a:xfrm>
        </p:spPr>
        <p:txBody>
          <a:bodyPr/>
          <a:lstStyle/>
          <a:p>
            <a:r>
              <a:rPr lang="et-EE" altLang="et-EE" sz="3200" dirty="0" smtClean="0">
                <a:solidFill>
                  <a:srgbClr val="0070C0"/>
                </a:solidFill>
              </a:rPr>
              <a:t>Haldusreformi ettevalmistamise protsess</a:t>
            </a:r>
            <a:endParaRPr lang="et-EE" sz="3200" dirty="0">
              <a:solidFill>
                <a:srgbClr val="0070C0"/>
              </a:solidFill>
              <a:ea typeface="Tahoma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23305" y="323925"/>
          <a:ext cx="8064896" cy="399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289" y="5508501"/>
            <a:ext cx="835292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70C0"/>
                </a:solidFill>
              </a:rPr>
              <a:t>Haldusreform ei muuda KOVide põhiolemust ja põhiülesandeid</a:t>
            </a:r>
            <a:r>
              <a:rPr lang="et-EE" dirty="0" smtClean="0"/>
              <a:t>. </a:t>
            </a:r>
          </a:p>
          <a:p>
            <a:r>
              <a:rPr lang="et-EE" dirty="0" smtClean="0"/>
              <a:t>Reformi eesmärgist tulenevalt on ka kriteeriumide valikul lähtutud eelkõige vajadusest tagada omavalitsuste </a:t>
            </a:r>
            <a:r>
              <a:rPr lang="et-EE" dirty="0" smtClean="0">
                <a:solidFill>
                  <a:srgbClr val="0070C0"/>
                </a:solidFill>
              </a:rPr>
              <a:t>seniste seadusest tulenevate ülesannete täitmiseks parem võimekus</a:t>
            </a:r>
            <a:r>
              <a:rPr lang="et-EE" dirty="0" smtClean="0"/>
              <a:t>.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337" y="2124125"/>
            <a:ext cx="8136904" cy="1800000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t-EE" sz="4800" dirty="0" smtClean="0">
                <a:ea typeface="Tahoma" pitchFamily="34" charset="0"/>
                <a:cs typeface="Arial" pitchFamily="34" charset="0"/>
              </a:rPr>
              <a:t>Maavalitsuste tulevik</a:t>
            </a:r>
            <a:endParaRPr lang="et-EE" sz="4800" dirty="0" smtClean="0"/>
          </a:p>
        </p:txBody>
      </p:sp>
      <p:pic>
        <p:nvPicPr>
          <p:cNvPr id="4" name="Picture 3" descr="PHJA-K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4445"/>
            <a:ext cx="8999538" cy="1584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" y="251918"/>
            <a:ext cx="8099932" cy="504055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Riigiülesannete analüüsi ettepanekud</a:t>
            </a:r>
            <a:endParaRPr lang="et-EE" sz="3200" dirty="0">
              <a:solidFill>
                <a:srgbClr val="0070C0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044005"/>
            <a:ext cx="8028978" cy="5796533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4D1"/>
              </a:buClr>
              <a:buFont typeface="Wingdings" panose="05000000000000000000" pitchFamily="2" charset="2"/>
              <a:buChar char="§"/>
            </a:pPr>
            <a:r>
              <a:rPr lang="et-EE" sz="2400" dirty="0" smtClean="0"/>
              <a:t>Lõpetada maavalitsuste tegevus ning jagada maavalitsuste ülesanded valdkondlike ministeeriumide, KOV-ide ja loodava regionaalameti vahel.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4D1"/>
              </a:buClr>
              <a:buFont typeface="Wingdings" panose="05000000000000000000" pitchFamily="2" charset="2"/>
              <a:buChar char="§"/>
            </a:pPr>
            <a:r>
              <a:rPr lang="et-EE" sz="2400" dirty="0" smtClean="0"/>
              <a:t>Säilitada maakonnad riikliku haldamise üksustena, kus riik oma elanikele vajalikke teenuseid pakub.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4D1"/>
              </a:buClr>
              <a:buFont typeface="Wingdings" panose="05000000000000000000" pitchFamily="2" charset="2"/>
              <a:buChar char="§"/>
            </a:pPr>
            <a:r>
              <a:rPr lang="et-EE" sz="2400" dirty="0" smtClean="0"/>
              <a:t>Parandada maakonnakeskustes teenuste kättesaadavust, kindlustada teenuste säilimine ja soodustada asutuste koostööd riigimajades.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4D1"/>
              </a:buClr>
              <a:buFont typeface="Wingdings" panose="05000000000000000000" pitchFamily="2" charset="2"/>
              <a:buChar char="§"/>
            </a:pPr>
            <a:r>
              <a:rPr lang="et-EE" sz="2400" dirty="0" smtClean="0">
                <a:solidFill>
                  <a:schemeClr val="tx1"/>
                </a:solidFill>
              </a:rPr>
              <a:t>Panustada riigi töökohtadele loomiseks piirkondades läbi kaugtöökontorite loomise ning töökohtade pealinnast väljaviimise.</a:t>
            </a:r>
          </a:p>
        </p:txBody>
      </p:sp>
      <p:pic>
        <p:nvPicPr>
          <p:cNvPr id="6" name="Picture 3" descr="PHJA-K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24525"/>
            <a:ext cx="8999538" cy="100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" y="251918"/>
            <a:ext cx="8099932" cy="504055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Valitsuse otsused</a:t>
            </a:r>
            <a:endParaRPr lang="et-EE" sz="3200" dirty="0">
              <a:solidFill>
                <a:srgbClr val="0070C0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97" y="1044005"/>
            <a:ext cx="8424936" cy="5796533"/>
          </a:xfrm>
        </p:spPr>
        <p:txBody>
          <a:bodyPr/>
          <a:lstStyle/>
          <a:p>
            <a:r>
              <a:rPr lang="et-EE" sz="2200" dirty="0" smtClean="0"/>
              <a:t>Valitsus jätkab arutelu maavalitsuste tuleviku üle.</a:t>
            </a:r>
          </a:p>
          <a:p>
            <a:r>
              <a:rPr lang="et-EE" sz="2200" dirty="0" smtClean="0"/>
              <a:t>Ministeeriumid esitavad Rahandusministeeriumile ülevaate valitsemisala asutuste või nende üksuste paiknemise kohta koos ettepanekutega, millised neist on igas maakonnas võimalik viia riigimajja; ning ettepanekud valitsemisala töökohtade ja võimaluse korral asutuste pealinnast väljaviimise kohta. </a:t>
            </a:r>
          </a:p>
          <a:p>
            <a:r>
              <a:rPr lang="et-EE" sz="2200" dirty="0" smtClean="0"/>
              <a:t>Rahandusministeerium esitab valitsusele tegevuskavad riigimajade loomiseks, töökohtade ja võimaluse korral asutuste pealinnast väljaviimiseks ning kaugtöökohtade loomiseks (2017. aasta jaanuariks).</a:t>
            </a:r>
            <a:endParaRPr lang="et-EE" sz="2200" dirty="0">
              <a:solidFill>
                <a:schemeClr val="tx1"/>
              </a:solidFill>
            </a:endParaRPr>
          </a:p>
        </p:txBody>
      </p:sp>
      <p:pic>
        <p:nvPicPr>
          <p:cNvPr id="5" name="Picture 3" descr="PHJA-K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24525"/>
            <a:ext cx="8999538" cy="100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Tänan! Küsimused?</a:t>
            </a:r>
            <a:br>
              <a:rPr lang="et-EE" dirty="0" smtClean="0"/>
            </a:br>
            <a:r>
              <a:rPr lang="et-EE" sz="3600" u="sng" dirty="0" smtClean="0"/>
              <a:t>http://haldusreform.fin.ee</a:t>
            </a:r>
            <a:br>
              <a:rPr lang="et-EE" sz="3600" u="sng" dirty="0" smtClean="0"/>
            </a:br>
            <a:r>
              <a:rPr lang="et-EE" sz="3600" u="sng" dirty="0" err="1" smtClean="0"/>
              <a:t>haldusreform@fin.ee</a:t>
            </a:r>
            <a:r>
              <a:rPr lang="et-EE" sz="3600" u="sng" dirty="0" smtClean="0"/>
              <a:t> </a:t>
            </a:r>
            <a:r>
              <a:rPr lang="et-EE" sz="3600" dirty="0" smtClean="0"/>
              <a:t/>
            </a:r>
            <a:br>
              <a:rPr lang="et-EE" sz="3600" dirty="0" smtClean="0"/>
            </a:br>
            <a:r>
              <a:rPr lang="et-EE" sz="3600" dirty="0" smtClean="0"/>
              <a:t>  </a:t>
            </a:r>
            <a:br>
              <a:rPr lang="et-EE" sz="3600" dirty="0" smtClean="0"/>
            </a:br>
            <a:endParaRPr lang="et-EE" sz="3200" dirty="0"/>
          </a:p>
        </p:txBody>
      </p:sp>
      <p:pic>
        <p:nvPicPr>
          <p:cNvPr id="4" name="Picture 3" descr="HARIME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0389"/>
            <a:ext cx="8999537" cy="2129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7920000" cy="576013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Haldusreformi seaduse eelnõu põhimõtteid </a:t>
            </a:r>
            <a:endParaRPr lang="et-E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97" y="971997"/>
            <a:ext cx="8568952" cy="530974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>
                <a:solidFill>
                  <a:schemeClr val="tx1"/>
                </a:solidFill>
              </a:rPr>
              <a:t>T</a:t>
            </a:r>
            <a:r>
              <a:rPr lang="et-EE" sz="2000" dirty="0" smtClean="0"/>
              <a:t>oetada omavalitsuste </a:t>
            </a:r>
            <a:r>
              <a:rPr lang="et-EE" sz="2400" dirty="0" smtClean="0"/>
              <a:t>võimekust</a:t>
            </a:r>
            <a:r>
              <a:rPr lang="et-EE" sz="2000" dirty="0" smtClean="0"/>
              <a:t> kvaliteetsete avalike </a:t>
            </a:r>
            <a:r>
              <a:rPr lang="et-EE" sz="2400" dirty="0" smtClean="0"/>
              <a:t>teenuste pakkumisel</a:t>
            </a:r>
            <a:r>
              <a:rPr lang="et-EE" sz="2000" dirty="0" smtClean="0"/>
              <a:t>, piirkondade arengueelduste kasutamisel, konkurentsivõime suurendamisel ja ühtlasema </a:t>
            </a:r>
            <a:r>
              <a:rPr lang="et-EE" sz="2400" dirty="0" smtClean="0"/>
              <a:t>piirkondliku arengu tagamisel</a:t>
            </a:r>
            <a:r>
              <a:rPr lang="et-EE" sz="2000" dirty="0" smtClean="0"/>
              <a:t>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>
                <a:solidFill>
                  <a:schemeClr val="tx1"/>
                </a:solidFill>
              </a:rPr>
              <a:t>Miinimumsuuruse kriteerium vähemalt </a:t>
            </a:r>
            <a:r>
              <a:rPr lang="et-EE" sz="2400" dirty="0" smtClean="0">
                <a:solidFill>
                  <a:srgbClr val="0070C0"/>
                </a:solidFill>
              </a:rPr>
              <a:t>5000 elanikku</a:t>
            </a:r>
            <a:r>
              <a:rPr lang="et-EE" sz="2000" b="1" dirty="0" smtClean="0">
                <a:solidFill>
                  <a:srgbClr val="0070C0"/>
                </a:solidFill>
              </a:rPr>
              <a:t>, </a:t>
            </a:r>
            <a:r>
              <a:rPr lang="et-EE" sz="2000" dirty="0" smtClean="0"/>
              <a:t>millega KOV on võimeline tagama ülesannete iseseisvaks korraldamiseks vajaliku professionaalse võimekuse ja osutama elanikele kvaliteetseid avalikke teenuseid.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S</a:t>
            </a:r>
            <a:r>
              <a:rPr lang="et-EE" sz="2000" dirty="0" smtClean="0">
                <a:solidFill>
                  <a:schemeClr val="tx1"/>
                </a:solidFill>
              </a:rPr>
              <a:t>oovitusliku suuruse kriteerium</a:t>
            </a:r>
            <a:r>
              <a:rPr lang="et-EE" sz="2000" dirty="0" smtClean="0"/>
              <a:t> </a:t>
            </a:r>
            <a:r>
              <a:rPr lang="et-EE" sz="2400" dirty="0" smtClean="0">
                <a:solidFill>
                  <a:srgbClr val="0070C0"/>
                </a:solidFill>
              </a:rPr>
              <a:t>11 000 elanikku 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t-EE" sz="2400" dirty="0" smtClean="0">
                <a:solidFill>
                  <a:srgbClr val="0070C0"/>
                </a:solidFill>
              </a:rPr>
              <a:t>Ühinemistoetus</a:t>
            </a:r>
            <a:r>
              <a:rPr lang="et-EE" sz="2000" b="1" dirty="0" smtClean="0">
                <a:solidFill>
                  <a:srgbClr val="0070C0"/>
                </a:solidFill>
              </a:rPr>
              <a:t> </a:t>
            </a:r>
            <a:r>
              <a:rPr lang="et-EE" sz="2000" dirty="0" smtClean="0">
                <a:solidFill>
                  <a:schemeClr val="tx1"/>
                </a:solidFill>
              </a:rPr>
              <a:t>vähemalt 5000 elanikuga KOV tekkimisel 300 000 -800 000 €.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>
                <a:solidFill>
                  <a:schemeClr val="tx1"/>
                </a:solidFill>
              </a:rPr>
              <a:t>11 000 elanikuga omavalitsus, täiendav toetatus 500 000 €.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>
                <a:solidFill>
                  <a:schemeClr val="tx1"/>
                </a:solidFill>
              </a:rPr>
              <a:t>Vallavanemale/linnapeale  ja volikogu esimehele makstakse ühinemistoetusest </a:t>
            </a:r>
            <a:r>
              <a:rPr lang="et-EE" sz="2400" dirty="0" smtClean="0">
                <a:solidFill>
                  <a:srgbClr val="0070C0"/>
                </a:solidFill>
              </a:rPr>
              <a:t>hüvitis</a:t>
            </a:r>
            <a:r>
              <a:rPr lang="et-EE" sz="2000" b="1" dirty="0" smtClean="0">
                <a:solidFill>
                  <a:schemeClr val="tx1"/>
                </a:solidFill>
              </a:rPr>
              <a:t> </a:t>
            </a:r>
            <a:r>
              <a:rPr lang="et-EE" sz="2000" dirty="0" smtClean="0">
                <a:solidFill>
                  <a:schemeClr val="tx1"/>
                </a:solidFill>
              </a:rPr>
              <a:t>kuni 1 aasta töötasu ulatuses.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t-EE" sz="2000" dirty="0" smtClean="0"/>
          </a:p>
        </p:txBody>
      </p:sp>
      <p:pic>
        <p:nvPicPr>
          <p:cNvPr id="5" name="Picture 4" descr="HARIME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0509"/>
            <a:ext cx="8999537" cy="1152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7920000" cy="576013"/>
          </a:xfrm>
        </p:spPr>
        <p:txBody>
          <a:bodyPr/>
          <a:lstStyle/>
          <a:p>
            <a:r>
              <a:rPr lang="et-EE" altLang="et-EE" sz="3200" dirty="0" smtClean="0">
                <a:solidFill>
                  <a:srgbClr val="0070C0"/>
                </a:solidFill>
              </a:rPr>
              <a:t>Haldusreformi kavandatud ajakava</a:t>
            </a:r>
            <a:endParaRPr lang="et-E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97" y="971997"/>
            <a:ext cx="8496944" cy="5309741"/>
          </a:xfrm>
        </p:spPr>
        <p:txBody>
          <a:bodyPr/>
          <a:lstStyle/>
          <a:p>
            <a:pPr>
              <a:spcAft>
                <a:spcPts val="0"/>
              </a:spcAft>
              <a:buNone/>
            </a:pPr>
            <a:r>
              <a:rPr lang="et-EE" sz="2000" dirty="0" smtClean="0">
                <a:solidFill>
                  <a:srgbClr val="0070C0"/>
                </a:solidFill>
              </a:rPr>
              <a:t>Reformi omaalgatuslik etapp</a:t>
            </a:r>
          </a:p>
          <a:p>
            <a:pPr>
              <a:spcAft>
                <a:spcPts val="0"/>
              </a:spcAft>
            </a:pPr>
            <a:r>
              <a:rPr lang="et-EE" sz="2000" b="1" dirty="0" smtClean="0"/>
              <a:t>Kuni 1.01.2017 	</a:t>
            </a:r>
            <a:r>
              <a:rPr lang="et-EE" sz="2000" dirty="0" smtClean="0"/>
              <a:t>Omaalgatuslike ühinemiste algatamine ja ettevalmistamine,</a:t>
            </a:r>
            <a:r>
              <a:rPr lang="et-EE" sz="2000" i="1" dirty="0" smtClean="0"/>
              <a:t> </a:t>
            </a:r>
            <a:r>
              <a:rPr lang="et-EE" sz="2000" dirty="0" smtClean="0">
                <a:solidFill>
                  <a:schemeClr val="tx1"/>
                </a:solidFill>
              </a:rPr>
              <a:t>tähtaeg ühinemise otsuste esitamiseks maavanemale</a:t>
            </a:r>
            <a:endParaRPr lang="et-EE" sz="2000" b="1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t-EE" sz="2000" b="1" dirty="0" smtClean="0">
                <a:solidFill>
                  <a:schemeClr val="tx1"/>
                </a:solidFill>
              </a:rPr>
              <a:t>01.02.2017 </a:t>
            </a:r>
            <a:r>
              <a:rPr lang="et-EE" sz="2000" dirty="0" smtClean="0"/>
              <a:t>VV määrus HTK muutmiseks 	</a:t>
            </a:r>
          </a:p>
          <a:p>
            <a:pPr>
              <a:spcAft>
                <a:spcPts val="0"/>
              </a:spcAft>
            </a:pPr>
            <a:endParaRPr lang="et-EE" sz="1000" dirty="0" smtClean="0"/>
          </a:p>
          <a:p>
            <a:pPr>
              <a:spcAft>
                <a:spcPts val="0"/>
              </a:spcAft>
              <a:buNone/>
            </a:pPr>
            <a:r>
              <a:rPr lang="et-EE" sz="2000" dirty="0" smtClean="0">
                <a:solidFill>
                  <a:srgbClr val="0070C0"/>
                </a:solidFill>
              </a:rPr>
              <a:t>Vabariigi Valitsuse (VV) poolt ühinemiste algatamise etapp</a:t>
            </a:r>
          </a:p>
          <a:p>
            <a:pPr>
              <a:spcAft>
                <a:spcPts val="0"/>
              </a:spcAft>
            </a:pPr>
            <a:r>
              <a:rPr lang="et-EE" sz="2000" b="1" dirty="0" smtClean="0"/>
              <a:t>15.02.2017 </a:t>
            </a:r>
            <a:r>
              <a:rPr lang="et-EE" sz="2000" dirty="0" smtClean="0"/>
              <a:t>	VV algatab HTK muutmise tehes KOVidele ühinemisettepaneku</a:t>
            </a:r>
          </a:p>
          <a:p>
            <a:pPr>
              <a:spcAft>
                <a:spcPts val="0"/>
              </a:spcAft>
            </a:pPr>
            <a:r>
              <a:rPr lang="et-EE" sz="2000" b="1" dirty="0" smtClean="0"/>
              <a:t>15.05.2017 	</a:t>
            </a:r>
            <a:r>
              <a:rPr lang="et-EE" sz="2000" dirty="0" smtClean="0"/>
              <a:t>KOVidel aeg arvamuse esitamiseks ettepaneku kohta</a:t>
            </a:r>
          </a:p>
          <a:p>
            <a:pPr>
              <a:spcAft>
                <a:spcPts val="0"/>
              </a:spcAft>
            </a:pPr>
            <a:r>
              <a:rPr lang="et-EE" sz="2000" b="1" dirty="0" smtClean="0"/>
              <a:t>15.06.2017 	</a:t>
            </a:r>
            <a:r>
              <a:rPr lang="et-EE" sz="2000" dirty="0" smtClean="0"/>
              <a:t>KOVid peavad olema teinud </a:t>
            </a:r>
            <a:r>
              <a:rPr lang="et-EE" sz="2000" dirty="0" smtClean="0">
                <a:solidFill>
                  <a:schemeClr val="tx1"/>
                </a:solidFill>
              </a:rPr>
              <a:t>valimistoimingud. Kui KOV jätab tegemata, teeb maavanem KOV eest valimistoimingud 19.07.2017. </a:t>
            </a:r>
          </a:p>
          <a:p>
            <a:pPr>
              <a:spcAft>
                <a:spcPts val="0"/>
              </a:spcAft>
            </a:pPr>
            <a:r>
              <a:rPr lang="et-EE" sz="2000" b="1" dirty="0" smtClean="0"/>
              <a:t>15.07.2017 	</a:t>
            </a:r>
            <a:r>
              <a:rPr lang="et-EE" sz="2000" dirty="0" smtClean="0"/>
              <a:t>VV määrus  HTK  muutmiseks</a:t>
            </a:r>
          </a:p>
          <a:p>
            <a:pPr>
              <a:spcAft>
                <a:spcPts val="0"/>
              </a:spcAft>
            </a:pPr>
            <a:r>
              <a:rPr lang="et-EE" sz="2000" b="1" dirty="0" smtClean="0"/>
              <a:t>15.10.2017	valimised, mõlema etapi ühinemised jõustuvad  </a:t>
            </a:r>
            <a:r>
              <a:rPr lang="et-EE" sz="2000" dirty="0" smtClean="0"/>
              <a:t>	</a:t>
            </a:r>
            <a:endParaRPr lang="et-EE" sz="2000" dirty="0"/>
          </a:p>
        </p:txBody>
      </p:sp>
      <p:pic>
        <p:nvPicPr>
          <p:cNvPr id="5" name="Picture 4" descr="HARIME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0509"/>
            <a:ext cx="8999537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7920000" cy="576013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VV algatatud ühinemine </a:t>
            </a:r>
            <a:endParaRPr lang="et-E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89" y="827981"/>
            <a:ext cx="8640960" cy="5309741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300"/>
              </a:spcAft>
            </a:pPr>
            <a:r>
              <a:rPr lang="et-EE" sz="2400" dirty="0" smtClean="0">
                <a:solidFill>
                  <a:schemeClr val="tx1"/>
                </a:solidFill>
              </a:rPr>
              <a:t>Valitsus algatab KOVide ühendamise, kus ei ole 5000 elanikku ega esitanud ühinemistaotlust (1.01.2017ks)</a:t>
            </a:r>
          </a:p>
          <a:p>
            <a:pPr lvl="0">
              <a:lnSpc>
                <a:spcPct val="100000"/>
              </a:lnSpc>
              <a:spcAft>
                <a:spcPts val="300"/>
              </a:spcAft>
            </a:pPr>
            <a:r>
              <a:rPr lang="et-EE" sz="2400" dirty="0" smtClean="0">
                <a:solidFill>
                  <a:schemeClr val="tx1"/>
                </a:solidFill>
              </a:rPr>
              <a:t>KOVid kujundavad arvamuse 15.05.17ks, vastamata jätmine loetakse nõustumiseks.</a:t>
            </a:r>
          </a:p>
          <a:p>
            <a:pPr lvl="0">
              <a:lnSpc>
                <a:spcPct val="100000"/>
              </a:lnSpc>
              <a:spcAft>
                <a:spcPts val="300"/>
              </a:spcAft>
            </a:pPr>
            <a:r>
              <a:rPr lang="et-EE" sz="2400" dirty="0" smtClean="0">
                <a:solidFill>
                  <a:schemeClr val="tx1"/>
                </a:solidFill>
              </a:rPr>
              <a:t>Valitsus võib ühendada KOV, kes vastab kriteeriumile või on algatanud ühinemise, kui see on vajalik KOVi miinimumsuuruse kriteeriumi täitmiseks.</a:t>
            </a:r>
          </a:p>
          <a:p>
            <a:pPr lvl="0">
              <a:lnSpc>
                <a:spcPct val="100000"/>
              </a:lnSpc>
              <a:spcAft>
                <a:spcPts val="300"/>
              </a:spcAft>
            </a:pPr>
            <a:r>
              <a:rPr lang="et-EE" sz="2400" dirty="0" smtClean="0">
                <a:solidFill>
                  <a:schemeClr val="tx1"/>
                </a:solidFill>
              </a:rPr>
              <a:t>Ühinemistoetusi ei maksta.</a:t>
            </a:r>
          </a:p>
        </p:txBody>
      </p:sp>
      <p:pic>
        <p:nvPicPr>
          <p:cNvPr id="6" name="Picture 4" descr="HARIME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0509"/>
            <a:ext cx="8999537" cy="1152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9" y="251917"/>
            <a:ext cx="8676233" cy="864095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Haldusreformiga kavandatavad muudatused</a:t>
            </a:r>
            <a:endParaRPr lang="et-EE" sz="3200" dirty="0">
              <a:solidFill>
                <a:srgbClr val="0070C0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4" y="899989"/>
            <a:ext cx="8496945" cy="538174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et-EE" altLang="et-EE" sz="2400" dirty="0" smtClean="0">
                <a:solidFill>
                  <a:srgbClr val="0070C0"/>
                </a:solidFill>
              </a:rPr>
              <a:t>KOV koostöö: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altLang="et-EE" sz="1800" dirty="0" smtClean="0">
                <a:solidFill>
                  <a:srgbClr val="0070C0"/>
                </a:solidFill>
              </a:rPr>
              <a:t>KOV ühisasutused </a:t>
            </a:r>
            <a:r>
              <a:rPr lang="et-EE" sz="1800" dirty="0" smtClean="0"/>
              <a:t>suure mastaabiga teenuste tõhus korraldus, s.o eelkõige </a:t>
            </a:r>
            <a:r>
              <a:rPr lang="et-EE" sz="1800" dirty="0" smtClean="0">
                <a:solidFill>
                  <a:srgbClr val="0070C0"/>
                </a:solidFill>
              </a:rPr>
              <a:t>valdkondlik koostöö </a:t>
            </a:r>
            <a:r>
              <a:rPr lang="et-EE" sz="1800" dirty="0" smtClean="0">
                <a:solidFill>
                  <a:schemeClr val="tx1"/>
                </a:solidFill>
              </a:rPr>
              <a:t>(nt jäätmete, ühistranspordi korraldamise jms valdkonnas)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altLang="et-EE" sz="1800" dirty="0" smtClean="0">
                <a:solidFill>
                  <a:srgbClr val="0070C0"/>
                </a:solidFill>
              </a:rPr>
              <a:t>Horisontaalne koordineerimine </a:t>
            </a:r>
            <a:r>
              <a:rPr lang="et-EE" altLang="et-EE" sz="1800" dirty="0" smtClean="0">
                <a:solidFill>
                  <a:schemeClr val="tx1"/>
                </a:solidFill>
              </a:rPr>
              <a:t>maakonnas ja </a:t>
            </a:r>
            <a:r>
              <a:rPr lang="et-EE" altLang="et-EE" sz="1800" dirty="0" smtClean="0">
                <a:solidFill>
                  <a:srgbClr val="0070C0"/>
                </a:solidFill>
              </a:rPr>
              <a:t>KOV koostöö soodustamine </a:t>
            </a:r>
            <a:r>
              <a:rPr lang="et-EE" altLang="et-EE" sz="1800" dirty="0" smtClean="0">
                <a:solidFill>
                  <a:schemeClr val="tx1"/>
                </a:solidFill>
              </a:rPr>
              <a:t>ee</a:t>
            </a:r>
            <a:r>
              <a:rPr lang="et-EE" sz="1800" dirty="0" smtClean="0"/>
              <a:t>smärgiga suurendada KOVide rolli </a:t>
            </a:r>
            <a:r>
              <a:rPr lang="et-EE" sz="1800" dirty="0" smtClean="0">
                <a:solidFill>
                  <a:srgbClr val="0070C0"/>
                </a:solidFill>
              </a:rPr>
              <a:t>piirkonna strateegilise arengu suunamisel</a:t>
            </a:r>
            <a:endParaRPr lang="et-EE" sz="1800" dirty="0" smtClean="0"/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et-EE" sz="2400" dirty="0" smtClean="0">
                <a:solidFill>
                  <a:srgbClr val="0070C0"/>
                </a:solidFill>
              </a:rPr>
              <a:t>KOVidele ülesannete üleandmine:</a:t>
            </a:r>
            <a:endParaRPr lang="et-EE" altLang="et-EE" sz="24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t-EE" altLang="et-EE" sz="1800" dirty="0" smtClean="0">
                <a:solidFill>
                  <a:srgbClr val="0070C0"/>
                </a:solidFill>
              </a:rPr>
              <a:t>Maakonna arengu kavandamine </a:t>
            </a:r>
            <a:r>
              <a:rPr lang="et-EE" altLang="et-EE" sz="1800" dirty="0" smtClean="0"/>
              <a:t>antakse MV-delt üle KOVidele (ühiselt täitmiseks)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t-EE" altLang="et-EE" sz="1800" dirty="0" smtClean="0"/>
              <a:t>KOVidele antakse ülesandeks maakonna/piirkonna KOV koostöös ühiselt </a:t>
            </a:r>
            <a:r>
              <a:rPr lang="et-EE" altLang="et-EE" sz="1800" dirty="0" smtClean="0">
                <a:solidFill>
                  <a:srgbClr val="0070C0"/>
                </a:solidFill>
              </a:rPr>
              <a:t>ettevõtluskeskkonna arendamine </a:t>
            </a:r>
            <a:r>
              <a:rPr lang="et-EE" altLang="et-EE" sz="1800" dirty="0" smtClean="0"/>
              <a:t>(läbi MAKide)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t-EE" altLang="et-EE" sz="1800" dirty="0" smtClean="0">
                <a:solidFill>
                  <a:srgbClr val="0070C0"/>
                </a:solidFill>
              </a:rPr>
              <a:t>Piirkondliku ühistranspordi korraldus </a:t>
            </a:r>
            <a:r>
              <a:rPr lang="et-EE" altLang="et-EE" sz="1800" dirty="0" smtClean="0"/>
              <a:t>antakse üle piirkonna (so mitme maakonna) KOV-idele ühiselt korraldamiseks läbi Maanteeameti ja KOVide ühiselt asutatud ÜTK-de.</a:t>
            </a:r>
            <a:endParaRPr lang="et-EE" sz="1200" b="1" dirty="0" smtClean="0"/>
          </a:p>
        </p:txBody>
      </p:sp>
      <p:pic>
        <p:nvPicPr>
          <p:cNvPr id="5" name="Picture 4" descr="HARIME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0509"/>
            <a:ext cx="8999537" cy="1152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9137" y="5046070"/>
            <a:ext cx="1455128" cy="175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4" y="251918"/>
            <a:ext cx="8532218" cy="648072"/>
          </a:xfrm>
        </p:spPr>
        <p:txBody>
          <a:bodyPr/>
          <a:lstStyle/>
          <a:p>
            <a:r>
              <a:rPr lang="et-EE" sz="3200" b="0" dirty="0" smtClean="0">
                <a:solidFill>
                  <a:srgbClr val="0070C0"/>
                </a:solidFill>
              </a:rPr>
              <a:t>Valitsus kiitis 25.08 heaks järgmised muudatused </a:t>
            </a:r>
            <a:endParaRPr lang="et-EE" sz="3200" b="0" dirty="0">
              <a:solidFill>
                <a:srgbClr val="0070C0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4" y="899989"/>
            <a:ext cx="8532218" cy="5381749"/>
          </a:xfrm>
        </p:spPr>
        <p:txBody>
          <a:bodyPr/>
          <a:lstStyle/>
          <a:p>
            <a:pPr marL="108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t-EE" sz="2600" dirty="0" err="1">
                <a:solidFill>
                  <a:srgbClr val="0070C0"/>
                </a:solidFill>
              </a:rPr>
              <a:t>KOVidele</a:t>
            </a:r>
            <a:r>
              <a:rPr lang="et-EE" sz="2600" dirty="0">
                <a:solidFill>
                  <a:srgbClr val="0070C0"/>
                </a:solidFill>
              </a:rPr>
              <a:t> </a:t>
            </a:r>
            <a:r>
              <a:rPr lang="et-EE" sz="2600" dirty="0" smtClean="0">
                <a:solidFill>
                  <a:srgbClr val="0070C0"/>
                </a:solidFill>
              </a:rPr>
              <a:t>uute ülesannete </a:t>
            </a:r>
            <a:r>
              <a:rPr lang="et-EE" sz="2600" dirty="0">
                <a:solidFill>
                  <a:srgbClr val="0070C0"/>
                </a:solidFill>
              </a:rPr>
              <a:t>üleandmine:</a:t>
            </a:r>
            <a:endParaRPr lang="et-EE" sz="2600" dirty="0"/>
          </a:p>
          <a:p>
            <a:pPr marL="450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t-EE" sz="1800" dirty="0" smtClean="0"/>
              <a:t>kohaliku ja piirkondliku </a:t>
            </a:r>
            <a:r>
              <a:rPr lang="et-EE" sz="2000" dirty="0" smtClean="0">
                <a:solidFill>
                  <a:srgbClr val="0070C0"/>
                </a:solidFill>
              </a:rPr>
              <a:t>ettevõtluskeskkonna arendamise</a:t>
            </a:r>
            <a:r>
              <a:rPr lang="et-EE" sz="1800" dirty="0" smtClean="0">
                <a:solidFill>
                  <a:srgbClr val="0070C0"/>
                </a:solidFill>
              </a:rPr>
              <a:t> </a:t>
            </a:r>
            <a:r>
              <a:rPr lang="et-EE" sz="1800" dirty="0" smtClean="0"/>
              <a:t>ülesande andmine KOVidele ühiselt täitmiseks koos maakondlike arenduskeskuste üleandmisega </a:t>
            </a:r>
            <a:r>
              <a:rPr lang="et-EE" sz="1800" dirty="0" err="1" smtClean="0"/>
              <a:t>KOVidele</a:t>
            </a:r>
            <a:r>
              <a:rPr lang="et-EE" sz="1800" dirty="0" smtClean="0"/>
              <a:t> </a:t>
            </a:r>
          </a:p>
          <a:p>
            <a:pPr marL="450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>
                <a:solidFill>
                  <a:srgbClr val="0070C0"/>
                </a:solidFill>
              </a:rPr>
              <a:t>maakonna arendustegevuse</a:t>
            </a:r>
            <a:r>
              <a:rPr lang="et-EE" sz="2000" dirty="0" smtClean="0"/>
              <a:t> </a:t>
            </a:r>
            <a:r>
              <a:rPr lang="et-EE" sz="1800" dirty="0" smtClean="0"/>
              <a:t>alaste ülesannete üleandmine </a:t>
            </a:r>
            <a:r>
              <a:rPr lang="et-EE" sz="1800" dirty="0"/>
              <a:t>maavalitsustelt </a:t>
            </a:r>
            <a:r>
              <a:rPr lang="et-EE" sz="1800" dirty="0" err="1"/>
              <a:t>KOVidele</a:t>
            </a:r>
            <a:r>
              <a:rPr lang="et-EE" sz="1800" dirty="0"/>
              <a:t> </a:t>
            </a:r>
            <a:r>
              <a:rPr lang="et-EE" sz="1800" dirty="0" smtClean="0"/>
              <a:t>ühiselt täitmiseks</a:t>
            </a:r>
          </a:p>
          <a:p>
            <a:pPr marL="450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t-EE" sz="1800" dirty="0" smtClean="0"/>
              <a:t>KOVide ja Maanteeameti poolt </a:t>
            </a:r>
            <a:r>
              <a:rPr lang="et-EE" sz="2000" dirty="0" smtClean="0">
                <a:solidFill>
                  <a:srgbClr val="0070C0"/>
                </a:solidFill>
              </a:rPr>
              <a:t>ühiselt moodustatud regionaalsete ühistranspordikeskustele </a:t>
            </a:r>
            <a:r>
              <a:rPr lang="et-EE" sz="1800" dirty="0" smtClean="0"/>
              <a:t>ühistranspordi korraldamise pädevuse delegeerimine</a:t>
            </a:r>
          </a:p>
          <a:p>
            <a:pPr marL="108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t-EE" altLang="et-EE" sz="2600" dirty="0">
                <a:solidFill>
                  <a:srgbClr val="0070C0"/>
                </a:solidFill>
              </a:rPr>
              <a:t>KOV koostöö</a:t>
            </a:r>
            <a:r>
              <a:rPr lang="et-EE" altLang="et-EE" sz="2600" dirty="0" smtClean="0">
                <a:solidFill>
                  <a:srgbClr val="0070C0"/>
                </a:solidFill>
              </a:rPr>
              <a:t>:</a:t>
            </a:r>
            <a:endParaRPr lang="et-EE" sz="26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1800" dirty="0" err="1" smtClean="0"/>
              <a:t>KOVi</a:t>
            </a:r>
            <a:r>
              <a:rPr lang="et-EE" sz="1800" dirty="0" smtClean="0">
                <a:solidFill>
                  <a:srgbClr val="0070C0"/>
                </a:solidFill>
              </a:rPr>
              <a:t> </a:t>
            </a:r>
            <a:r>
              <a:rPr lang="et-EE" sz="2000" dirty="0" err="1">
                <a:solidFill>
                  <a:srgbClr val="0070C0"/>
                </a:solidFill>
              </a:rPr>
              <a:t>ühisameti</a:t>
            </a:r>
            <a:r>
              <a:rPr lang="et-EE" sz="1800" dirty="0">
                <a:solidFill>
                  <a:srgbClr val="0070C0"/>
                </a:solidFill>
              </a:rPr>
              <a:t> </a:t>
            </a:r>
            <a:r>
              <a:rPr lang="et-EE" sz="1800" dirty="0"/>
              <a:t>regulatsiooni loomine </a:t>
            </a:r>
            <a:r>
              <a:rPr lang="et-EE" sz="1800" dirty="0" err="1"/>
              <a:t>KOVide</a:t>
            </a:r>
            <a:r>
              <a:rPr lang="et-EE" sz="1800" dirty="0"/>
              <a:t> </a:t>
            </a:r>
            <a:r>
              <a:rPr lang="et-EE" sz="1800" dirty="0" smtClean="0"/>
              <a:t>valdkondliku koostöö </a:t>
            </a:r>
            <a:r>
              <a:rPr lang="et-EE" sz="1800" dirty="0"/>
              <a:t>võimaldamiseks.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1800" dirty="0" err="1" smtClean="0"/>
              <a:t>KOVide</a:t>
            </a:r>
            <a:r>
              <a:rPr lang="et-EE" sz="1800" dirty="0" smtClean="0"/>
              <a:t> </a:t>
            </a:r>
            <a:r>
              <a:rPr lang="et-EE" sz="2000" dirty="0" smtClean="0">
                <a:solidFill>
                  <a:srgbClr val="0070C0"/>
                </a:solidFill>
              </a:rPr>
              <a:t>koostöö soodustamine</a:t>
            </a:r>
            <a:r>
              <a:rPr lang="et-EE" sz="1800" dirty="0" smtClean="0">
                <a:solidFill>
                  <a:srgbClr val="0070C0"/>
                </a:solidFill>
              </a:rPr>
              <a:t> </a:t>
            </a:r>
            <a:r>
              <a:rPr lang="et-EE" sz="1800" dirty="0" smtClean="0"/>
              <a:t>maakondliku </a:t>
            </a:r>
            <a:r>
              <a:rPr lang="et-EE" sz="1800" dirty="0" err="1" smtClean="0"/>
              <a:t>OVLiga</a:t>
            </a:r>
            <a:r>
              <a:rPr lang="et-EE" sz="1800" dirty="0" smtClean="0"/>
              <a:t> piirkondliku arengu suunamisel ja ettevõtluskeskkonna arendamisel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1800" dirty="0" smtClean="0"/>
              <a:t>Ülesanded, mida KOVidel tuleb täita ühiselt, antakse üle kas KOVidele või nende koostööorganisatsioonidele. </a:t>
            </a:r>
            <a:r>
              <a:rPr lang="et-EE" sz="2000" dirty="0" smtClean="0">
                <a:solidFill>
                  <a:srgbClr val="0070C0"/>
                </a:solidFill>
              </a:rPr>
              <a:t>Koostöö vorm </a:t>
            </a:r>
            <a:r>
              <a:rPr lang="et-EE" sz="1800" dirty="0" smtClean="0"/>
              <a:t>ülesannete ühisel täitmisel on </a:t>
            </a:r>
            <a:r>
              <a:rPr lang="et-EE" sz="2000" dirty="0" smtClean="0">
                <a:solidFill>
                  <a:srgbClr val="0070C0"/>
                </a:solidFill>
              </a:rPr>
              <a:t>KOVide otsustada. </a:t>
            </a:r>
          </a:p>
          <a:p>
            <a:pPr marL="108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t-EE" sz="1800" dirty="0" smtClean="0"/>
              <a:t>Riigihalduse minister esitab eelnõud valitsusele  2016. aasta detsembriks. </a:t>
            </a:r>
            <a:endParaRPr lang="et-EE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3806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7920000" cy="576013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Muudatused rahastamise korralduses</a:t>
            </a:r>
            <a:endParaRPr lang="et-E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5" y="899989"/>
            <a:ext cx="8280920" cy="538174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2200" dirty="0" smtClean="0"/>
              <a:t>Vaadatakse läbi </a:t>
            </a:r>
            <a:r>
              <a:rPr lang="et-EE" sz="2400" dirty="0" smtClean="0">
                <a:solidFill>
                  <a:srgbClr val="0070C0"/>
                </a:solidFill>
              </a:rPr>
              <a:t>tasandusfondi jaotamise valem</a:t>
            </a:r>
            <a:r>
              <a:rPr lang="et-EE" sz="2400" dirty="0" smtClean="0"/>
              <a:t>, et</a:t>
            </a:r>
            <a:r>
              <a:rPr lang="et-EE" sz="2200" dirty="0" smtClean="0"/>
              <a:t> vähendada valemi töökohtade loomist ja maksutulude kasvatamist demotiveerivat mõju (nt. viitaega pikendades)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2200" dirty="0" smtClean="0"/>
              <a:t>Töötatakse välja lahendused </a:t>
            </a:r>
            <a:r>
              <a:rPr lang="et-EE" sz="2400" dirty="0" smtClean="0">
                <a:solidFill>
                  <a:srgbClr val="0070C0"/>
                </a:solidFill>
              </a:rPr>
              <a:t>eemalasetsevate piirkondade toetamiseks  </a:t>
            </a:r>
            <a:r>
              <a:rPr lang="et-EE" sz="2200" dirty="0" smtClean="0"/>
              <a:t>ääremaalisuse parameetri kasutusele võtmiseks tasandusfondis.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et-EE" sz="2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4" descr="HARIME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0509"/>
            <a:ext cx="8999537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t-EE" sz="4800" dirty="0" smtClean="0"/>
              <a:t>Head näited positiivsetest ühinemisjärgsed arengutest</a:t>
            </a:r>
            <a:endParaRPr lang="et-EE" sz="4800" dirty="0"/>
          </a:p>
        </p:txBody>
      </p:sp>
      <p:pic>
        <p:nvPicPr>
          <p:cNvPr id="5" name="Picture 4" descr="Tartu_Panor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0469"/>
            <a:ext cx="899953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Office PowerPoint</Application>
  <PresentationFormat>Kohandatud</PresentationFormat>
  <Paragraphs>168</Paragraphs>
  <Slides>23</Slides>
  <Notes>18</Notes>
  <HiddenSlides>10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23</vt:i4>
      </vt:variant>
    </vt:vector>
  </HeadingPairs>
  <TitlesOfParts>
    <vt:vector size="31" baseType="lpstr">
      <vt:lpstr>Arial Unicode MS</vt:lpstr>
      <vt:lpstr>Microsoft YaHei</vt:lpstr>
      <vt:lpstr>Arial</vt:lpstr>
      <vt:lpstr>Roboto Condensed</vt:lpstr>
      <vt:lpstr>Tahoma</vt:lpstr>
      <vt:lpstr>Times New Roman</vt:lpstr>
      <vt:lpstr>Wingdings</vt:lpstr>
      <vt:lpstr>Office Theme</vt:lpstr>
      <vt:lpstr> Haldusreformi hetkeseisust    Ave Viks,  Rahandusministeeriumi regionaalhalduse osakond 25.10 2016</vt:lpstr>
      <vt:lpstr>Haldusreformi ettevalmistamise protsess</vt:lpstr>
      <vt:lpstr>Haldusreformi seaduse eelnõu põhimõtteid </vt:lpstr>
      <vt:lpstr>Haldusreformi kavandatud ajakava</vt:lpstr>
      <vt:lpstr>VV algatatud ühinemine </vt:lpstr>
      <vt:lpstr>Haldusreformiga kavandatavad muudatused</vt:lpstr>
      <vt:lpstr>Valitsus kiitis 25.08 heaks järgmised muudatused </vt:lpstr>
      <vt:lpstr>Muudatused rahastamise korralduses</vt:lpstr>
      <vt:lpstr>Head näited positiivsetest ühinemisjärgsed arengutest</vt:lpstr>
      <vt:lpstr>Senised ühinemiskogemused 1996-2016</vt:lpstr>
      <vt:lpstr>Paremad avalikud teenused</vt:lpstr>
      <vt:lpstr>Asjatundlikud spetsialistid</vt:lpstr>
      <vt:lpstr>Spetsialiseerumise näited Lääne-Nigula ja Lüganusel</vt:lpstr>
      <vt:lpstr>Kogukonnad on muutunud aktiivsemaks </vt:lpstr>
      <vt:lpstr>Mastaabiefekt ja parem investeerimisvõimekus</vt:lpstr>
      <vt:lpstr>Riigipoolne tugi haldusreformi läbiviimisel</vt:lpstr>
      <vt:lpstr>Ühinemisläbirääkimiste nõustamine</vt:lpstr>
      <vt:lpstr>Ühinemisläbirääkimised</vt:lpstr>
      <vt:lpstr>PowerPointi esitlus</vt:lpstr>
      <vt:lpstr>Maavalitsuste tulevik</vt:lpstr>
      <vt:lpstr>Riigiülesannete analüüsi ettepanekud</vt:lpstr>
      <vt:lpstr>Valitsuse otsused</vt:lpstr>
      <vt:lpstr>Tänan! Küsimused? http://haldusreform.fin.ee haldusreform@fin.ee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2014-05-22T10:54:41Z</dcterms:created>
  <dcterms:modified xsi:type="dcterms:W3CDTF">2016-10-28T09:40:06Z</dcterms:modified>
</cp:coreProperties>
</file>