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6" r:id="rId2"/>
    <p:sldMasterId id="2147483679" r:id="rId3"/>
    <p:sldMasterId id="2147483690" r:id="rId4"/>
  </p:sldMasterIdLst>
  <p:notesMasterIdLst>
    <p:notesMasterId r:id="rId20"/>
  </p:notesMasterIdLst>
  <p:sldIdLst>
    <p:sldId id="256" r:id="rId5"/>
    <p:sldId id="278" r:id="rId6"/>
    <p:sldId id="280" r:id="rId7"/>
    <p:sldId id="286" r:id="rId8"/>
    <p:sldId id="287" r:id="rId9"/>
    <p:sldId id="288" r:id="rId10"/>
    <p:sldId id="289" r:id="rId11"/>
    <p:sldId id="285" r:id="rId12"/>
    <p:sldId id="283" r:id="rId13"/>
    <p:sldId id="284" r:id="rId14"/>
    <p:sldId id="281" r:id="rId15"/>
    <p:sldId id="282" r:id="rId16"/>
    <p:sldId id="290" r:id="rId17"/>
    <p:sldId id="291" r:id="rId18"/>
    <p:sldId id="277" r:id="rId19"/>
  </p:sldIdLst>
  <p:sldSz cx="8999538" cy="6840538"/>
  <p:notesSz cx="6797675" cy="9928225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999999"/>
    <a:srgbClr val="004586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24" autoAdjust="0"/>
  </p:normalViewPr>
  <p:slideViewPr>
    <p:cSldViewPr>
      <p:cViewPr varScale="1">
        <p:scale>
          <a:sx n="49" d="100"/>
          <a:sy n="49" d="100"/>
        </p:scale>
        <p:origin x="1810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0913" y="754063"/>
            <a:ext cx="48926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5724"/>
            <a:ext cx="5437284" cy="44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48880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0821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6890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757238"/>
            <a:ext cx="4891088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Metsaga kaetud ala ja metsamaa ja põllumajandusmaa suhe määratletakse LAU 2 (vald) tasandiga võrdsel piirkondlikul tasemel või muu selgelt määratletud ühtse geograafilise piirkonna tasemel, millel on sarnased põllumajanduslikud tingimused.</a:t>
            </a:r>
          </a:p>
          <a:p>
            <a:endParaRPr lang="et-EE" dirty="0" smtClean="0"/>
          </a:p>
          <a:p>
            <a:r>
              <a:rPr lang="et-EE" dirty="0" smtClean="0"/>
              <a:t>Metsasuse erisus</a:t>
            </a:r>
          </a:p>
          <a:p>
            <a:r>
              <a:rPr lang="et-EE" dirty="0" smtClean="0"/>
              <a:t>Eesti esitas metsasuse erisuse määratlemiseks 4 homogeenset piirkonda ja 3 eraldiseisvat kohalikku omavalitsust, kokku 102(-3) KOV (185-st):</a:t>
            </a:r>
          </a:p>
          <a:p>
            <a:r>
              <a:rPr lang="et-EE" dirty="0" smtClean="0"/>
              <a:t>Eesti saare ja läänepoolne rannikuala (joonisel sinine), metsasus üle 55% ja metsa ja põllumajandusmaa suhe 3,1;</a:t>
            </a:r>
          </a:p>
          <a:p>
            <a:r>
              <a:rPr lang="et-EE" dirty="0" smtClean="0"/>
              <a:t>Põhja- ja Kirde-Eesti koos Peipsiääre valdadega (joonisel kollane) , metsasus ligi 60%, suhe 4,6;</a:t>
            </a:r>
          </a:p>
          <a:p>
            <a:r>
              <a:rPr lang="et-EE" dirty="0" smtClean="0"/>
              <a:t>Lõuna- ja Kagu-Eesti vallad (joonisel roheline) , metsasus 53% , suhe 3,1;</a:t>
            </a:r>
          </a:p>
          <a:p>
            <a:r>
              <a:rPr lang="et-EE" dirty="0" smtClean="0"/>
              <a:t>Kagu-Eesti ja Kesk-Eesti vallad (joonisel pruun), metsasus 53%, suhe 3,1;</a:t>
            </a:r>
          </a:p>
          <a:p>
            <a:r>
              <a:rPr lang="et-EE" dirty="0" smtClean="0"/>
              <a:t>Põlvamaa</a:t>
            </a:r>
          </a:p>
          <a:p>
            <a:r>
              <a:rPr lang="et-EE" dirty="0" smtClean="0"/>
              <a:t>Pärnumaa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D57B2-63EC-4625-A838-493DA0BA4CE5}" type="slidenum">
              <a:rPr lang="et-EE" smtClean="0">
                <a:solidFill>
                  <a:prstClr val="black"/>
                </a:solidFill>
              </a:rPr>
              <a:pPr/>
              <a:t>12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8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5631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3219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0408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7070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635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6342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9024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9807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59154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8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6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Vallad, mis on maapiirkonna määratlusest välistatud: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Kiili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Viimsi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Harku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Rae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Saue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Saku vald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4688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</a:t>
            </a:r>
            <a:r>
              <a:rPr lang="et-EE" smtClean="0"/>
              <a:t>/ ametinimetus</a:t>
            </a:r>
            <a:br>
              <a:rPr lang="et-EE" smtClean="0"/>
            </a:br>
            <a:r>
              <a:rPr lang="et-EE" smtClean="0"/>
              <a:t/>
            </a:r>
            <a:br>
              <a:rPr lang="et-EE" smtClean="0"/>
            </a:br>
            <a:r>
              <a:rPr lang="et-EE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406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4826" indent="0" algn="ctr">
              <a:buNone/>
              <a:defRPr/>
            </a:lvl2pPr>
            <a:lvl3pPr marL="909652" indent="0" algn="ctr">
              <a:buNone/>
              <a:defRPr/>
            </a:lvl3pPr>
            <a:lvl4pPr marL="1364482" indent="0" algn="ctr">
              <a:buNone/>
              <a:defRPr/>
            </a:lvl4pPr>
            <a:lvl5pPr marL="1819311" indent="0" algn="ctr">
              <a:buNone/>
              <a:defRPr/>
            </a:lvl5pPr>
            <a:lvl6pPr marL="2274138" indent="0" algn="ctr">
              <a:buNone/>
              <a:defRPr/>
            </a:lvl6pPr>
            <a:lvl7pPr marL="2728966" indent="0" algn="ctr">
              <a:buNone/>
              <a:defRPr/>
            </a:lvl7pPr>
            <a:lvl8pPr marL="3183794" indent="0" algn="ctr">
              <a:buNone/>
              <a:defRPr/>
            </a:lvl8pPr>
            <a:lvl9pPr marL="3638623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52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941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5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50" y="2898825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26" indent="0">
              <a:buNone/>
              <a:defRPr sz="1800"/>
            </a:lvl2pPr>
            <a:lvl3pPr marL="909652" indent="0">
              <a:buNone/>
              <a:defRPr sz="1600"/>
            </a:lvl3pPr>
            <a:lvl4pPr marL="1364482" indent="0">
              <a:buNone/>
              <a:defRPr sz="1400"/>
            </a:lvl4pPr>
            <a:lvl5pPr marL="1819311" indent="0">
              <a:buNone/>
              <a:defRPr sz="1400"/>
            </a:lvl5pPr>
            <a:lvl6pPr marL="2274138" indent="0">
              <a:buNone/>
              <a:defRPr sz="1400"/>
            </a:lvl6pPr>
            <a:lvl7pPr marL="2728966" indent="0">
              <a:buNone/>
              <a:defRPr sz="1400"/>
            </a:lvl7pPr>
            <a:lvl8pPr marL="3183794" indent="0">
              <a:buNone/>
              <a:defRPr sz="1400"/>
            </a:lvl8pPr>
            <a:lvl9pPr marL="3638623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579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7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34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94" y="274688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31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6" indent="0">
              <a:buNone/>
              <a:defRPr sz="2000" b="1"/>
            </a:lvl2pPr>
            <a:lvl3pPr marL="909652" indent="0">
              <a:buNone/>
              <a:defRPr sz="1800" b="1"/>
            </a:lvl3pPr>
            <a:lvl4pPr marL="1364482" indent="0">
              <a:buNone/>
              <a:defRPr sz="1600" b="1"/>
            </a:lvl4pPr>
            <a:lvl5pPr marL="1819311" indent="0">
              <a:buNone/>
              <a:defRPr sz="1600" b="1"/>
            </a:lvl5pPr>
            <a:lvl6pPr marL="2274138" indent="0">
              <a:buNone/>
              <a:defRPr sz="1600" b="1"/>
            </a:lvl6pPr>
            <a:lvl7pPr marL="2728966" indent="0">
              <a:buNone/>
              <a:defRPr sz="1600" b="1"/>
            </a:lvl7pPr>
            <a:lvl8pPr marL="3183794" indent="0">
              <a:buNone/>
              <a:defRPr sz="1600" b="1"/>
            </a:lvl8pPr>
            <a:lvl9pPr marL="363862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313" y="217016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5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6" indent="0">
              <a:buNone/>
              <a:defRPr sz="2000" b="1"/>
            </a:lvl2pPr>
            <a:lvl3pPr marL="909652" indent="0">
              <a:buNone/>
              <a:defRPr sz="1800" b="1"/>
            </a:lvl3pPr>
            <a:lvl4pPr marL="1364482" indent="0">
              <a:buNone/>
              <a:defRPr sz="1600" b="1"/>
            </a:lvl4pPr>
            <a:lvl5pPr marL="1819311" indent="0">
              <a:buNone/>
              <a:defRPr sz="1600" b="1"/>
            </a:lvl5pPr>
            <a:lvl6pPr marL="2274138" indent="0">
              <a:buNone/>
              <a:defRPr sz="1600" b="1"/>
            </a:lvl6pPr>
            <a:lvl7pPr marL="2728966" indent="0">
              <a:buNone/>
              <a:defRPr sz="1600" b="1"/>
            </a:lvl7pPr>
            <a:lvl8pPr marL="3183794" indent="0">
              <a:buNone/>
              <a:defRPr sz="1600" b="1"/>
            </a:lvl8pPr>
            <a:lvl9pPr marL="363862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50" y="217016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972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914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201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10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50" y="273071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7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4826" indent="0">
              <a:buNone/>
              <a:defRPr sz="1200"/>
            </a:lvl2pPr>
            <a:lvl3pPr marL="909652" indent="0">
              <a:buNone/>
              <a:defRPr sz="1000"/>
            </a:lvl3pPr>
            <a:lvl4pPr marL="1364482" indent="0">
              <a:buNone/>
              <a:defRPr sz="900"/>
            </a:lvl4pPr>
            <a:lvl5pPr marL="1819311" indent="0">
              <a:buNone/>
              <a:defRPr sz="900"/>
            </a:lvl5pPr>
            <a:lvl6pPr marL="2274138" indent="0">
              <a:buNone/>
              <a:defRPr sz="900"/>
            </a:lvl6pPr>
            <a:lvl7pPr marL="2728966" indent="0">
              <a:buNone/>
              <a:defRPr sz="900"/>
            </a:lvl7pPr>
            <a:lvl8pPr marL="3183794" indent="0">
              <a:buNone/>
              <a:defRPr sz="900"/>
            </a:lvl8pPr>
            <a:lvl9pPr marL="363862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63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6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63" y="61123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4826" indent="0">
              <a:buNone/>
              <a:defRPr sz="2800"/>
            </a:lvl2pPr>
            <a:lvl3pPr marL="909652" indent="0">
              <a:buNone/>
              <a:defRPr sz="2400"/>
            </a:lvl3pPr>
            <a:lvl4pPr marL="1364482" indent="0">
              <a:buNone/>
              <a:defRPr sz="2000"/>
            </a:lvl4pPr>
            <a:lvl5pPr marL="1819311" indent="0">
              <a:buNone/>
              <a:defRPr sz="2000"/>
            </a:lvl5pPr>
            <a:lvl6pPr marL="2274138" indent="0">
              <a:buNone/>
              <a:defRPr sz="2000"/>
            </a:lvl6pPr>
            <a:lvl7pPr marL="2728966" indent="0">
              <a:buNone/>
              <a:defRPr sz="2000"/>
            </a:lvl7pPr>
            <a:lvl8pPr marL="3183794" indent="0">
              <a:buNone/>
              <a:defRPr sz="2000"/>
            </a:lvl8pPr>
            <a:lvl9pPr marL="3638623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6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4826" indent="0">
              <a:buNone/>
              <a:defRPr sz="1200"/>
            </a:lvl2pPr>
            <a:lvl3pPr marL="909652" indent="0">
              <a:buNone/>
              <a:defRPr sz="1000"/>
            </a:lvl3pPr>
            <a:lvl4pPr marL="1364482" indent="0">
              <a:buNone/>
              <a:defRPr sz="900"/>
            </a:lvl4pPr>
            <a:lvl5pPr marL="1819311" indent="0">
              <a:buNone/>
              <a:defRPr sz="900"/>
            </a:lvl5pPr>
            <a:lvl6pPr marL="2274138" indent="0">
              <a:buNone/>
              <a:defRPr sz="900"/>
            </a:lvl6pPr>
            <a:lvl7pPr marL="2728966" indent="0">
              <a:buNone/>
              <a:defRPr sz="900"/>
            </a:lvl7pPr>
            <a:lvl8pPr marL="3183794" indent="0">
              <a:buNone/>
              <a:defRPr sz="900"/>
            </a:lvl8pPr>
            <a:lvl9pPr marL="363862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3809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7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5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75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75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111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9" y="301675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839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</a:t>
            </a:r>
            <a:r>
              <a:rPr lang="et-EE" smtClean="0"/>
              <a:t>/ ametinimetus</a:t>
            </a:r>
            <a:br>
              <a:rPr lang="et-EE" smtClean="0"/>
            </a:br>
            <a:r>
              <a:rPr lang="et-EE" smtClean="0"/>
              <a:t/>
            </a:r>
            <a:br>
              <a:rPr lang="et-EE" smtClean="0"/>
            </a:br>
            <a:r>
              <a:rPr lang="et-EE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2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9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2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1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/ ametinimetus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17" y="219688"/>
            <a:ext cx="3461947" cy="13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0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9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7" y="272355"/>
            <a:ext cx="2960786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569" y="272355"/>
            <a:ext cx="5030992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77" y="1431446"/>
            <a:ext cx="2960786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37" indent="0">
              <a:buNone/>
              <a:defRPr sz="1200"/>
            </a:lvl2pPr>
            <a:lvl3pPr marL="905073" indent="0">
              <a:buNone/>
              <a:defRPr sz="1000"/>
            </a:lvl3pPr>
            <a:lvl4pPr marL="1357610" indent="0">
              <a:buNone/>
              <a:defRPr sz="900"/>
            </a:lvl4pPr>
            <a:lvl5pPr marL="1810146" indent="0">
              <a:buNone/>
              <a:defRPr sz="900"/>
            </a:lvl5pPr>
            <a:lvl6pPr marL="2262683" indent="0">
              <a:buNone/>
              <a:defRPr sz="900"/>
            </a:lvl6pPr>
            <a:lvl7pPr marL="2715219" indent="0">
              <a:buNone/>
              <a:defRPr sz="900"/>
            </a:lvl7pPr>
            <a:lvl8pPr marL="3167756" indent="0">
              <a:buNone/>
              <a:defRPr sz="900"/>
            </a:lvl8pPr>
            <a:lvl9pPr marL="3620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D07-1D2E-44A0-B01E-EECEC37CE265}" type="datetimeFigureOut">
              <a:rPr lang="et-EE" smtClean="0"/>
              <a:pPr/>
              <a:t>21.09.2016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F9BE-2BD2-41E5-B4CB-51B907AAEC3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85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89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6532" indent="0" algn="ctr">
              <a:buNone/>
              <a:defRPr/>
            </a:lvl2pPr>
            <a:lvl3pPr marL="913070" indent="0" algn="ctr">
              <a:buNone/>
              <a:defRPr/>
            </a:lvl3pPr>
            <a:lvl4pPr marL="1369602" indent="0" algn="ctr">
              <a:buNone/>
              <a:defRPr/>
            </a:lvl4pPr>
            <a:lvl5pPr marL="1826140" indent="0" algn="ctr">
              <a:buNone/>
              <a:defRPr/>
            </a:lvl5pPr>
            <a:lvl6pPr marL="2282672" indent="0" algn="ctr">
              <a:buNone/>
              <a:defRPr/>
            </a:lvl6pPr>
            <a:lvl7pPr marL="2739208" indent="0" algn="ctr">
              <a:buNone/>
              <a:defRPr/>
            </a:lvl7pPr>
            <a:lvl8pPr marL="3195742" indent="0" algn="ctr">
              <a:buNone/>
              <a:defRPr/>
            </a:lvl8pPr>
            <a:lvl9pPr marL="3652277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838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05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14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14" y="2898789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2" indent="0">
              <a:buNone/>
              <a:defRPr sz="1800"/>
            </a:lvl2pPr>
            <a:lvl3pPr marL="913070" indent="0">
              <a:buNone/>
              <a:defRPr sz="1600"/>
            </a:lvl3pPr>
            <a:lvl4pPr marL="1369602" indent="0">
              <a:buNone/>
              <a:defRPr sz="1400"/>
            </a:lvl4pPr>
            <a:lvl5pPr marL="1826140" indent="0">
              <a:buNone/>
              <a:defRPr sz="1400"/>
            </a:lvl5pPr>
            <a:lvl6pPr marL="2282672" indent="0">
              <a:buNone/>
              <a:defRPr sz="1400"/>
            </a:lvl6pPr>
            <a:lvl7pPr marL="2739208" indent="0">
              <a:buNone/>
              <a:defRPr sz="1400"/>
            </a:lvl7pPr>
            <a:lvl8pPr marL="3195742" indent="0">
              <a:buNone/>
              <a:defRPr sz="1400"/>
            </a:lvl8pPr>
            <a:lvl9pPr marL="3652277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673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2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895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77" y="274652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77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2" indent="0">
              <a:buNone/>
              <a:defRPr sz="2000" b="1"/>
            </a:lvl2pPr>
            <a:lvl3pPr marL="913070" indent="0">
              <a:buNone/>
              <a:defRPr sz="1800" b="1"/>
            </a:lvl3pPr>
            <a:lvl4pPr marL="1369602" indent="0">
              <a:buNone/>
              <a:defRPr sz="1600" b="1"/>
            </a:lvl4pPr>
            <a:lvl5pPr marL="1826140" indent="0">
              <a:buNone/>
              <a:defRPr sz="1600" b="1"/>
            </a:lvl5pPr>
            <a:lvl6pPr marL="2282672" indent="0">
              <a:buNone/>
              <a:defRPr sz="1600" b="1"/>
            </a:lvl6pPr>
            <a:lvl7pPr marL="2739208" indent="0">
              <a:buNone/>
              <a:defRPr sz="1600" b="1"/>
            </a:lvl7pPr>
            <a:lvl8pPr marL="3195742" indent="0">
              <a:buNone/>
              <a:defRPr sz="1600" b="1"/>
            </a:lvl8pPr>
            <a:lvl9pPr marL="365227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77" y="2170127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14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2" indent="0">
              <a:buNone/>
              <a:defRPr sz="2000" b="1"/>
            </a:lvl2pPr>
            <a:lvl3pPr marL="913070" indent="0">
              <a:buNone/>
              <a:defRPr sz="1800" b="1"/>
            </a:lvl3pPr>
            <a:lvl4pPr marL="1369602" indent="0">
              <a:buNone/>
              <a:defRPr sz="1600" b="1"/>
            </a:lvl4pPr>
            <a:lvl5pPr marL="1826140" indent="0">
              <a:buNone/>
              <a:defRPr sz="1600" b="1"/>
            </a:lvl5pPr>
            <a:lvl6pPr marL="2282672" indent="0">
              <a:buNone/>
              <a:defRPr sz="1600" b="1"/>
            </a:lvl6pPr>
            <a:lvl7pPr marL="2739208" indent="0">
              <a:buNone/>
              <a:defRPr sz="1600" b="1"/>
            </a:lvl7pPr>
            <a:lvl8pPr marL="3195742" indent="0">
              <a:buNone/>
              <a:defRPr sz="1600" b="1"/>
            </a:lvl8pPr>
            <a:lvl9pPr marL="365227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14" y="2170127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056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132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691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64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14" y="273064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39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6532" indent="0">
              <a:buNone/>
              <a:defRPr sz="1200"/>
            </a:lvl2pPr>
            <a:lvl3pPr marL="913070" indent="0">
              <a:buNone/>
              <a:defRPr sz="1000"/>
            </a:lvl3pPr>
            <a:lvl4pPr marL="1369602" indent="0">
              <a:buNone/>
              <a:defRPr sz="900"/>
            </a:lvl4pPr>
            <a:lvl5pPr marL="1826140" indent="0">
              <a:buNone/>
              <a:defRPr sz="900"/>
            </a:lvl5pPr>
            <a:lvl6pPr marL="2282672" indent="0">
              <a:buNone/>
              <a:defRPr sz="900"/>
            </a:lvl6pPr>
            <a:lvl7pPr marL="2739208" indent="0">
              <a:buNone/>
              <a:defRPr sz="900"/>
            </a:lvl7pPr>
            <a:lvl8pPr marL="3195742" indent="0">
              <a:buNone/>
              <a:defRPr sz="900"/>
            </a:lvl8pPr>
            <a:lvl9pPr marL="365227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63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27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27" y="611202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6532" indent="0">
              <a:buNone/>
              <a:defRPr sz="2800"/>
            </a:lvl2pPr>
            <a:lvl3pPr marL="913070" indent="0">
              <a:buNone/>
              <a:defRPr sz="2400"/>
            </a:lvl3pPr>
            <a:lvl4pPr marL="1369602" indent="0">
              <a:buNone/>
              <a:defRPr sz="2000"/>
            </a:lvl4pPr>
            <a:lvl5pPr marL="1826140" indent="0">
              <a:buNone/>
              <a:defRPr sz="2000"/>
            </a:lvl5pPr>
            <a:lvl6pPr marL="2282672" indent="0">
              <a:buNone/>
              <a:defRPr sz="2000"/>
            </a:lvl6pPr>
            <a:lvl7pPr marL="2739208" indent="0">
              <a:buNone/>
              <a:defRPr sz="2000"/>
            </a:lvl7pPr>
            <a:lvl8pPr marL="3195742" indent="0">
              <a:buNone/>
              <a:defRPr sz="2000"/>
            </a:lvl8pPr>
            <a:lvl9pPr marL="3652277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27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6532" indent="0">
              <a:buNone/>
              <a:defRPr sz="1200"/>
            </a:lvl2pPr>
            <a:lvl3pPr marL="913070" indent="0">
              <a:buNone/>
              <a:defRPr sz="1000"/>
            </a:lvl3pPr>
            <a:lvl4pPr marL="1369602" indent="0">
              <a:buNone/>
              <a:defRPr sz="900"/>
            </a:lvl4pPr>
            <a:lvl5pPr marL="1826140" indent="0">
              <a:buNone/>
              <a:defRPr sz="900"/>
            </a:lvl5pPr>
            <a:lvl6pPr marL="2282672" indent="0">
              <a:buNone/>
              <a:defRPr sz="900"/>
            </a:lvl6pPr>
            <a:lvl7pPr marL="2739208" indent="0">
              <a:buNone/>
              <a:defRPr sz="900"/>
            </a:lvl7pPr>
            <a:lvl8pPr marL="3195742" indent="0">
              <a:buNone/>
              <a:defRPr sz="900"/>
            </a:lvl8pPr>
            <a:lvl9pPr marL="365227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448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853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39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39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510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2" y="301639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52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02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2014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/ ametinimetus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17" y="219688"/>
            <a:ext cx="3461947" cy="13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0" r:id="rId3"/>
    <p:sldLayoutId id="2147483662" r:id="rId4"/>
    <p:sldLayoutId id="2147483665" r:id="rId5"/>
    <p:sldLayoutId id="2147483663" r:id="rId6"/>
    <p:sldLayoutId id="2147483649" r:id="rId7"/>
    <p:sldLayoutId id="2147483660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9" y="30167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9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3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0144" algn="l"/>
                <a:tab pos="1440288" algn="l"/>
                <a:tab pos="216043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932">
              <a:buFontTx/>
              <a:buNone/>
            </a:pPr>
            <a:endParaRPr lang="et-EE" altLang="en-US">
              <a:ea typeface="Microsoft YaHe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0144" algn="l"/>
                <a:tab pos="1440288" algn="l"/>
                <a:tab pos="2160433" algn="l"/>
                <a:tab pos="288057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932">
              <a:buFontTx/>
              <a:buNone/>
            </a:pPr>
            <a:endParaRPr lang="et-EE" altLang="en-US">
              <a:ea typeface="Microsoft YaHei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0144" algn="l"/>
                <a:tab pos="1440288" algn="l"/>
                <a:tab pos="216043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932">
              <a:buFontTx/>
              <a:buNone/>
            </a:pPr>
            <a:fld id="{04F49A80-4DB2-4386-B9CF-FA33CCF05769}" type="slidenum">
              <a:rPr lang="et-EE" altLang="en-US" smtClean="0">
                <a:ea typeface="Microsoft YaHei"/>
              </a:rPr>
              <a:pPr defTabSz="446932">
                <a:buFontTx/>
                <a:buNone/>
              </a:pPr>
              <a:t>‹#›</a:t>
            </a:fld>
            <a:endParaRPr lang="et-EE" altLang="en-US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1405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39095" indent="-284268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37070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1895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46725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01552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56378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11209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66037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1122" indent="-341122" algn="l" defTabSz="446932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095" indent="-284268" algn="l" defTabSz="446932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37070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1895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46725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01552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56378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11209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66037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26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52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82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311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138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966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94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623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5208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2" y="301639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2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52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2846" algn="l"/>
                <a:tab pos="1445692" algn="l"/>
                <a:tab pos="21685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611">
              <a:buFont typeface="Times New Roman" pitchFamily="16" charset="0"/>
              <a:buNone/>
            </a:pPr>
            <a:endParaRPr lang="et-EE" altLang="en-US">
              <a:ea typeface="Microsoft YaHei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2846" algn="l"/>
                <a:tab pos="1445692" algn="l"/>
                <a:tab pos="2168539" algn="l"/>
                <a:tab pos="289138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611">
              <a:buFont typeface="Times New Roman" pitchFamily="16" charset="0"/>
              <a:buNone/>
            </a:pPr>
            <a:endParaRPr lang="et-EE" altLang="en-US"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02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2846" algn="l"/>
                <a:tab pos="1445692" algn="l"/>
                <a:tab pos="21685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611">
              <a:buFont typeface="Times New Roman" pitchFamily="16" charset="0"/>
              <a:buNone/>
            </a:pPr>
            <a:fld id="{04F49A80-4DB2-4386-B9CF-FA33CCF05769}" type="slidenum">
              <a:rPr lang="et-EE" altLang="en-US">
                <a:ea typeface="Microsoft YaHei" charset="-122"/>
              </a:rPr>
              <a:pPr defTabSz="448611">
                <a:buFont typeface="Times New Roman" pitchFamily="16" charset="0"/>
                <a:buNone/>
              </a:pPr>
              <a:t>‹#›</a:t>
            </a:fld>
            <a:endParaRPr lang="et-EE" altLang="en-US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32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1869" indent="-285335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41336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7870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5440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10940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6747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4009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8054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2401" indent="-342401" algn="l" defTabSz="448611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869" indent="-285335" algn="l" defTabSz="448611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1336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7870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440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0940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747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4009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054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7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8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4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77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400" b="1" dirty="0" smtClean="0"/>
              <a:t>Haldusreform ja põllumajandus-, maaelu ja kalandustoetused</a:t>
            </a:r>
            <a:endParaRPr lang="et-EE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425" y="4284365"/>
            <a:ext cx="7200000" cy="2160240"/>
          </a:xfrm>
        </p:spPr>
        <p:txBody>
          <a:bodyPr/>
          <a:lstStyle/>
          <a:p>
            <a:r>
              <a:rPr lang="et-EE" b="1" dirty="0" err="1" smtClean="0"/>
              <a:t>Elar</a:t>
            </a:r>
            <a:r>
              <a:rPr lang="et-EE" b="1" dirty="0" smtClean="0"/>
              <a:t> </a:t>
            </a:r>
            <a:r>
              <a:rPr lang="et-EE" b="1" dirty="0" err="1" smtClean="0"/>
              <a:t>Neito</a:t>
            </a:r>
            <a:endParaRPr lang="et-EE" b="1" dirty="0" smtClean="0"/>
          </a:p>
          <a:p>
            <a:r>
              <a:rPr lang="et-EE" b="1" dirty="0" smtClean="0"/>
              <a:t>Maaeluministeerium</a:t>
            </a:r>
          </a:p>
          <a:p>
            <a:endParaRPr lang="et-EE" dirty="0"/>
          </a:p>
          <a:p>
            <a:r>
              <a:rPr lang="et-EE" dirty="0" smtClean="0"/>
              <a:t>Harjumaa Omavalitsuste Liit </a:t>
            </a:r>
          </a:p>
          <a:p>
            <a:r>
              <a:rPr lang="et-EE" dirty="0" smtClean="0"/>
              <a:t>21.09.2016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051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Mikro- ja väikeettevõtjate põllumajandustoodete töötlemise ning turustamise investeeringutoetus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980109"/>
            <a:ext cx="8028958" cy="43016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 smtClean="0"/>
              <a:t>Projektide hindamisel antakse lisapunkte</a:t>
            </a:r>
            <a:r>
              <a:rPr lang="et-EE" sz="2400" dirty="0"/>
              <a:t>, kui investeeringuobjekt paikneb Tallinnaga mittepiirnevas </a:t>
            </a:r>
            <a:r>
              <a:rPr lang="et-EE" sz="2400" dirty="0" smtClean="0"/>
              <a:t>KOV-is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 smtClean="0"/>
              <a:t>Seega </a:t>
            </a:r>
            <a:r>
              <a:rPr lang="et-EE" sz="2400" dirty="0"/>
              <a:t>mõjutavad Harjumaal toimuvad KOV ühinemised taotlejate poolt saadavaid </a:t>
            </a:r>
            <a:r>
              <a:rPr lang="et-EE" sz="2400" dirty="0" smtClean="0"/>
              <a:t>hindepunkte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S</a:t>
            </a:r>
            <a:r>
              <a:rPr lang="et-EE" sz="2400" dirty="0" smtClean="0"/>
              <a:t>amas </a:t>
            </a:r>
            <a:r>
              <a:rPr lang="et-EE" sz="2400" dirty="0"/>
              <a:t>on </a:t>
            </a:r>
            <a:r>
              <a:rPr lang="et-EE" sz="2400" dirty="0" smtClean="0"/>
              <a:t>hindamiskriteerium </a:t>
            </a:r>
            <a:r>
              <a:rPr lang="et-EE" sz="2400" dirty="0"/>
              <a:t>väga väikese </a:t>
            </a:r>
            <a:r>
              <a:rPr lang="et-EE" sz="2400" dirty="0" smtClean="0"/>
              <a:t>kaaluga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2000" dirty="0" smtClean="0"/>
              <a:t>Kokku võimalik saada 26 hindepunkti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2000" dirty="0" smtClean="0"/>
              <a:t>Investeeringuobjekt asub:</a:t>
            </a:r>
          </a:p>
          <a:p>
            <a:pPr marL="1253148" lvl="2" indent="-457200">
              <a:buFont typeface="Wingdings" panose="05000000000000000000" pitchFamily="2" charset="2"/>
              <a:buChar char="ü"/>
            </a:pPr>
            <a:r>
              <a:rPr lang="et-EE" sz="1800" dirty="0" smtClean="0"/>
              <a:t>Tallinnas või Tallinnaga piirnevas vallas – 1 hindepunkt</a:t>
            </a:r>
          </a:p>
          <a:p>
            <a:pPr marL="1253148" lvl="2" indent="-457200">
              <a:buFont typeface="Wingdings" panose="05000000000000000000" pitchFamily="2" charset="2"/>
              <a:buChar char="ü"/>
            </a:pPr>
            <a:r>
              <a:rPr lang="et-EE" sz="1800" dirty="0"/>
              <a:t>Tallinnaga mittepiirnevas </a:t>
            </a:r>
            <a:r>
              <a:rPr lang="et-EE" sz="1800" dirty="0" smtClean="0"/>
              <a:t>vallas – 2 hindepunkti</a:t>
            </a:r>
          </a:p>
          <a:p>
            <a:pPr marL="1253148" lvl="2" indent="-457200">
              <a:buFont typeface="Wingdings" panose="05000000000000000000" pitchFamily="2" charset="2"/>
              <a:buChar char="ü"/>
            </a:pPr>
            <a:r>
              <a:rPr lang="et-EE" sz="1800" dirty="0" smtClean="0"/>
              <a:t>Saarel – 3 hindepunkti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2428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7956950" cy="1260475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Otsetoetused – </a:t>
            </a:r>
            <a:r>
              <a:rPr lang="et-EE" sz="3600" b="1" dirty="0" err="1" smtClean="0">
                <a:solidFill>
                  <a:srgbClr val="00B0F0"/>
                </a:solidFill>
              </a:rPr>
              <a:t>rohestamise</a:t>
            </a:r>
            <a:r>
              <a:rPr lang="et-EE" sz="3600" b="1" dirty="0" smtClean="0">
                <a:solidFill>
                  <a:srgbClr val="00B0F0"/>
                </a:solidFill>
              </a:rPr>
              <a:t> </a:t>
            </a:r>
            <a:br>
              <a:rPr lang="et-EE" sz="3600" b="1" dirty="0" smtClean="0">
                <a:solidFill>
                  <a:srgbClr val="00B0F0"/>
                </a:solidFill>
              </a:rPr>
            </a:br>
            <a:r>
              <a:rPr lang="et-EE" sz="3600" b="1" dirty="0" smtClean="0">
                <a:solidFill>
                  <a:srgbClr val="00B0F0"/>
                </a:solidFill>
              </a:rPr>
              <a:t>metsasuse erisus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768482"/>
            <a:ext cx="7956950" cy="45132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err="1" smtClean="0"/>
              <a:t>Rohestamine</a:t>
            </a:r>
            <a:endParaRPr lang="et-EE" sz="2000" dirty="0" smtClean="0"/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1800" dirty="0" smtClean="0"/>
              <a:t>Põllumajanduskultuuride mitmekesistamine</a:t>
            </a:r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1800" dirty="0" smtClean="0"/>
              <a:t>Püsirohumaa säilitamine</a:t>
            </a:r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1800" dirty="0" smtClean="0"/>
              <a:t>Ökoloogilise kasutuseesmärgiga maa-ala</a:t>
            </a:r>
            <a:endParaRPr lang="et-E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Ökoloogilise </a:t>
            </a:r>
            <a:r>
              <a:rPr lang="et-EE" sz="2000" dirty="0"/>
              <a:t>kasutuseesmärgiga maa-ala määratlemise kohustus ei laiene majapidamistele, mis asuvad aladel, mille puhul üle 50% territooriumist on kaetud metsaga ning metsa ja põllumajandusmaa suhtarv on </a:t>
            </a:r>
            <a:r>
              <a:rPr lang="et-EE" sz="2000" dirty="0" smtClean="0"/>
              <a:t>3:1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M</a:t>
            </a:r>
            <a:r>
              <a:rPr lang="et-EE" sz="2000" dirty="0" smtClean="0"/>
              <a:t>etsaga </a:t>
            </a:r>
            <a:r>
              <a:rPr lang="et-EE" sz="2000" dirty="0"/>
              <a:t>kaetud ala ning metsamaa ja põllumajandusmaa suhe </a:t>
            </a:r>
            <a:r>
              <a:rPr lang="et-EE" sz="2000" dirty="0" smtClean="0"/>
              <a:t>määratletakse valla tasandil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Valdade </a:t>
            </a:r>
            <a:r>
              <a:rPr lang="et-EE" sz="2000" dirty="0"/>
              <a:t>ühinemisest tuleb teavitada ka Euroopa Komisjoni ning teatud juhtudel võib see tuua kaasa metsasuse erisuse kaotamise mõnedes </a:t>
            </a:r>
            <a:r>
              <a:rPr lang="et-EE" sz="2000" dirty="0" smtClean="0"/>
              <a:t>piirkondades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0162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323926"/>
            <a:ext cx="8028980" cy="864096"/>
          </a:xfrm>
        </p:spPr>
        <p:txBody>
          <a:bodyPr>
            <a:normAutofit/>
          </a:bodyPr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Rohestamise</a:t>
            </a:r>
            <a:r>
              <a:rPr lang="et-EE" sz="3600" b="1" dirty="0" smtClean="0">
                <a:solidFill>
                  <a:srgbClr val="00B0F0"/>
                </a:solidFill>
              </a:rPr>
              <a:t> metsasuse erisus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1260029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9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1" y="179909"/>
            <a:ext cx="8100966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Kogukonna juhitud kohaliku arengu strateegia </a:t>
            </a:r>
            <a:r>
              <a:rPr lang="et-EE" sz="3600" b="1" dirty="0" smtClean="0">
                <a:solidFill>
                  <a:srgbClr val="00B0F0"/>
                </a:solidFill>
              </a:rPr>
              <a:t>rakendamine (EMKF)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21" y="1404045"/>
            <a:ext cx="8100966" cy="45132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 smtClean="0"/>
              <a:t>Meetme </a:t>
            </a:r>
            <a:r>
              <a:rPr lang="et-EE" sz="2300" dirty="0"/>
              <a:t>rakendamise piirkonnad on toodud </a:t>
            </a:r>
            <a:r>
              <a:rPr lang="et-EE" sz="2300" dirty="0" smtClean="0"/>
              <a:t>meetmemääruse lisas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 smtClean="0"/>
              <a:t>Lisas </a:t>
            </a:r>
            <a:r>
              <a:rPr lang="et-EE" sz="2300" dirty="0"/>
              <a:t>nimetatud </a:t>
            </a:r>
            <a:r>
              <a:rPr lang="et-EE" sz="2300" dirty="0" smtClean="0"/>
              <a:t>KOV-id moodustavad </a:t>
            </a:r>
            <a:r>
              <a:rPr lang="et-EE" sz="2300" dirty="0"/>
              <a:t>kalanduspiirkonna määruse jõustumise seisuga olevates </a:t>
            </a:r>
            <a:r>
              <a:rPr lang="et-EE" sz="2300" dirty="0" smtClean="0"/>
              <a:t>piirides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u="sng" dirty="0" smtClean="0"/>
              <a:t>KOV-idega seotud </a:t>
            </a:r>
            <a:r>
              <a:rPr lang="et-EE" sz="2300" u="sng" dirty="0"/>
              <a:t>territoriaalsed muudatused ei mõjuta kalanduspiirkonna </a:t>
            </a:r>
            <a:r>
              <a:rPr lang="et-EE" sz="2300" u="sng" dirty="0" smtClean="0"/>
              <a:t>suurust. Territoorium, </a:t>
            </a:r>
            <a:r>
              <a:rPr lang="et-EE" sz="2300" u="sng" dirty="0"/>
              <a:t>kus meedet ellu </a:t>
            </a:r>
            <a:r>
              <a:rPr lang="et-EE" sz="2300" u="sng" dirty="0" smtClean="0"/>
              <a:t>viiakse, </a:t>
            </a:r>
            <a:r>
              <a:rPr lang="et-EE" sz="2300" u="sng" dirty="0"/>
              <a:t>jääb samaks kuni </a:t>
            </a:r>
            <a:r>
              <a:rPr lang="et-EE" sz="2300" u="sng" dirty="0" smtClean="0"/>
              <a:t>programmiperioodi lõpuni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/>
              <a:t>Kohaliku algatusrühma liikmeks peab olema üle poole kalanduspiirkonnas </a:t>
            </a:r>
            <a:r>
              <a:rPr lang="et-EE" sz="2300" dirty="0" smtClean="0"/>
              <a:t>asuvatest KOV-idest. </a:t>
            </a:r>
            <a:r>
              <a:rPr lang="et-EE" sz="2300" dirty="0"/>
              <a:t>T</a:t>
            </a:r>
            <a:r>
              <a:rPr lang="et-EE" sz="2300" dirty="0" smtClean="0"/>
              <a:t>egemist </a:t>
            </a:r>
            <a:r>
              <a:rPr lang="et-EE" sz="2300" dirty="0"/>
              <a:t>on siseriikliku nõudega, </a:t>
            </a:r>
            <a:r>
              <a:rPr lang="et-EE" sz="2300" dirty="0" smtClean="0"/>
              <a:t>mis </a:t>
            </a:r>
            <a:r>
              <a:rPr lang="et-EE" sz="2300" dirty="0"/>
              <a:t>lähtuvalt haldusreformi tulemustest on võimalik </a:t>
            </a:r>
            <a:r>
              <a:rPr lang="et-EE" sz="2300" dirty="0" smtClean="0"/>
              <a:t>üle vaadata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/>
              <a:t>Meetme eelarve on jagatud algatusrühmadele ära kogu </a:t>
            </a:r>
            <a:r>
              <a:rPr lang="et-EE" sz="2300" dirty="0" smtClean="0"/>
              <a:t>programmiperioodiks</a:t>
            </a:r>
            <a:r>
              <a:rPr lang="et-EE" sz="2300" dirty="0"/>
              <a:t>, </a:t>
            </a:r>
            <a:r>
              <a:rPr lang="et-EE" sz="2300" dirty="0" smtClean="0"/>
              <a:t>vastavalt </a:t>
            </a:r>
            <a:r>
              <a:rPr lang="et-EE" sz="2300" dirty="0"/>
              <a:t>meetme rakendamise tulemustele on võimalik </a:t>
            </a:r>
            <a:r>
              <a:rPr lang="et-EE" sz="2300" dirty="0" smtClean="0"/>
              <a:t>eelarve pärast </a:t>
            </a:r>
            <a:r>
              <a:rPr lang="et-EE" sz="2300" dirty="0"/>
              <a:t>vahehindamist üle vaadata</a:t>
            </a:r>
          </a:p>
        </p:txBody>
      </p:sp>
    </p:spTree>
    <p:extLst>
      <p:ext uri="{BB962C8B-B14F-4D97-AF65-F5344CB8AC3E}">
        <p14:creationId xmlns:p14="http://schemas.microsoft.com/office/powerpoint/2010/main" val="11212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6"/>
            <a:ext cx="7884942" cy="886346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Kalanduse kohalikud algatusrühmad</a:t>
            </a:r>
            <a:endParaRPr lang="et-EE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1" y="1548061"/>
            <a:ext cx="8223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410" y="2448000"/>
            <a:ext cx="6552728" cy="972269"/>
          </a:xfrm>
        </p:spPr>
        <p:txBody>
          <a:bodyPr/>
          <a:lstStyle/>
          <a:p>
            <a:pPr algn="ctr"/>
            <a:r>
              <a:rPr lang="et-EE" sz="4800" b="1" dirty="0" smtClean="0"/>
              <a:t>Aitäh!</a:t>
            </a:r>
            <a:endParaRPr lang="et-EE" sz="4800" b="1" dirty="0"/>
          </a:p>
        </p:txBody>
      </p:sp>
    </p:spTree>
    <p:extLst>
      <p:ext uri="{BB962C8B-B14F-4D97-AF65-F5344CB8AC3E}">
        <p14:creationId xmlns:p14="http://schemas.microsoft.com/office/powerpoint/2010/main" val="42327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Lähtekohad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3" y="1476053"/>
            <a:ext cx="8208912" cy="48056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Haldusreformi tulemusel ei jää ükski </a:t>
            </a:r>
            <a:r>
              <a:rPr lang="et-EE" sz="2800" dirty="0" smtClean="0"/>
              <a:t>KOV ilma </a:t>
            </a:r>
            <a:r>
              <a:rPr lang="et-EE" sz="2800" dirty="0"/>
              <a:t>seni saadud </a:t>
            </a:r>
            <a:r>
              <a:rPr lang="et-EE" sz="2800" dirty="0" smtClean="0"/>
              <a:t>toetustest</a:t>
            </a:r>
            <a:r>
              <a:rPr lang="et-EE" sz="2800" dirty="0"/>
              <a:t>, ega halvene </a:t>
            </a:r>
            <a:r>
              <a:rPr lang="et-EE" sz="2800" dirty="0" smtClean="0"/>
              <a:t>KOV toetusvõimalused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KOV </a:t>
            </a:r>
            <a:r>
              <a:rPr lang="et-EE" sz="2800" dirty="0"/>
              <a:t>ühinemisel tuleb lähtuda piirkondade terviklikkuse ja teenuste kättesaadavuse parandamise </a:t>
            </a:r>
            <a:r>
              <a:rPr lang="et-EE" sz="2800" dirty="0" smtClean="0"/>
              <a:t>eesmärkidest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Toetusinstrumente </a:t>
            </a:r>
            <a:r>
              <a:rPr lang="et-EE" sz="2800" dirty="0"/>
              <a:t>on võimalik muuta ja nende tingimused vaadatakse </a:t>
            </a:r>
            <a:r>
              <a:rPr lang="et-EE" sz="2800" dirty="0" smtClean="0"/>
              <a:t>haldusreformi </a:t>
            </a:r>
            <a:r>
              <a:rPr lang="et-EE" sz="2800" dirty="0"/>
              <a:t>arengute valguses </a:t>
            </a:r>
            <a:r>
              <a:rPr lang="et-EE" sz="2800" dirty="0" smtClean="0"/>
              <a:t>üle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Seega ei peaks võimalikud ühinemised takerduma sellesse, milliseid toetusi uuel </a:t>
            </a:r>
            <a:r>
              <a:rPr lang="et-EE" sz="2800" dirty="0" smtClean="0"/>
              <a:t>KOV-l </a:t>
            </a:r>
            <a:r>
              <a:rPr lang="et-EE" sz="2800" dirty="0"/>
              <a:t>on võimalik saada</a:t>
            </a:r>
          </a:p>
        </p:txBody>
      </p:sp>
    </p:spTree>
    <p:extLst>
      <p:ext uri="{BB962C8B-B14F-4D97-AF65-F5344CB8AC3E}">
        <p14:creationId xmlns:p14="http://schemas.microsoft.com/office/powerpoint/2010/main" val="7070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1" y="395933"/>
            <a:ext cx="8100987" cy="1260475"/>
          </a:xfrm>
        </p:spPr>
        <p:txBody>
          <a:bodyPr/>
          <a:lstStyle/>
          <a:p>
            <a:pPr algn="ctr"/>
            <a:r>
              <a:rPr lang="et-EE" sz="3600" b="1" kern="1200" dirty="0">
                <a:solidFill>
                  <a:srgbClr val="00B0F0"/>
                </a:solidFill>
              </a:rPr>
              <a:t>Milliseid </a:t>
            </a:r>
            <a:r>
              <a:rPr lang="et-EE" sz="3600" b="1" kern="1200" dirty="0" smtClean="0">
                <a:solidFill>
                  <a:srgbClr val="00B0F0"/>
                </a:solidFill>
              </a:rPr>
              <a:t>põllumajandus-, maaelu- ja kalandustoetusi </a:t>
            </a:r>
            <a:r>
              <a:rPr lang="et-EE" sz="3600" b="1" kern="1200" dirty="0">
                <a:solidFill>
                  <a:srgbClr val="00B0F0"/>
                </a:solidFill>
              </a:rPr>
              <a:t>haldusreform puudutab?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3" y="1836093"/>
            <a:ext cx="8208912" cy="47336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Maaelu </a:t>
            </a:r>
            <a:r>
              <a:rPr lang="et-EE" sz="2400" dirty="0"/>
              <a:t>arengukava 2014-2020</a:t>
            </a:r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 err="1"/>
              <a:t>Leader-meede</a:t>
            </a:r>
            <a:endParaRPr lang="et-EE" sz="2000" dirty="0"/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/>
              <a:t>Majandustegevuse mitmekesistamine maapiirkonnas</a:t>
            </a:r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/>
              <a:t>Mikro- ja väikeettevõtjate põllumajandustoodete töötlemise ning turustamise </a:t>
            </a:r>
            <a:r>
              <a:rPr lang="et-EE" sz="2000" dirty="0" smtClean="0"/>
              <a:t>investeeringutoetus</a:t>
            </a:r>
            <a:endParaRPr lang="et-EE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Otsetoetused </a:t>
            </a:r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 err="1"/>
              <a:t>Rohestamine</a:t>
            </a:r>
            <a:r>
              <a:rPr lang="et-EE" sz="2000" dirty="0"/>
              <a:t> – metsasuse </a:t>
            </a:r>
            <a:r>
              <a:rPr lang="et-EE" sz="2000" dirty="0" smtClean="0"/>
              <a:t>erisus</a:t>
            </a:r>
            <a:endParaRPr lang="et-EE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Euroopa Merendus- ja Kalandusfondi (EMKF) rakenduskava    2014-2020</a:t>
            </a:r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2000" dirty="0" smtClean="0"/>
              <a:t>Kogukonna </a:t>
            </a:r>
            <a:r>
              <a:rPr lang="et-EE" sz="2000" dirty="0"/>
              <a:t>juhitud kohaliku </a:t>
            </a:r>
            <a:r>
              <a:rPr lang="et-EE" sz="2000" dirty="0" smtClean="0"/>
              <a:t>arengu strateegia </a:t>
            </a:r>
            <a:r>
              <a:rPr lang="et-EE" sz="2000" dirty="0"/>
              <a:t>rakendamine</a:t>
            </a:r>
          </a:p>
        </p:txBody>
      </p:sp>
    </p:spTree>
    <p:extLst>
      <p:ext uri="{BB962C8B-B14F-4D97-AF65-F5344CB8AC3E}">
        <p14:creationId xmlns:p14="http://schemas.microsoft.com/office/powerpoint/2010/main" val="11551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313" y="179909"/>
            <a:ext cx="8208912" cy="113982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9289" y="1188021"/>
            <a:ext cx="3976687" cy="638175"/>
          </a:xfrm>
        </p:spPr>
        <p:txBody>
          <a:bodyPr/>
          <a:lstStyle/>
          <a:p>
            <a:pPr algn="ctr"/>
            <a:r>
              <a:rPr lang="et-EE" dirty="0" smtClean="0"/>
              <a:t>EL nõuded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298" y="1908101"/>
            <a:ext cx="3744415" cy="42022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Rahvastik 10 000 – 150 000  </a:t>
            </a:r>
            <a:r>
              <a:rPr lang="et-EE" sz="2000" dirty="0"/>
              <a:t>elanikku </a:t>
            </a:r>
            <a:endParaRPr lang="et-E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P</a:t>
            </a:r>
            <a:r>
              <a:rPr lang="et-EE" sz="2000" dirty="0" smtClean="0"/>
              <a:t>õhjendatud </a:t>
            </a:r>
            <a:r>
              <a:rPr lang="et-EE" sz="2000" dirty="0"/>
              <a:t>juhtudel ja liikmesriigi ettepaneku alusel võib neid piiranguid muuta, et võtta arvesse hõredalt või tihedalt asustatud </a:t>
            </a:r>
            <a:r>
              <a:rPr lang="et-EE" sz="2000" dirty="0" smtClean="0"/>
              <a:t>alasid</a:t>
            </a:r>
            <a:endParaRPr lang="et-EE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1777" y="1188021"/>
            <a:ext cx="4176464" cy="638175"/>
          </a:xfrm>
        </p:spPr>
        <p:txBody>
          <a:bodyPr/>
          <a:lstStyle/>
          <a:p>
            <a:pPr algn="ctr"/>
            <a:r>
              <a:rPr lang="et-EE" dirty="0" smtClean="0"/>
              <a:t>Siseriiklikud nõuded</a:t>
            </a:r>
            <a:endParaRPr lang="et-E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7761" y="1836093"/>
            <a:ext cx="4320479" cy="42742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Tegevuspiirkond – valdade</a:t>
            </a:r>
            <a:r>
              <a:rPr lang="et-EE" sz="2000" dirty="0"/>
              <a:t>, </a:t>
            </a:r>
            <a:r>
              <a:rPr lang="et-EE" sz="2000" dirty="0" smtClean="0"/>
              <a:t>vallasiseste </a:t>
            </a:r>
            <a:r>
              <a:rPr lang="et-EE" sz="2000" dirty="0"/>
              <a:t>linnade ja kuni 4000 elanikuga linnade </a:t>
            </a:r>
            <a:r>
              <a:rPr lang="et-EE" sz="2000" dirty="0" smtClean="0"/>
              <a:t>territoorium </a:t>
            </a: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V</a:t>
            </a:r>
            <a:r>
              <a:rPr lang="et-EE" sz="2000" dirty="0" smtClean="0"/>
              <a:t>ähemalt 3 KOV-i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Rahvastik </a:t>
            </a:r>
            <a:r>
              <a:rPr lang="et-EE" sz="2000" dirty="0"/>
              <a:t>10 000 – 150 </a:t>
            </a:r>
            <a:r>
              <a:rPr lang="et-EE" sz="2000" dirty="0" smtClean="0"/>
              <a:t>000 elanikku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Elanike </a:t>
            </a:r>
            <a:r>
              <a:rPr lang="et-EE" sz="2000" dirty="0"/>
              <a:t>arvus on lubatud põhjendatud </a:t>
            </a:r>
            <a:r>
              <a:rPr lang="et-EE" sz="2000" dirty="0" smtClean="0"/>
              <a:t>erandid (saarelisus</a:t>
            </a:r>
            <a:r>
              <a:rPr lang="et-EE" sz="2000" dirty="0"/>
              <a:t>, kultuurilis-etniline eripära või </a:t>
            </a:r>
            <a:r>
              <a:rPr lang="et-EE" sz="2000" dirty="0" smtClean="0"/>
              <a:t>asustustihedus alla 10 in/km2)</a:t>
            </a: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Ü</a:t>
            </a:r>
            <a:r>
              <a:rPr lang="et-EE" sz="2000" dirty="0" smtClean="0"/>
              <a:t>histe </a:t>
            </a:r>
            <a:r>
              <a:rPr lang="et-EE" sz="2000" dirty="0"/>
              <a:t>majanduslike, kultuuriliste ja sotsiaalsete </a:t>
            </a:r>
            <a:r>
              <a:rPr lang="et-EE" sz="2000" dirty="0" smtClean="0"/>
              <a:t>huvidega KOV-id, </a:t>
            </a:r>
            <a:r>
              <a:rPr lang="et-EE" sz="2000" dirty="0"/>
              <a:t>mille territooriumid kuuluvad samasse geograafilisse </a:t>
            </a:r>
            <a:r>
              <a:rPr lang="et-EE" sz="2000" dirty="0" smtClean="0"/>
              <a:t>piirkonda</a:t>
            </a: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56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r>
              <a:rPr lang="et-EE" sz="3600" b="1" dirty="0" smtClean="0">
                <a:solidFill>
                  <a:srgbClr val="00B0F0"/>
                </a:solidFill>
              </a:rPr>
              <a:t> – mis saab juhul, kui ühinevad vald ja linn?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305" y="1548062"/>
            <a:ext cx="8352927" cy="47336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K</a:t>
            </a:r>
            <a:r>
              <a:rPr lang="et-EE" sz="2000" dirty="0" smtClean="0"/>
              <a:t>ui </a:t>
            </a:r>
            <a:r>
              <a:rPr lang="et-EE" sz="2000" dirty="0"/>
              <a:t>linn ja vald ühinevad ning linn omandab vallasisese linna staatuse, siis </a:t>
            </a:r>
            <a:r>
              <a:rPr lang="et-EE" sz="2000" dirty="0" smtClean="0"/>
              <a:t>tegevusgrupi </a:t>
            </a:r>
            <a:r>
              <a:rPr lang="et-EE" sz="2000" dirty="0"/>
              <a:t>tegevuspiirkond </a:t>
            </a:r>
            <a:r>
              <a:rPr lang="et-EE" sz="2000" dirty="0" smtClean="0"/>
              <a:t>laieneb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 smtClean="0"/>
              <a:t>Kui uueks </a:t>
            </a:r>
            <a:r>
              <a:rPr lang="et-EE" sz="2000" dirty="0"/>
              <a:t>haldusüksuseks saab linn, mille elanike arv ületab 4000 inimest, siis selline linn </a:t>
            </a:r>
            <a:r>
              <a:rPr lang="et-EE" sz="2000" dirty="0" smtClean="0"/>
              <a:t>ei </a:t>
            </a:r>
            <a:r>
              <a:rPr lang="et-EE" sz="2000" dirty="0"/>
              <a:t>vasta enam tegevuspiirkonna nõudele ja </a:t>
            </a:r>
            <a:r>
              <a:rPr lang="et-EE" sz="2000" dirty="0" smtClean="0"/>
              <a:t>kehtivate </a:t>
            </a:r>
            <a:r>
              <a:rPr lang="et-EE" sz="2000" dirty="0"/>
              <a:t>õigusaktide kohaselt </a:t>
            </a:r>
            <a:r>
              <a:rPr lang="et-EE" sz="2000" dirty="0" smtClean="0"/>
              <a:t>ei ole </a:t>
            </a:r>
            <a:r>
              <a:rPr lang="et-EE" sz="2000" dirty="0" err="1" smtClean="0"/>
              <a:t>Leader-meetme</a:t>
            </a:r>
            <a:r>
              <a:rPr lang="et-EE" sz="2000" dirty="0" smtClean="0"/>
              <a:t> </a:t>
            </a:r>
            <a:r>
              <a:rPr lang="et-EE" sz="2000" dirty="0"/>
              <a:t>edasine rakendamine sel territooriumil enam </a:t>
            </a:r>
            <a:r>
              <a:rPr lang="et-EE" sz="2000" dirty="0" smtClean="0"/>
              <a:t>võimalik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 smtClean="0"/>
              <a:t>Kui </a:t>
            </a:r>
            <a:r>
              <a:rPr lang="et-EE" sz="2000" dirty="0"/>
              <a:t>tekib uus KOV linna ja valla ühinemise tulemusena, siis </a:t>
            </a:r>
            <a:r>
              <a:rPr lang="et-EE" sz="2000" dirty="0" smtClean="0"/>
              <a:t>tegevusgrupp </a:t>
            </a:r>
            <a:r>
              <a:rPr lang="et-EE" sz="2000" dirty="0"/>
              <a:t>peab muutma oma strateegiat, st lisama sellesse muudatused, mida toob kaasa tegevuspiirkonna </a:t>
            </a:r>
            <a:r>
              <a:rPr lang="et-EE" sz="2000" dirty="0" smtClean="0"/>
              <a:t>laienemine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 smtClean="0"/>
              <a:t>Tegevuspiirkonna laienemise korral ei suurene tegevusgrupi </a:t>
            </a:r>
            <a:r>
              <a:rPr lang="et-EE" sz="2000" dirty="0"/>
              <a:t>eelarve, sest sel perioodil on jagatud kogu </a:t>
            </a:r>
            <a:r>
              <a:rPr lang="et-EE" sz="2000" dirty="0" err="1"/>
              <a:t>Leader-meetme</a:t>
            </a:r>
            <a:r>
              <a:rPr lang="et-EE" sz="2000" dirty="0"/>
              <a:t> eelarve ära seitsmeks </a:t>
            </a:r>
            <a:r>
              <a:rPr lang="et-EE" sz="2000" dirty="0" smtClean="0"/>
              <a:t>aastaks</a:t>
            </a:r>
            <a:endParaRPr lang="et-E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t-EE" sz="2000" u="sng" dirty="0" smtClean="0"/>
              <a:t>Selleks, et </a:t>
            </a:r>
            <a:r>
              <a:rPr lang="et-EE" sz="2000" u="sng" dirty="0" err="1" smtClean="0"/>
              <a:t>Leader-meetme</a:t>
            </a:r>
            <a:r>
              <a:rPr lang="et-EE" sz="2000" u="sng" dirty="0" smtClean="0"/>
              <a:t> </a:t>
            </a:r>
            <a:r>
              <a:rPr lang="et-EE" sz="2000" u="sng" dirty="0"/>
              <a:t>rakendamine </a:t>
            </a:r>
            <a:r>
              <a:rPr lang="et-EE" sz="2000" u="sng" dirty="0" smtClean="0"/>
              <a:t>saaks </a:t>
            </a:r>
            <a:r>
              <a:rPr lang="et-EE" sz="2000" u="sng" dirty="0"/>
              <a:t>käesoleval programmiperioodil ka haldusreformi-järgselt </a:t>
            </a:r>
            <a:r>
              <a:rPr lang="et-EE" sz="2000" u="sng" dirty="0" smtClean="0"/>
              <a:t>jätkuda </a:t>
            </a:r>
            <a:r>
              <a:rPr lang="et-EE" sz="2000" u="sng" dirty="0"/>
              <a:t>vähemalt samas </a:t>
            </a:r>
            <a:r>
              <a:rPr lang="et-EE" sz="2000" u="sng" dirty="0" smtClean="0"/>
              <a:t>geograafilises ulatuses </a:t>
            </a:r>
            <a:r>
              <a:rPr lang="et-EE" sz="2000" u="sng" dirty="0"/>
              <a:t>kui seni, </a:t>
            </a:r>
            <a:r>
              <a:rPr lang="et-EE" sz="2000" u="sng" dirty="0" smtClean="0"/>
              <a:t>on </a:t>
            </a:r>
            <a:r>
              <a:rPr lang="et-EE" sz="2000" u="sng" dirty="0"/>
              <a:t>kavas vastavad siseriiklikud nõuded üle </a:t>
            </a:r>
            <a:r>
              <a:rPr lang="et-EE" sz="2000" u="sng" dirty="0" smtClean="0"/>
              <a:t>vaadata</a:t>
            </a:r>
            <a:endParaRPr lang="et-EE" sz="2000" u="sng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084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r>
              <a:rPr lang="et-EE" sz="3600" b="1" dirty="0" smtClean="0">
                <a:solidFill>
                  <a:srgbClr val="00B0F0"/>
                </a:solidFill>
              </a:rPr>
              <a:t> – mis saab juhul, kui ühinevad KOV-id erinevatest tegevusgruppidest?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908101"/>
            <a:ext cx="8028958" cy="43736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T</a:t>
            </a:r>
            <a:r>
              <a:rPr lang="et-EE" sz="2400" dirty="0" smtClean="0"/>
              <a:t>egevusgrupi </a:t>
            </a:r>
            <a:r>
              <a:rPr lang="et-EE" sz="2400" dirty="0"/>
              <a:t>piirid võivad muutuda vastavalt sellele, kuidas </a:t>
            </a:r>
            <a:r>
              <a:rPr lang="et-EE" sz="2400" dirty="0" smtClean="0"/>
              <a:t>KOV-id ühinevad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Raha liigub KOV-iga kaasa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Tegevusgrupi eelarvet vähendatakse/suurendatakse </a:t>
            </a:r>
            <a:r>
              <a:rPr lang="et-EE" sz="2400" dirty="0"/>
              <a:t>selles ulatuses, mis vastab välja </a:t>
            </a:r>
            <a:r>
              <a:rPr lang="et-EE" sz="2400" dirty="0" smtClean="0"/>
              <a:t>astunud/liitunud </a:t>
            </a:r>
            <a:r>
              <a:rPr lang="et-EE" sz="2400" dirty="0"/>
              <a:t>KOV proportsioonile sotsiaal-majanduslike näitajate alusel arvutatud </a:t>
            </a:r>
            <a:r>
              <a:rPr lang="et-EE" sz="2400" dirty="0" smtClean="0"/>
              <a:t>eelarvest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Vähendada </a:t>
            </a:r>
            <a:r>
              <a:rPr lang="et-EE" sz="2400" dirty="0"/>
              <a:t>saab ainult seda osa eelarvest, mis on kohustustega katmata </a:t>
            </a:r>
            <a:endParaRPr lang="et-E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Seega tegevusgruppide </a:t>
            </a:r>
            <a:r>
              <a:rPr lang="et-EE" sz="2400" dirty="0"/>
              <a:t>eelarved võivad muutuda vastavalt sellele, kuhu tegevuspiirkonda </a:t>
            </a:r>
            <a:r>
              <a:rPr lang="et-EE" sz="2400" dirty="0" smtClean="0"/>
              <a:t>KOV soovib kuuluda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0240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r>
              <a:rPr lang="et-EE" sz="3600" b="1" dirty="0" smtClean="0">
                <a:solidFill>
                  <a:srgbClr val="00B0F0"/>
                </a:solidFill>
              </a:rPr>
              <a:t> – mis saab juhul, kui tegevusgruppi jääb alles alla 3 KOV-i?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908101"/>
            <a:ext cx="8028958" cy="43736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3</a:t>
            </a:r>
            <a:r>
              <a:rPr lang="et-EE" sz="2800" dirty="0" smtClean="0"/>
              <a:t> KOV-i </a:t>
            </a:r>
            <a:r>
              <a:rPr lang="et-EE" sz="2800" dirty="0"/>
              <a:t>nõue on </a:t>
            </a:r>
            <a:r>
              <a:rPr lang="et-EE" sz="2800" dirty="0" smtClean="0"/>
              <a:t>siseriiklik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Kui tegevusgruppi </a:t>
            </a:r>
            <a:r>
              <a:rPr lang="et-EE" sz="2800" dirty="0"/>
              <a:t>jääb alla 3</a:t>
            </a:r>
            <a:r>
              <a:rPr lang="et-EE" sz="2800" dirty="0" smtClean="0"/>
              <a:t> KOV-i</a:t>
            </a:r>
            <a:r>
              <a:rPr lang="et-EE" sz="2800" dirty="0"/>
              <a:t>, </a:t>
            </a:r>
            <a:r>
              <a:rPr lang="et-EE" sz="2800" dirty="0" smtClean="0"/>
              <a:t>siis kehtivate nõuete kohaselt peaks alla künnise jäävad KOV-id ühinema mõne piirneva tegevusgrupiga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u="sng" dirty="0" smtClean="0"/>
              <a:t>Kuivõrd tegemist on siseriikliku nõudega, siis lähtuvalt haldusreformi tulemustest vaadatakse nõue üle</a:t>
            </a:r>
          </a:p>
        </p:txBody>
      </p:sp>
    </p:spTree>
    <p:extLst>
      <p:ext uri="{BB962C8B-B14F-4D97-AF65-F5344CB8AC3E}">
        <p14:creationId xmlns:p14="http://schemas.microsoft.com/office/powerpoint/2010/main" val="430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2" y="143584"/>
            <a:ext cx="8136904" cy="1260475"/>
          </a:xfrm>
        </p:spPr>
        <p:txBody>
          <a:bodyPr/>
          <a:lstStyle/>
          <a:p>
            <a:pPr algn="ctr"/>
            <a:r>
              <a:rPr lang="et-EE" sz="3600" b="1" dirty="0" err="1">
                <a:solidFill>
                  <a:srgbClr val="00B0F0"/>
                </a:solidFill>
              </a:rPr>
              <a:t>Leader</a:t>
            </a:r>
            <a:r>
              <a:rPr lang="et-EE" sz="3600" b="1" dirty="0">
                <a:solidFill>
                  <a:srgbClr val="00B0F0"/>
                </a:solidFill>
              </a:rPr>
              <a:t> tegevusgrupid Eestis</a:t>
            </a:r>
          </a:p>
        </p:txBody>
      </p:sp>
      <p:pic>
        <p:nvPicPr>
          <p:cNvPr id="1026" name="Picture 2" descr="C:\Users\mgorban\Desktop\TG-2015-EST_IMAGE_MAP_KAT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8999538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7956950" cy="1260475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Majandustegevuse mitmekesistamine maapiirkonnas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3" y="1692078"/>
            <a:ext cx="8208912" cy="45896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Toetust antakse üksnes maapiirkonnas tehtavateks investeeringuteks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Maapiirkond: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Vallad , v.a vallad , kus rahvaarv on viimase 10 aasta jooksul kasvanud üle 20%, registreeritud töötus on alla Eesti keskmise, palgatöötaja kuukeskmine brutotulu (eurot) on vähemalt 20% kõrgem Eesti keskmisest 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Kuni 4000 elanikuga väike linnad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Sama meetme projektide hindamisel on eelistus ette nähtud keskustest eemalejäävatele ja vähese võimekusega piirkondades tehtavatele investeeringutele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Kriteerium põhineb maapiirkonna </a:t>
            </a:r>
            <a:r>
              <a:rPr lang="et-EE" sz="2000" dirty="0" err="1" smtClean="0"/>
              <a:t>klastrite</a:t>
            </a:r>
            <a:r>
              <a:rPr lang="et-EE" sz="2000" dirty="0" smtClean="0"/>
              <a:t> tüpoloogial ja vallad saavad hindepunkte vastavalt sellele, millisesse </a:t>
            </a:r>
            <a:r>
              <a:rPr lang="et-EE" sz="2000" dirty="0" err="1" smtClean="0"/>
              <a:t>klastrisse</a:t>
            </a:r>
            <a:r>
              <a:rPr lang="et-EE" sz="2000" dirty="0" smtClean="0"/>
              <a:t> nad kuuluvad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Kokku võimalik saada 63 hindepunkti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Erinevatele </a:t>
            </a:r>
            <a:r>
              <a:rPr lang="et-EE" sz="1800" dirty="0" err="1" smtClean="0"/>
              <a:t>klastritele</a:t>
            </a:r>
            <a:r>
              <a:rPr lang="et-EE" sz="1800" dirty="0" smtClean="0"/>
              <a:t> 1-6 hindepunkti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5863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tikeel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estikeel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eestikeelne</Template>
  <TotalTime>0</TotalTime>
  <Words>938</Words>
  <Application>Microsoft Office PowerPoint</Application>
  <PresentationFormat>Kohandatud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4</vt:i4>
      </vt:variant>
      <vt:variant>
        <vt:lpstr>Slaidipealkirjad</vt:lpstr>
      </vt:variant>
      <vt:variant>
        <vt:i4>15</vt:i4>
      </vt:variant>
    </vt:vector>
  </HeadingPairs>
  <TitlesOfParts>
    <vt:vector size="25" baseType="lpstr">
      <vt:lpstr>Arial Unicode MS</vt:lpstr>
      <vt:lpstr>Microsoft YaHei</vt:lpstr>
      <vt:lpstr>Arial</vt:lpstr>
      <vt:lpstr>Roboto Condensed</vt:lpstr>
      <vt:lpstr>Times New Roman</vt:lpstr>
      <vt:lpstr>Wingdings</vt:lpstr>
      <vt:lpstr>eestikeelne</vt:lpstr>
      <vt:lpstr>22_KuM_esitlusslaidid_3lovi</vt:lpstr>
      <vt:lpstr>1_eestikeelne</vt:lpstr>
      <vt:lpstr>KuM_esitlusslaidid_3lovi</vt:lpstr>
      <vt:lpstr>Haldusreform ja põllumajandus-, maaelu ja kalandustoetused</vt:lpstr>
      <vt:lpstr>Lähtekohad</vt:lpstr>
      <vt:lpstr>Milliseid põllumajandus-, maaelu- ja kalandustoetusi haldusreform puudutab?</vt:lpstr>
      <vt:lpstr>Leader-meede</vt:lpstr>
      <vt:lpstr>Leader-meede – mis saab juhul, kui ühinevad vald ja linn?</vt:lpstr>
      <vt:lpstr>Leader-meede – mis saab juhul, kui ühinevad KOV-id erinevatest tegevusgruppidest?</vt:lpstr>
      <vt:lpstr>Leader-meede – mis saab juhul, kui tegevusgruppi jääb alles alla 3 KOV-i?</vt:lpstr>
      <vt:lpstr>Leader tegevusgrupid Eestis</vt:lpstr>
      <vt:lpstr>Majandustegevuse mitmekesistamine maapiirkonnas</vt:lpstr>
      <vt:lpstr>Mikro- ja väikeettevõtjate põllumajandustoodete töötlemise ning turustamise investeeringutoetus</vt:lpstr>
      <vt:lpstr>Otsetoetused – rohestamise  metsasuse erisus</vt:lpstr>
      <vt:lpstr>Rohestamise metsasuse erisus</vt:lpstr>
      <vt:lpstr>Kogukonna juhitud kohaliku arengu strateegia rakendamine (EMKF)</vt:lpstr>
      <vt:lpstr>Kalanduse kohalikud algatusrühmad</vt:lpstr>
      <vt:lpstr>Aitäh!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slaidipõhi; presentatsioonipõhi; slaidid; presentatsioonid; slaid; mall; template</cp:keywords>
  <cp:lastModifiedBy/>
  <cp:revision>1</cp:revision>
  <dcterms:created xsi:type="dcterms:W3CDTF">2016-06-09T07:59:14Z</dcterms:created>
  <dcterms:modified xsi:type="dcterms:W3CDTF">2016-09-21T07:42:05Z</dcterms:modified>
</cp:coreProperties>
</file>