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93" r:id="rId3"/>
  </p:sldMasterIdLst>
  <p:notesMasterIdLst>
    <p:notesMasterId r:id="rId16"/>
  </p:notesMasterIdLst>
  <p:handoutMasterIdLst>
    <p:handoutMasterId r:id="rId17"/>
  </p:handoutMasterIdLst>
  <p:sldIdLst>
    <p:sldId id="392" r:id="rId4"/>
    <p:sldId id="393" r:id="rId5"/>
    <p:sldId id="394" r:id="rId6"/>
    <p:sldId id="366" r:id="rId7"/>
    <p:sldId id="368" r:id="rId8"/>
    <p:sldId id="384" r:id="rId9"/>
    <p:sldId id="390" r:id="rId10"/>
    <p:sldId id="388" r:id="rId11"/>
    <p:sldId id="386" r:id="rId12"/>
    <p:sldId id="377" r:id="rId13"/>
    <p:sldId id="378" r:id="rId14"/>
    <p:sldId id="261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71"/>
    <a:srgbClr val="525E77"/>
    <a:srgbClr val="4E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895" autoAdjust="0"/>
  </p:normalViewPr>
  <p:slideViewPr>
    <p:cSldViewPr snapToObjects="1">
      <p:cViewPr varScale="1">
        <p:scale>
          <a:sx n="35" d="100"/>
          <a:sy n="35" d="100"/>
        </p:scale>
        <p:origin x="86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876B1-6F23-4A43-8872-C47B2AE6263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24DEA4F-3F86-4582-B40C-D870A8CDBA2F}">
      <dgm:prSet phldrT="[Tekst]"/>
      <dgm:spPr/>
      <dgm:t>
        <a:bodyPr/>
        <a:lstStyle/>
        <a:p>
          <a:r>
            <a:rPr lang="et-EE" dirty="0"/>
            <a:t>Ette-</a:t>
          </a:r>
        </a:p>
        <a:p>
          <a:r>
            <a:rPr lang="et-EE" dirty="0"/>
            <a:t>võtjad</a:t>
          </a:r>
        </a:p>
      </dgm:t>
    </dgm:pt>
    <dgm:pt modelId="{B1D3D154-3A93-4D6B-A045-1615DBECE68B}" type="parTrans" cxnId="{97454E2A-4BDC-455D-855A-21A01B3BE750}">
      <dgm:prSet/>
      <dgm:spPr/>
      <dgm:t>
        <a:bodyPr/>
        <a:lstStyle/>
        <a:p>
          <a:endParaRPr lang="et-EE"/>
        </a:p>
      </dgm:t>
    </dgm:pt>
    <dgm:pt modelId="{F7B5538F-4059-4404-A7D0-C22D68225C6E}" type="sibTrans" cxnId="{97454E2A-4BDC-455D-855A-21A01B3BE750}">
      <dgm:prSet/>
      <dgm:spPr/>
      <dgm:t>
        <a:bodyPr/>
        <a:lstStyle/>
        <a:p>
          <a:endParaRPr lang="et-EE"/>
        </a:p>
      </dgm:t>
    </dgm:pt>
    <dgm:pt modelId="{8E76E24C-6739-4F2E-9779-8884BC1E9419}">
      <dgm:prSet phldrT="[Tekst]"/>
      <dgm:spPr/>
      <dgm:t>
        <a:bodyPr/>
        <a:lstStyle/>
        <a:p>
          <a:r>
            <a:rPr lang="et-EE" dirty="0"/>
            <a:t>Regioon ja </a:t>
          </a:r>
          <a:r>
            <a:rPr lang="et-EE" dirty="0" err="1"/>
            <a:t>siht-kohad</a:t>
          </a:r>
          <a:endParaRPr lang="et-EE" dirty="0"/>
        </a:p>
      </dgm:t>
    </dgm:pt>
    <dgm:pt modelId="{5D5D3663-8F66-405A-9CD7-779F03A35E60}" type="parTrans" cxnId="{68261EFF-F290-4313-BE49-1F9566579BAC}">
      <dgm:prSet/>
      <dgm:spPr/>
      <dgm:t>
        <a:bodyPr/>
        <a:lstStyle/>
        <a:p>
          <a:endParaRPr lang="et-EE"/>
        </a:p>
      </dgm:t>
    </dgm:pt>
    <dgm:pt modelId="{1273FDF4-9E92-4A42-97A4-DB61293E7847}" type="sibTrans" cxnId="{68261EFF-F290-4313-BE49-1F9566579BAC}">
      <dgm:prSet/>
      <dgm:spPr/>
      <dgm:t>
        <a:bodyPr/>
        <a:lstStyle/>
        <a:p>
          <a:endParaRPr lang="et-EE"/>
        </a:p>
      </dgm:t>
    </dgm:pt>
    <dgm:pt modelId="{A3B303E5-9D18-4582-B77F-7DFD3592567D}">
      <dgm:prSet phldrT="[Tekst]"/>
      <dgm:spPr/>
      <dgm:t>
        <a:bodyPr/>
        <a:lstStyle/>
        <a:p>
          <a:r>
            <a:rPr lang="et-EE" dirty="0"/>
            <a:t>Riik</a:t>
          </a:r>
        </a:p>
      </dgm:t>
    </dgm:pt>
    <dgm:pt modelId="{4529549E-4657-4674-BA46-F83416C0AB62}" type="parTrans" cxnId="{060FA2D4-462B-4C7A-BE08-5E8A9765A842}">
      <dgm:prSet/>
      <dgm:spPr/>
      <dgm:t>
        <a:bodyPr/>
        <a:lstStyle/>
        <a:p>
          <a:endParaRPr lang="et-EE"/>
        </a:p>
      </dgm:t>
    </dgm:pt>
    <dgm:pt modelId="{88246996-44D8-4DE5-A5B2-BC762707FF57}" type="sibTrans" cxnId="{060FA2D4-462B-4C7A-BE08-5E8A9765A842}">
      <dgm:prSet/>
      <dgm:spPr/>
      <dgm:t>
        <a:bodyPr/>
        <a:lstStyle/>
        <a:p>
          <a:endParaRPr lang="et-EE"/>
        </a:p>
      </dgm:t>
    </dgm:pt>
    <dgm:pt modelId="{1F8D133C-0E8E-4F6B-80C7-49E7E6C11741}" type="pres">
      <dgm:prSet presAssocID="{C19876B1-6F23-4A43-8872-C47B2AE6263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AE660C-5FF4-4EC7-881A-3A414C9D4766}" type="pres">
      <dgm:prSet presAssocID="{224DEA4F-3F86-4582-B40C-D870A8CDBA2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7EE26F7-9D09-4FBB-99C1-9AF286935C4B}" type="pres">
      <dgm:prSet presAssocID="{224DEA4F-3F86-4582-B40C-D870A8CDBA2F}" presName="gear1srcNode" presStyleLbl="node1" presStyleIdx="0" presStyleCnt="3"/>
      <dgm:spPr/>
      <dgm:t>
        <a:bodyPr/>
        <a:lstStyle/>
        <a:p>
          <a:endParaRPr lang="et-EE"/>
        </a:p>
      </dgm:t>
    </dgm:pt>
    <dgm:pt modelId="{2481D76B-4258-4409-8E1F-A5406E201A0D}" type="pres">
      <dgm:prSet presAssocID="{224DEA4F-3F86-4582-B40C-D870A8CDBA2F}" presName="gear1dstNode" presStyleLbl="node1" presStyleIdx="0" presStyleCnt="3"/>
      <dgm:spPr/>
      <dgm:t>
        <a:bodyPr/>
        <a:lstStyle/>
        <a:p>
          <a:endParaRPr lang="et-EE"/>
        </a:p>
      </dgm:t>
    </dgm:pt>
    <dgm:pt modelId="{47F20B9A-DC20-42F4-A256-AF16A53D5FF7}" type="pres">
      <dgm:prSet presAssocID="{8E76E24C-6739-4F2E-9779-8884BC1E941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4998129-7D73-4CF9-8130-C89D5FCBD58C}" type="pres">
      <dgm:prSet presAssocID="{8E76E24C-6739-4F2E-9779-8884BC1E9419}" presName="gear2srcNode" presStyleLbl="node1" presStyleIdx="1" presStyleCnt="3"/>
      <dgm:spPr/>
      <dgm:t>
        <a:bodyPr/>
        <a:lstStyle/>
        <a:p>
          <a:endParaRPr lang="et-EE"/>
        </a:p>
      </dgm:t>
    </dgm:pt>
    <dgm:pt modelId="{BC727B1D-C874-4E49-8899-408CD7D0FD0A}" type="pres">
      <dgm:prSet presAssocID="{8E76E24C-6739-4F2E-9779-8884BC1E9419}" presName="gear2dstNode" presStyleLbl="node1" presStyleIdx="1" presStyleCnt="3"/>
      <dgm:spPr/>
      <dgm:t>
        <a:bodyPr/>
        <a:lstStyle/>
        <a:p>
          <a:endParaRPr lang="et-EE"/>
        </a:p>
      </dgm:t>
    </dgm:pt>
    <dgm:pt modelId="{6C2B30EF-7636-401B-ABF2-6E27907A388A}" type="pres">
      <dgm:prSet presAssocID="{A3B303E5-9D18-4582-B77F-7DFD3592567D}" presName="gear3" presStyleLbl="node1" presStyleIdx="2" presStyleCnt="3"/>
      <dgm:spPr/>
      <dgm:t>
        <a:bodyPr/>
        <a:lstStyle/>
        <a:p>
          <a:endParaRPr lang="et-EE"/>
        </a:p>
      </dgm:t>
    </dgm:pt>
    <dgm:pt modelId="{4C2D3C36-6308-4D83-922E-7EC81AD75007}" type="pres">
      <dgm:prSet presAssocID="{A3B303E5-9D18-4582-B77F-7DFD359256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E239FEB-4058-4B16-9F09-D9235BA23AA1}" type="pres">
      <dgm:prSet presAssocID="{A3B303E5-9D18-4582-B77F-7DFD3592567D}" presName="gear3srcNode" presStyleLbl="node1" presStyleIdx="2" presStyleCnt="3"/>
      <dgm:spPr/>
      <dgm:t>
        <a:bodyPr/>
        <a:lstStyle/>
        <a:p>
          <a:endParaRPr lang="et-EE"/>
        </a:p>
      </dgm:t>
    </dgm:pt>
    <dgm:pt modelId="{DF2B5879-312D-41E0-A1BE-96A9B7CBAA27}" type="pres">
      <dgm:prSet presAssocID="{A3B303E5-9D18-4582-B77F-7DFD3592567D}" presName="gear3dstNode" presStyleLbl="node1" presStyleIdx="2" presStyleCnt="3"/>
      <dgm:spPr/>
      <dgm:t>
        <a:bodyPr/>
        <a:lstStyle/>
        <a:p>
          <a:endParaRPr lang="et-EE"/>
        </a:p>
      </dgm:t>
    </dgm:pt>
    <dgm:pt modelId="{39271C39-DB83-4B23-A38E-D980B537642E}" type="pres">
      <dgm:prSet presAssocID="{F7B5538F-4059-4404-A7D0-C22D68225C6E}" presName="connector1" presStyleLbl="sibTrans2D1" presStyleIdx="0" presStyleCnt="3"/>
      <dgm:spPr/>
      <dgm:t>
        <a:bodyPr/>
        <a:lstStyle/>
        <a:p>
          <a:endParaRPr lang="et-EE"/>
        </a:p>
      </dgm:t>
    </dgm:pt>
    <dgm:pt modelId="{ED525884-17E4-4386-99BF-25F5A5CEB53B}" type="pres">
      <dgm:prSet presAssocID="{1273FDF4-9E92-4A42-97A4-DB61293E7847}" presName="connector2" presStyleLbl="sibTrans2D1" presStyleIdx="1" presStyleCnt="3"/>
      <dgm:spPr/>
      <dgm:t>
        <a:bodyPr/>
        <a:lstStyle/>
        <a:p>
          <a:endParaRPr lang="et-EE"/>
        </a:p>
      </dgm:t>
    </dgm:pt>
    <dgm:pt modelId="{45694444-C86F-4100-82AF-6796278BB045}" type="pres">
      <dgm:prSet presAssocID="{88246996-44D8-4DE5-A5B2-BC762707FF57}" presName="connector3" presStyleLbl="sibTrans2D1" presStyleIdx="2" presStyleCnt="3"/>
      <dgm:spPr/>
      <dgm:t>
        <a:bodyPr/>
        <a:lstStyle/>
        <a:p>
          <a:endParaRPr lang="et-EE"/>
        </a:p>
      </dgm:t>
    </dgm:pt>
  </dgm:ptLst>
  <dgm:cxnLst>
    <dgm:cxn modelId="{104F78BE-443F-4C1F-A4C1-6754F158C8EB}" type="presOf" srcId="{A3B303E5-9D18-4582-B77F-7DFD3592567D}" destId="{DF2B5879-312D-41E0-A1BE-96A9B7CBAA27}" srcOrd="3" destOrd="0" presId="urn:microsoft.com/office/officeart/2005/8/layout/gear1"/>
    <dgm:cxn modelId="{F9DCED85-ADDF-4828-9C76-FF4831F3AA22}" type="presOf" srcId="{1273FDF4-9E92-4A42-97A4-DB61293E7847}" destId="{ED525884-17E4-4386-99BF-25F5A5CEB53B}" srcOrd="0" destOrd="0" presId="urn:microsoft.com/office/officeart/2005/8/layout/gear1"/>
    <dgm:cxn modelId="{D020B160-C42E-492C-A0B9-8DD91C649E9B}" type="presOf" srcId="{8E76E24C-6739-4F2E-9779-8884BC1E9419}" destId="{BC727B1D-C874-4E49-8899-408CD7D0FD0A}" srcOrd="2" destOrd="0" presId="urn:microsoft.com/office/officeart/2005/8/layout/gear1"/>
    <dgm:cxn modelId="{AB58EB04-9C34-4BC0-9E6F-57B091D21404}" type="presOf" srcId="{A3B303E5-9D18-4582-B77F-7DFD3592567D}" destId="{7E239FEB-4058-4B16-9F09-D9235BA23AA1}" srcOrd="2" destOrd="0" presId="urn:microsoft.com/office/officeart/2005/8/layout/gear1"/>
    <dgm:cxn modelId="{263E5320-8860-44E4-A01C-E73750BF79B5}" type="presOf" srcId="{224DEA4F-3F86-4582-B40C-D870A8CDBA2F}" destId="{98AE660C-5FF4-4EC7-881A-3A414C9D4766}" srcOrd="0" destOrd="0" presId="urn:microsoft.com/office/officeart/2005/8/layout/gear1"/>
    <dgm:cxn modelId="{B3D6F18A-7252-447A-BE78-88741E07D9AD}" type="presOf" srcId="{224DEA4F-3F86-4582-B40C-D870A8CDBA2F}" destId="{2481D76B-4258-4409-8E1F-A5406E201A0D}" srcOrd="2" destOrd="0" presId="urn:microsoft.com/office/officeart/2005/8/layout/gear1"/>
    <dgm:cxn modelId="{D3017811-D992-476C-8CAE-53471C83F91F}" type="presOf" srcId="{A3B303E5-9D18-4582-B77F-7DFD3592567D}" destId="{4C2D3C36-6308-4D83-922E-7EC81AD75007}" srcOrd="1" destOrd="0" presId="urn:microsoft.com/office/officeart/2005/8/layout/gear1"/>
    <dgm:cxn modelId="{060FA2D4-462B-4C7A-BE08-5E8A9765A842}" srcId="{C19876B1-6F23-4A43-8872-C47B2AE62633}" destId="{A3B303E5-9D18-4582-B77F-7DFD3592567D}" srcOrd="2" destOrd="0" parTransId="{4529549E-4657-4674-BA46-F83416C0AB62}" sibTransId="{88246996-44D8-4DE5-A5B2-BC762707FF57}"/>
    <dgm:cxn modelId="{89B5F64C-B7A8-4465-875C-20E5B6C06E40}" type="presOf" srcId="{8E76E24C-6739-4F2E-9779-8884BC1E9419}" destId="{47F20B9A-DC20-42F4-A256-AF16A53D5FF7}" srcOrd="0" destOrd="0" presId="urn:microsoft.com/office/officeart/2005/8/layout/gear1"/>
    <dgm:cxn modelId="{97454E2A-4BDC-455D-855A-21A01B3BE750}" srcId="{C19876B1-6F23-4A43-8872-C47B2AE62633}" destId="{224DEA4F-3F86-4582-B40C-D870A8CDBA2F}" srcOrd="0" destOrd="0" parTransId="{B1D3D154-3A93-4D6B-A045-1615DBECE68B}" sibTransId="{F7B5538F-4059-4404-A7D0-C22D68225C6E}"/>
    <dgm:cxn modelId="{BE93D308-FEFE-4F21-8FE8-FC7E0F5D85A4}" type="presOf" srcId="{F7B5538F-4059-4404-A7D0-C22D68225C6E}" destId="{39271C39-DB83-4B23-A38E-D980B537642E}" srcOrd="0" destOrd="0" presId="urn:microsoft.com/office/officeart/2005/8/layout/gear1"/>
    <dgm:cxn modelId="{A3A382D3-65EB-46D3-BD51-B9452C7772F5}" type="presOf" srcId="{88246996-44D8-4DE5-A5B2-BC762707FF57}" destId="{45694444-C86F-4100-82AF-6796278BB045}" srcOrd="0" destOrd="0" presId="urn:microsoft.com/office/officeart/2005/8/layout/gear1"/>
    <dgm:cxn modelId="{68261EFF-F290-4313-BE49-1F9566579BAC}" srcId="{C19876B1-6F23-4A43-8872-C47B2AE62633}" destId="{8E76E24C-6739-4F2E-9779-8884BC1E9419}" srcOrd="1" destOrd="0" parTransId="{5D5D3663-8F66-405A-9CD7-779F03A35E60}" sibTransId="{1273FDF4-9E92-4A42-97A4-DB61293E7847}"/>
    <dgm:cxn modelId="{548C2CBD-ABB9-4ED8-849A-DE244903B740}" type="presOf" srcId="{C19876B1-6F23-4A43-8872-C47B2AE62633}" destId="{1F8D133C-0E8E-4F6B-80C7-49E7E6C11741}" srcOrd="0" destOrd="0" presId="urn:microsoft.com/office/officeart/2005/8/layout/gear1"/>
    <dgm:cxn modelId="{7238D521-D1D0-4C14-BAED-2B64F8CC6A81}" type="presOf" srcId="{A3B303E5-9D18-4582-B77F-7DFD3592567D}" destId="{6C2B30EF-7636-401B-ABF2-6E27907A388A}" srcOrd="0" destOrd="0" presId="urn:microsoft.com/office/officeart/2005/8/layout/gear1"/>
    <dgm:cxn modelId="{0197E9A5-E96C-48F9-9E80-835E72DDA590}" type="presOf" srcId="{8E76E24C-6739-4F2E-9779-8884BC1E9419}" destId="{74998129-7D73-4CF9-8130-C89D5FCBD58C}" srcOrd="1" destOrd="0" presId="urn:microsoft.com/office/officeart/2005/8/layout/gear1"/>
    <dgm:cxn modelId="{A7869466-EA43-455F-A741-EA7430CBA48C}" type="presOf" srcId="{224DEA4F-3F86-4582-B40C-D870A8CDBA2F}" destId="{C7EE26F7-9D09-4FBB-99C1-9AF286935C4B}" srcOrd="1" destOrd="0" presId="urn:microsoft.com/office/officeart/2005/8/layout/gear1"/>
    <dgm:cxn modelId="{D984EDEB-B57F-4F7E-988C-0AE8007275C5}" type="presParOf" srcId="{1F8D133C-0E8E-4F6B-80C7-49E7E6C11741}" destId="{98AE660C-5FF4-4EC7-881A-3A414C9D4766}" srcOrd="0" destOrd="0" presId="urn:microsoft.com/office/officeart/2005/8/layout/gear1"/>
    <dgm:cxn modelId="{818AEF4F-F43D-45C1-AEB2-3807366B14D3}" type="presParOf" srcId="{1F8D133C-0E8E-4F6B-80C7-49E7E6C11741}" destId="{C7EE26F7-9D09-4FBB-99C1-9AF286935C4B}" srcOrd="1" destOrd="0" presId="urn:microsoft.com/office/officeart/2005/8/layout/gear1"/>
    <dgm:cxn modelId="{7B505C66-090C-46E0-8E75-D5502CAA0E2C}" type="presParOf" srcId="{1F8D133C-0E8E-4F6B-80C7-49E7E6C11741}" destId="{2481D76B-4258-4409-8E1F-A5406E201A0D}" srcOrd="2" destOrd="0" presId="urn:microsoft.com/office/officeart/2005/8/layout/gear1"/>
    <dgm:cxn modelId="{521C40E9-AD80-4AB4-8AD9-046178266F94}" type="presParOf" srcId="{1F8D133C-0E8E-4F6B-80C7-49E7E6C11741}" destId="{47F20B9A-DC20-42F4-A256-AF16A53D5FF7}" srcOrd="3" destOrd="0" presId="urn:microsoft.com/office/officeart/2005/8/layout/gear1"/>
    <dgm:cxn modelId="{E3EE7B80-CF4A-4104-AD0F-FA63B693BF8D}" type="presParOf" srcId="{1F8D133C-0E8E-4F6B-80C7-49E7E6C11741}" destId="{74998129-7D73-4CF9-8130-C89D5FCBD58C}" srcOrd="4" destOrd="0" presId="urn:microsoft.com/office/officeart/2005/8/layout/gear1"/>
    <dgm:cxn modelId="{B102BAFD-1FD0-474E-AA92-0BBE4D78A713}" type="presParOf" srcId="{1F8D133C-0E8E-4F6B-80C7-49E7E6C11741}" destId="{BC727B1D-C874-4E49-8899-408CD7D0FD0A}" srcOrd="5" destOrd="0" presId="urn:microsoft.com/office/officeart/2005/8/layout/gear1"/>
    <dgm:cxn modelId="{0BB1B6CE-50C0-4EA7-81FA-F62E72F27430}" type="presParOf" srcId="{1F8D133C-0E8E-4F6B-80C7-49E7E6C11741}" destId="{6C2B30EF-7636-401B-ABF2-6E27907A388A}" srcOrd="6" destOrd="0" presId="urn:microsoft.com/office/officeart/2005/8/layout/gear1"/>
    <dgm:cxn modelId="{6F89ECF8-85B9-462A-9BAE-5417DE3F62B4}" type="presParOf" srcId="{1F8D133C-0E8E-4F6B-80C7-49E7E6C11741}" destId="{4C2D3C36-6308-4D83-922E-7EC81AD75007}" srcOrd="7" destOrd="0" presId="urn:microsoft.com/office/officeart/2005/8/layout/gear1"/>
    <dgm:cxn modelId="{75601F47-45D2-4455-88BB-B73DCB9A619B}" type="presParOf" srcId="{1F8D133C-0E8E-4F6B-80C7-49E7E6C11741}" destId="{7E239FEB-4058-4B16-9F09-D9235BA23AA1}" srcOrd="8" destOrd="0" presId="urn:microsoft.com/office/officeart/2005/8/layout/gear1"/>
    <dgm:cxn modelId="{BD22F07D-CD43-4A9F-8D1A-FA3FF379C4B3}" type="presParOf" srcId="{1F8D133C-0E8E-4F6B-80C7-49E7E6C11741}" destId="{DF2B5879-312D-41E0-A1BE-96A9B7CBAA27}" srcOrd="9" destOrd="0" presId="urn:microsoft.com/office/officeart/2005/8/layout/gear1"/>
    <dgm:cxn modelId="{FEF776BD-E034-4C91-AE80-D67F48743938}" type="presParOf" srcId="{1F8D133C-0E8E-4F6B-80C7-49E7E6C11741}" destId="{39271C39-DB83-4B23-A38E-D980B537642E}" srcOrd="10" destOrd="0" presId="urn:microsoft.com/office/officeart/2005/8/layout/gear1"/>
    <dgm:cxn modelId="{96BE2395-4111-4FDB-AB8C-C17D3B093656}" type="presParOf" srcId="{1F8D133C-0E8E-4F6B-80C7-49E7E6C11741}" destId="{ED525884-17E4-4386-99BF-25F5A5CEB53B}" srcOrd="11" destOrd="0" presId="urn:microsoft.com/office/officeart/2005/8/layout/gear1"/>
    <dgm:cxn modelId="{3CF131BF-E066-4FCD-844E-DADAFD2143F6}" type="presParOf" srcId="{1F8D133C-0E8E-4F6B-80C7-49E7E6C11741}" destId="{45694444-C86F-4100-82AF-6796278BB0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E660C-5FF4-4EC7-881A-3A414C9D4766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/>
            <a:t>Ette-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/>
            <a:t>võtjad</a:t>
          </a:r>
        </a:p>
      </dsp:txBody>
      <dsp:txXfrm>
        <a:off x="4388957" y="2619785"/>
        <a:ext cx="1488367" cy="1279541"/>
      </dsp:txXfrm>
    </dsp:sp>
    <dsp:sp modelId="{47F20B9A-DC20-42F4-A256-AF16A53D5FF7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/>
            <a:t>Regioon ja </a:t>
          </a:r>
          <a:r>
            <a:rPr lang="et-EE" sz="2000" kern="1200" dirty="0" err="1"/>
            <a:t>siht-kohad</a:t>
          </a:r>
          <a:endParaRPr lang="et-EE" sz="2000" kern="1200" dirty="0"/>
        </a:p>
      </dsp:txBody>
      <dsp:txXfrm>
        <a:off x="2895963" y="1906833"/>
        <a:ext cx="898845" cy="893335"/>
      </dsp:txXfrm>
    </dsp:sp>
    <dsp:sp modelId="{6C2B30EF-7636-401B-ABF2-6E27907A388A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/>
            <a:t>Riik</a:t>
          </a:r>
        </a:p>
      </dsp:txBody>
      <dsp:txXfrm rot="-20700000">
        <a:off x="3843242" y="588375"/>
        <a:ext cx="995711" cy="995711"/>
      </dsp:txXfrm>
    </dsp:sp>
    <dsp:sp modelId="{39271C39-DB83-4B23-A38E-D980B537642E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25884-17E4-4386-99BF-25F5A5CEB53B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94444-C86F-4100-82AF-6796278BB045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A1E3-8B3A-46C1-A44D-9BB1F92DAEF6}" type="datetimeFigureOut">
              <a:rPr lang="et-EE" smtClean="0"/>
              <a:pPr/>
              <a:t>9.03.2016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AC05-EC7A-4712-B5F9-2E5EF046E3A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246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57B61-1E30-46A6-8C43-4782E901313E}" type="datetimeFigureOut">
              <a:rPr lang="et-EE" smtClean="0"/>
              <a:pPr/>
              <a:t>9.03.2016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72967-4CBA-464F-913D-3EC7250A527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4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6D3-6729-408C-ADF8-46BA6D225A1D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855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6D3-6729-408C-ADF8-46BA6D225A1D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833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61B3-B311-4FFC-93B0-A9D4B5AF9C9D}" type="slidenum">
              <a:rPr lang="et-EE" smtClean="0">
                <a:solidFill>
                  <a:prstClr val="black"/>
                </a:solidFill>
              </a:rPr>
              <a:pPr/>
              <a:t>11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6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72967-4CBA-464F-913D-3EC7250A5270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900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"/>
            <a:ext cx="42926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39" y="-5680"/>
            <a:ext cx="8018861" cy="689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99534"/>
            <a:ext cx="3603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2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logo sisetur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257800"/>
            <a:ext cx="1756474" cy="1524000"/>
          </a:xfrm>
          <a:prstGeom prst="rect">
            <a:avLst/>
          </a:prstGeom>
        </p:spPr>
      </p:pic>
      <p:pic>
        <p:nvPicPr>
          <p:cNvPr id="9" name="Picture 8" descr="muster siseturi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muster siseturi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5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8" descr="muster siseturi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0"/>
            <a:ext cx="72120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90701"/>
            <a:ext cx="3603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 descr="muster siseturi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08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5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7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21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1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5636022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908720"/>
            <a:ext cx="8229600" cy="4536504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8153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/>
          <p:cNvSpPr>
            <a:spLocks noGrp="1"/>
          </p:cNvSpPr>
          <p:nvPr>
            <p:ph idx="1" hasCustomPrompt="1"/>
          </p:nvPr>
        </p:nvSpPr>
        <p:spPr>
          <a:xfrm>
            <a:off x="457200" y="980729"/>
            <a:ext cx="8229600" cy="635609"/>
          </a:xfr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3672408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191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A91A6-CE93-460A-9FE5-01B80411884A}" type="datetimeFigureOut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9.03.2016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48181-6A1F-445F-906F-693205DDB4F4}" type="slidenum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04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731273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54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A91A6-CE93-460A-9FE5-01B80411884A}" type="datetimeFigureOut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9.03.2016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48181-6A1F-445F-906F-693205DDB4F4}" type="slidenum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Picture 7" descr="logo sisetur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257800"/>
            <a:ext cx="1756474" cy="1524000"/>
          </a:xfrm>
          <a:prstGeom prst="rect">
            <a:avLst/>
          </a:prstGeom>
        </p:spPr>
      </p:pic>
      <p:pic>
        <p:nvPicPr>
          <p:cNvPr id="9" name="Picture 8" descr="muster siseturi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A91A6-CE93-460A-9FE5-01B80411884A}" type="datetimeFigureOut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9.03.2016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48181-6A1F-445F-906F-693205DDB4F4}" type="slidenum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Picture 8" descr="muster siseturi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0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41"/>
          </a:xfrm>
          <a:prstGeom prst="rect">
            <a:avLst/>
          </a:prstGeom>
        </p:spPr>
        <p:txBody>
          <a:bodyPr lIns="0" tIns="0" rIns="0" bIns="0"/>
          <a:lstStyle>
            <a:lvl1pPr>
              <a:tabLst/>
              <a:defRPr>
                <a:solidFill>
                  <a:srgbClr val="8888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098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logo siseturis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0" y="5257800"/>
            <a:ext cx="1755775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2.png" descr="muster siseturis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0"/>
            <a:ext cx="6311900" cy="2335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635611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solidFill>
                  <a:srgbClr val="573316"/>
                </a:solidFill>
              </a:defRPr>
            </a:lvl1pPr>
            <a:lvl2pPr marL="865414" indent="-408214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4000">
                <a:solidFill>
                  <a:srgbClr val="573316"/>
                </a:solidFill>
              </a:defRPr>
            </a:lvl2pPr>
            <a:lvl3pPr marL="1295400" indent="-381000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solidFill>
                  <a:srgbClr val="573316"/>
                </a:solidFill>
              </a:defRPr>
            </a:lvl3pPr>
            <a:lvl4pPr marL="1828800" indent="-457200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4000">
                <a:solidFill>
                  <a:srgbClr val="573316"/>
                </a:solidFill>
              </a:defRPr>
            </a:lvl4pPr>
            <a:lvl5pPr marL="2286000" indent="-457200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»"/>
              <a:defRPr sz="4000">
                <a:solidFill>
                  <a:srgbClr val="57331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677179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t-E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048181-6A1F-445F-906F-693205DDB4F4}" type="slidenum">
              <a:rPr lang="et-EE" smtClean="0">
                <a:solidFill>
                  <a:prstClr val="black"/>
                </a:solidFill>
              </a:rPr>
              <a:pPr defTabSz="914400"/>
              <a:t>‹#›</a:t>
            </a:fld>
            <a:endParaRPr lang="et-EE">
              <a:solidFill>
                <a:prstClr val="black"/>
              </a:solidFill>
            </a:endParaRPr>
          </a:p>
        </p:txBody>
      </p:sp>
      <p:pic>
        <p:nvPicPr>
          <p:cNvPr id="5" name="Picture 8" descr="muster sisetur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r>
              <a:rPr lang="et-EE" dirty="0">
                <a:solidFill>
                  <a:prstClr val="black"/>
                </a:solidFill>
              </a:rPr>
              <a:t>&gt;&gt; visitestonia.com</a:t>
            </a:r>
          </a:p>
        </p:txBody>
      </p:sp>
      <p:pic>
        <p:nvPicPr>
          <p:cNvPr id="6" name="Picture 5" descr="logo siseturis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5257800"/>
            <a:ext cx="175647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0"/>
            <a:ext cx="72120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90701"/>
            <a:ext cx="3603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C251-C4F8-F541-B13C-79EC92FCC0D5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0DA91A6-CE93-460A-9FE5-01B80411884A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14400"/>
              <a:t>9.03.2016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048181-6A1F-445F-906F-693205DDB4F4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1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siseturis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uster siseturis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11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73238"/>
            <a:ext cx="6897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00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isitestonia.com/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654539" y="2459525"/>
            <a:ext cx="7772400" cy="14700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97179">
              <a:defRPr sz="1800"/>
            </a:pPr>
            <a:r>
              <a:rPr lang="et-EE" sz="2800" b="1" dirty="0">
                <a:latin typeface="Cambria" panose="02040503050406030204" pitchFamily="18" charset="0"/>
              </a:rPr>
              <a:t>SA Põhja-Eesti Turism perspektiiv</a:t>
            </a:r>
            <a:endParaRPr sz="2800" b="1" dirty="0">
              <a:latin typeface="Cambria" panose="02040503050406030204" pitchFamily="18" charset="0"/>
            </a:endParaRPr>
          </a:p>
        </p:txBody>
      </p:sp>
      <p:sp>
        <p:nvSpPr>
          <p:cNvPr id="3" name="Shape 212"/>
          <p:cNvSpPr txBox="1">
            <a:spLocks/>
          </p:cNvSpPr>
          <p:nvPr/>
        </p:nvSpPr>
        <p:spPr>
          <a:xfrm>
            <a:off x="783493" y="3823310"/>
            <a:ext cx="7772400" cy="16396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297179">
              <a:defRPr sz="1800"/>
            </a:pPr>
            <a:r>
              <a:rPr lang="et-EE" sz="2000" dirty="0">
                <a:solidFill>
                  <a:prstClr val="black"/>
                </a:solidFill>
                <a:latin typeface="Cambria" panose="02040503050406030204" pitchFamily="18" charset="0"/>
              </a:rPr>
              <a:t>Karmen Paju</a:t>
            </a:r>
          </a:p>
          <a:p>
            <a:pPr defTabSz="297179">
              <a:defRPr sz="1800"/>
            </a:pPr>
            <a:endParaRPr lang="et-EE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297179">
              <a:defRPr sz="1800"/>
            </a:pPr>
            <a:endParaRPr lang="et-EE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297179">
              <a:defRPr sz="1800"/>
            </a:pPr>
            <a:endParaRPr lang="et-EE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297179">
              <a:defRPr sz="1800"/>
            </a:pPr>
            <a:endParaRPr lang="et-EE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297179">
              <a:defRPr sz="1800"/>
            </a:pPr>
            <a:endParaRPr lang="et-EE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297179">
              <a:defRPr sz="1800"/>
            </a:pPr>
            <a:r>
              <a:rPr lang="et-EE" sz="1800" dirty="0">
                <a:solidFill>
                  <a:prstClr val="black"/>
                </a:solidFill>
                <a:latin typeface="Cambria" panose="02040503050406030204" pitchFamily="18" charset="0"/>
              </a:rPr>
              <a:t>HOL juhatuse koosolek 09.03.2016</a:t>
            </a:r>
            <a:endParaRPr lang="fi-FI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691425"/>
            <a:ext cx="2231210" cy="68680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2" y="5691426"/>
            <a:ext cx="2039318" cy="9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5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Koostöömudel </a:t>
            </a:r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244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2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Tulemused: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Ühtne ja läbimõeldud kuvand sihtturul.</a:t>
            </a:r>
          </a:p>
          <a:p>
            <a:r>
              <a:rPr lang="et-EE" dirty="0"/>
              <a:t>Väldime omavahelist konkureerimist ja tegevuste killustamist, </a:t>
            </a:r>
            <a:r>
              <a:rPr lang="et-EE" u="sng" dirty="0"/>
              <a:t>teeme koostööd</a:t>
            </a:r>
            <a:r>
              <a:rPr lang="et-EE" dirty="0"/>
              <a:t>!</a:t>
            </a:r>
          </a:p>
          <a:p>
            <a:r>
              <a:rPr lang="et-EE" dirty="0"/>
              <a:t>Ressursside optimeerimine – liidame ressursid - saavutame parema nähtavuse ning kvaliteetsema tulemuse.</a:t>
            </a:r>
          </a:p>
          <a:p>
            <a:r>
              <a:rPr lang="et-EE" dirty="0"/>
              <a:t>Otsustame koos ja teeme </a:t>
            </a:r>
            <a:r>
              <a:rPr lang="et-EE" u="sng" dirty="0"/>
              <a:t>ÕIGEID</a:t>
            </a:r>
            <a:r>
              <a:rPr lang="et-EE" dirty="0"/>
              <a:t> asju õigel ajal ja õiges kohas!</a:t>
            </a:r>
          </a:p>
          <a:p>
            <a:r>
              <a:rPr lang="et-EE" dirty="0"/>
              <a:t>Mõõdame tulemusi, õpime neist ja teeme tulevikus paremini!</a:t>
            </a:r>
          </a:p>
        </p:txBody>
      </p:sp>
    </p:spTree>
    <p:extLst>
      <p:ext uri="{BB962C8B-B14F-4D97-AF65-F5344CB8AC3E}">
        <p14:creationId xmlns:p14="http://schemas.microsoft.com/office/powerpoint/2010/main" val="18980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t-EE" sz="3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t-EE" sz="3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t-EE" sz="3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t-EE" sz="6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Aitäh! </a:t>
            </a:r>
          </a:p>
          <a:p>
            <a:pPr marL="0" indent="0" algn="ctr">
              <a:buNone/>
            </a:pPr>
            <a:endParaRPr lang="et-EE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Sihtasutus Põhja-Eesti Turism on Harjumaa, Lääne-Virumaa, Ida-Virumaa, Järvamaa ja Raplamaa omavalitsuste liitude ning mittetulundusühing Eesti Maaturism poolt asutatud turismiorganisatsioon.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866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Regionaalse turismiorganisatsiooni eesmärk on koordineerida ning arendada turismialast tegevust ja turismiettevõtlusele vajalikku keskkonda Põhja-Eestis. </a:t>
            </a:r>
          </a:p>
          <a:p>
            <a:pPr marL="0" indent="0">
              <a:buNone/>
            </a:pP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Tegevuste kaasfinantseerija on Ettevõtluse Arendamise Sihtasutus.</a:t>
            </a:r>
          </a:p>
        </p:txBody>
      </p:sp>
    </p:spTree>
    <p:extLst>
      <p:ext uri="{BB962C8B-B14F-4D97-AF65-F5344CB8AC3E}">
        <p14:creationId xmlns:p14="http://schemas.microsoft.com/office/powerpoint/2010/main" val="20804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672" cy="1143000"/>
          </a:xfrm>
        </p:spPr>
        <p:txBody>
          <a:bodyPr>
            <a:normAutofit/>
          </a:bodyPr>
          <a:lstStyle/>
          <a:p>
            <a:r>
              <a:rPr lang="et-EE" dirty="0"/>
              <a:t>Sihtfinantseerimise eesmärk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t-EE" sz="2800" dirty="0">
                <a:latin typeface="Times New Roman"/>
                <a:ea typeface="Times New Roman"/>
              </a:rPr>
              <a:t>Regionaalse koostöövõimekuse  kasvatamine  </a:t>
            </a:r>
          </a:p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t-EE" sz="2800" dirty="0">
                <a:latin typeface="Times New Roman"/>
                <a:ea typeface="Times New Roman"/>
              </a:rPr>
              <a:t>st.  maakonnaülene koostöö/sihtkohapõhine arendustegevus</a:t>
            </a:r>
          </a:p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endParaRPr lang="et-EE" sz="2400" b="1" dirty="0">
              <a:solidFill>
                <a:srgbClr val="595959"/>
              </a:solidFill>
              <a:latin typeface="Times New Roman"/>
              <a:ea typeface="Times New Roman"/>
            </a:endParaRPr>
          </a:p>
          <a:p>
            <a:pPr lvl="0">
              <a:lnSpc>
                <a:spcPct val="125000"/>
              </a:lnSpc>
              <a:spcAft>
                <a:spcPts val="0"/>
              </a:spcAft>
              <a:buFont typeface="Times New Roman"/>
              <a:buChar char="-"/>
            </a:pPr>
            <a:r>
              <a:rPr lang="et-EE" sz="2400" dirty="0">
                <a:latin typeface="Times New Roman"/>
                <a:ea typeface="Times New Roman"/>
              </a:rPr>
              <a:t>koordineeritud </a:t>
            </a:r>
            <a:r>
              <a:rPr lang="et-EE" sz="2400" u="sng" dirty="0">
                <a:latin typeface="Times New Roman"/>
                <a:ea typeface="Times New Roman"/>
              </a:rPr>
              <a:t>turundus</a:t>
            </a:r>
            <a:r>
              <a:rPr lang="et-EE" sz="2400" dirty="0">
                <a:latin typeface="Times New Roman"/>
                <a:ea typeface="Times New Roman"/>
              </a:rPr>
              <a:t>- ja </a:t>
            </a:r>
            <a:r>
              <a:rPr lang="et-EE" sz="2400" u="sng" dirty="0">
                <a:latin typeface="Times New Roman"/>
                <a:ea typeface="Times New Roman"/>
              </a:rPr>
              <a:t>tootearendustegevus</a:t>
            </a:r>
            <a:r>
              <a:rPr lang="et-EE" sz="2400" dirty="0">
                <a:latin typeface="Times New Roman"/>
                <a:ea typeface="Times New Roman"/>
              </a:rPr>
              <a:t> ning </a:t>
            </a:r>
            <a:r>
              <a:rPr lang="et-EE" sz="2400" u="sng" dirty="0">
                <a:latin typeface="Times New Roman"/>
                <a:ea typeface="Times New Roman"/>
              </a:rPr>
              <a:t>turismiinfo</a:t>
            </a:r>
            <a:r>
              <a:rPr lang="et-EE" sz="2400" dirty="0">
                <a:latin typeface="Times New Roman"/>
                <a:ea typeface="Times New Roman"/>
              </a:rPr>
              <a:t> regioonides;</a:t>
            </a:r>
            <a:endParaRPr lang="et-EE" sz="2000" dirty="0">
              <a:latin typeface="Times New Roman"/>
              <a:ea typeface="Times New Roman"/>
            </a:endParaRPr>
          </a:p>
          <a:p>
            <a:pPr lvl="0">
              <a:lnSpc>
                <a:spcPct val="125000"/>
              </a:lnSpc>
              <a:spcAft>
                <a:spcPts val="0"/>
              </a:spcAft>
              <a:buFont typeface="Times New Roman"/>
              <a:buChar char="-"/>
            </a:pPr>
            <a:r>
              <a:rPr lang="et-EE" sz="2400" dirty="0">
                <a:latin typeface="Times New Roman"/>
                <a:ea typeface="Times New Roman"/>
              </a:rPr>
              <a:t>hästi toimiv koostöö EASi ja regioonide vahel.</a:t>
            </a:r>
          </a:p>
          <a:p>
            <a:pPr lvl="0">
              <a:lnSpc>
                <a:spcPct val="125000"/>
              </a:lnSpc>
              <a:spcAft>
                <a:spcPts val="0"/>
              </a:spcAft>
              <a:buFont typeface="Times New Roman"/>
              <a:buChar char="-"/>
            </a:pPr>
            <a:r>
              <a:rPr lang="et-EE" sz="2400" dirty="0">
                <a:latin typeface="Times New Roman"/>
                <a:ea typeface="Times New Roman"/>
              </a:rPr>
              <a:t>infovahetus kohalik tasand ja EAS</a:t>
            </a:r>
            <a:endParaRPr lang="et-EE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654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Tulevik ja uued prioriteedid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t-EE" sz="1800" b="1" dirty="0">
                <a:latin typeface="Times New Roman"/>
                <a:ea typeface="Times New Roman"/>
              </a:rPr>
              <a:t>Pikaajaline eesmärk : 2014- 2020 </a:t>
            </a:r>
            <a:endParaRPr lang="et-EE" sz="18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et-EE" sz="1800" dirty="0" err="1">
                <a:latin typeface="Times New Roman"/>
                <a:ea typeface="Times New Roman"/>
              </a:rPr>
              <a:t>EASi</a:t>
            </a:r>
            <a:r>
              <a:rPr lang="et-EE" sz="1800" dirty="0">
                <a:latin typeface="Times New Roman"/>
                <a:ea typeface="Times New Roman"/>
              </a:rPr>
              <a:t> soov on muuta institutsionaalne turismikorraldus efektiivseks, koostoimivaks ning kasutada olemasolevaid raha, </a:t>
            </a:r>
            <a:r>
              <a:rPr lang="et-EE" sz="1800" dirty="0" err="1">
                <a:latin typeface="Times New Roman"/>
                <a:ea typeface="Times New Roman"/>
              </a:rPr>
              <a:t>inim</a:t>
            </a:r>
            <a:r>
              <a:rPr lang="et-EE" sz="1800" dirty="0">
                <a:latin typeface="Times New Roman"/>
                <a:ea typeface="Times New Roman"/>
              </a:rPr>
              <a:t> (sh kompetentse) ressursse kõige efektiivsemalt</a:t>
            </a:r>
          </a:p>
          <a:p>
            <a:pPr lvl="1" algn="just">
              <a:buFont typeface="Times New Roman"/>
              <a:buChar char="•"/>
            </a:pPr>
            <a:r>
              <a:rPr lang="et-EE" sz="1400" dirty="0">
                <a:latin typeface="Times New Roman"/>
                <a:ea typeface="Times New Roman"/>
              </a:rPr>
              <a:t>Sidusad tegevuskavad</a:t>
            </a:r>
          </a:p>
          <a:p>
            <a:pPr lvl="1" algn="just">
              <a:buFont typeface="Times New Roman"/>
              <a:buChar char="•"/>
            </a:pPr>
            <a:r>
              <a:rPr lang="et-EE" sz="1400" dirty="0">
                <a:latin typeface="Times New Roman"/>
                <a:ea typeface="Times New Roman"/>
              </a:rPr>
              <a:t>Institutsionaalne võrgustik (administratiivne jaotus -&gt; turismisihtkohad)</a:t>
            </a:r>
          </a:p>
          <a:p>
            <a:pPr lvl="1" algn="just">
              <a:buFont typeface="Times New Roman"/>
              <a:buChar char="•"/>
            </a:pPr>
            <a:r>
              <a:rPr lang="et-EE" sz="1400" dirty="0" err="1">
                <a:latin typeface="Times New Roman"/>
                <a:ea typeface="Times New Roman"/>
              </a:rPr>
              <a:t>Visiti</a:t>
            </a:r>
            <a:r>
              <a:rPr lang="et-EE" sz="1400" dirty="0">
                <a:latin typeface="Times New Roman"/>
                <a:ea typeface="Times New Roman"/>
              </a:rPr>
              <a:t> vanemkasutaja </a:t>
            </a:r>
          </a:p>
          <a:p>
            <a:pPr lvl="1" algn="just">
              <a:buFont typeface="Times New Roman"/>
              <a:buChar char="•"/>
            </a:pPr>
            <a:r>
              <a:rPr lang="et-EE" sz="1400" dirty="0">
                <a:latin typeface="Times New Roman"/>
                <a:ea typeface="Times New Roman"/>
              </a:rPr>
              <a:t>Kompetentsid</a:t>
            </a:r>
          </a:p>
          <a:p>
            <a:pPr marL="0" lvl="0" indent="0">
              <a:buNone/>
            </a:pPr>
            <a:r>
              <a:rPr lang="et-EE" dirty="0" err="1">
                <a:latin typeface="Times New Roman"/>
                <a:ea typeface="Times New Roman"/>
              </a:rPr>
              <a:t>EASi</a:t>
            </a:r>
            <a:r>
              <a:rPr lang="et-EE" dirty="0">
                <a:latin typeface="Times New Roman"/>
                <a:ea typeface="Times New Roman"/>
              </a:rPr>
              <a:t> ootus: regionaalsed katused on oma piirkonna strateegiline liider, </a:t>
            </a:r>
            <a:r>
              <a:rPr lang="et-EE" u="sng" dirty="0" err="1">
                <a:latin typeface="Times New Roman"/>
                <a:ea typeface="Times New Roman"/>
              </a:rPr>
              <a:t>välisturunduse</a:t>
            </a:r>
            <a:r>
              <a:rPr lang="et-EE" dirty="0">
                <a:latin typeface="Times New Roman"/>
                <a:ea typeface="Times New Roman"/>
              </a:rPr>
              <a:t> ja tootearenduslike tegevuste </a:t>
            </a:r>
            <a:r>
              <a:rPr lang="et-EE" dirty="0" err="1">
                <a:latin typeface="Times New Roman"/>
                <a:ea typeface="Times New Roman"/>
              </a:rPr>
              <a:t>koordineerijana</a:t>
            </a:r>
            <a:r>
              <a:rPr lang="et-EE" dirty="0">
                <a:latin typeface="Times New Roman"/>
                <a:ea typeface="Times New Roman"/>
              </a:rPr>
              <a:t>. 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15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/>
              <a:t>EASi</a:t>
            </a:r>
            <a:r>
              <a:rPr lang="et-EE" dirty="0"/>
              <a:t> koostööpartner </a:t>
            </a:r>
            <a:br>
              <a:rPr lang="et-EE" dirty="0"/>
            </a:br>
            <a:r>
              <a:rPr lang="et-EE" dirty="0"/>
              <a:t>tootearenduses (kvaliteet)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lvl="2"/>
            <a:r>
              <a:rPr lang="et-E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poolt korraldatavate infopäevade, seminaride jne korraldamisele kaasa aitamine, lähteülesannete välja töötamine, sihtrühma vajaduste kaardistamine jne;  </a:t>
            </a:r>
          </a:p>
          <a:p>
            <a:pPr lvl="2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sihtkoha kvaliteedi arendamine;</a:t>
            </a:r>
          </a:p>
          <a:p>
            <a:pPr lvl="2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toote standardite ja kvaliteedikriteeriumite välja töötamine;</a:t>
            </a:r>
          </a:p>
          <a:p>
            <a:pPr lvl="2"/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teemapõhiste toodete ja marsruutide koostamine, sisestamine ja ajakohastamine;</a:t>
            </a:r>
          </a:p>
        </p:txBody>
      </p:sp>
    </p:spTree>
    <p:extLst>
      <p:ext uri="{BB962C8B-B14F-4D97-AF65-F5344CB8AC3E}">
        <p14:creationId xmlns:p14="http://schemas.microsoft.com/office/powerpoint/2010/main" val="42791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2"/>
          <p:cNvGrpSpPr/>
          <p:nvPr/>
        </p:nvGrpSpPr>
        <p:grpSpPr>
          <a:xfrm>
            <a:off x="6273782" y="1506597"/>
            <a:ext cx="2101456" cy="1289857"/>
            <a:chOff x="-1" y="0"/>
            <a:chExt cx="2101455" cy="1289855"/>
          </a:xfrm>
        </p:grpSpPr>
        <p:sp>
          <p:nvSpPr>
            <p:cNvPr id="230" name="Shape 230"/>
            <p:cNvSpPr/>
            <p:nvPr/>
          </p:nvSpPr>
          <p:spPr>
            <a:xfrm>
              <a:off x="125490" y="-1"/>
              <a:ext cx="1836066" cy="1289857"/>
            </a:xfrm>
            <a:prstGeom prst="roundRect">
              <a:avLst>
                <a:gd name="adj" fmla="val 19749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84200">
                <a:defRPr sz="1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-2" y="524275"/>
              <a:ext cx="210145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 sz="1800"/>
              </a:pPr>
              <a:r>
                <a:rPr>
                  <a:solidFill>
                    <a:prstClr val="black"/>
                  </a:solidFill>
                </a:rPr>
                <a:t>Ristturundus</a:t>
              </a:r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6406475" y="3450966"/>
            <a:ext cx="1836067" cy="1289855"/>
            <a:chOff x="0" y="0"/>
            <a:chExt cx="1836065" cy="1289853"/>
          </a:xfrm>
        </p:grpSpPr>
        <p:sp>
          <p:nvSpPr>
            <p:cNvPr id="233" name="Shape 233"/>
            <p:cNvSpPr/>
            <p:nvPr/>
          </p:nvSpPr>
          <p:spPr>
            <a:xfrm>
              <a:off x="0" y="0"/>
              <a:ext cx="1836066" cy="1289854"/>
            </a:xfrm>
            <a:prstGeom prst="roundRect">
              <a:avLst>
                <a:gd name="adj" fmla="val 19749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84200">
                <a:defRPr sz="1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solidFill>
                  <a:prstClr val="black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52458" y="524275"/>
              <a:ext cx="1731148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 sz="1800"/>
              </a:pPr>
              <a:r>
                <a:rPr>
                  <a:solidFill>
                    <a:prstClr val="black"/>
                  </a:solidFill>
                </a:rPr>
                <a:t>Kampaaniad</a:t>
              </a: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4003832" y="4830960"/>
            <a:ext cx="1836067" cy="1289855"/>
            <a:chOff x="0" y="0"/>
            <a:chExt cx="1836065" cy="1289853"/>
          </a:xfrm>
        </p:grpSpPr>
        <p:sp>
          <p:nvSpPr>
            <p:cNvPr id="236" name="Shape 236"/>
            <p:cNvSpPr/>
            <p:nvPr/>
          </p:nvSpPr>
          <p:spPr>
            <a:xfrm>
              <a:off x="0" y="0"/>
              <a:ext cx="1836066" cy="1289854"/>
            </a:xfrm>
            <a:prstGeom prst="roundRect">
              <a:avLst>
                <a:gd name="adj" fmla="val 19749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84200">
                <a:defRPr sz="1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solidFill>
                  <a:prstClr val="black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52459" y="403625"/>
              <a:ext cx="1731147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 sz="1800"/>
              </a:pPr>
              <a:r>
                <a:rPr dirty="0">
                  <a:solidFill>
                    <a:prstClr val="black"/>
                  </a:solidFill>
                </a:rPr>
                <a:t>On-line </a:t>
              </a:r>
              <a:r>
                <a:rPr dirty="0" err="1">
                  <a:solidFill>
                    <a:prstClr val="black"/>
                  </a:solidFill>
                </a:rPr>
                <a:t>turundus</a:t>
              </a:r>
              <a:r>
                <a:rPr dirty="0">
                  <a:solidFill>
                    <a:prstClr val="black"/>
                  </a:solidFill>
                </a:rPr>
                <a:t> ja </a:t>
              </a:r>
              <a:r>
                <a:rPr dirty="0" err="1">
                  <a:solidFill>
                    <a:prstClr val="black"/>
                  </a:solidFill>
                </a:rPr>
                <a:t>sotsiaalmeedia</a:t>
              </a:r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716736" y="2239362"/>
            <a:ext cx="1836064" cy="1289855"/>
            <a:chOff x="0" y="0"/>
            <a:chExt cx="1836063" cy="1289853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1836064" cy="1289854"/>
            </a:xfrm>
            <a:prstGeom prst="roundRect">
              <a:avLst>
                <a:gd name="adj" fmla="val 19749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84200">
                <a:defRPr sz="1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solidFill>
                  <a:prstClr val="black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52458" y="524275"/>
              <a:ext cx="173114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 sz="1800"/>
              </a:pPr>
              <a:r>
                <a:rPr>
                  <a:solidFill>
                    <a:prstClr val="black"/>
                  </a:solidFill>
                </a:rPr>
                <a:t>Töö pressiga </a:t>
              </a:r>
            </a:p>
          </p:txBody>
        </p:sp>
      </p:grpSp>
      <p:grpSp>
        <p:nvGrpSpPr>
          <p:cNvPr id="244" name="Group 244"/>
          <p:cNvGrpSpPr/>
          <p:nvPr/>
        </p:nvGrpSpPr>
        <p:grpSpPr>
          <a:xfrm>
            <a:off x="3405822" y="1039394"/>
            <a:ext cx="1836066" cy="1289854"/>
            <a:chOff x="0" y="0"/>
            <a:chExt cx="1836065" cy="1289853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1836066" cy="1289854"/>
            </a:xfrm>
            <a:prstGeom prst="roundRect">
              <a:avLst>
                <a:gd name="adj" fmla="val 19749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84200">
                <a:defRPr sz="1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solidFill>
                  <a:prstClr val="black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52458" y="403625"/>
              <a:ext cx="1731148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 sz="1800"/>
              </a:pPr>
              <a:r>
                <a:rPr dirty="0" err="1">
                  <a:solidFill>
                    <a:prstClr val="black"/>
                  </a:solidFill>
                </a:rPr>
                <a:t>Tootetutvustus-reisid</a:t>
              </a:r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Shape 245"/>
          <p:cNvSpPr/>
          <p:nvPr/>
        </p:nvSpPr>
        <p:spPr>
          <a:xfrm>
            <a:off x="3226950" y="2659058"/>
            <a:ext cx="2193811" cy="1289853"/>
          </a:xfrm>
          <a:prstGeom prst="roundRect">
            <a:avLst>
              <a:gd name="adj" fmla="val 19800"/>
            </a:avLst>
          </a:prstGeom>
          <a:gradFill>
            <a:gsLst>
              <a:gs pos="0">
                <a:srgbClr val="51A7F9"/>
              </a:gs>
              <a:gs pos="100000">
                <a:srgbClr val="0365C0"/>
              </a:gs>
            </a:gsLst>
            <a:lin ang="5400000"/>
          </a:gradFill>
          <a:ln w="127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prstClr val="black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3273129" y="2988864"/>
            <a:ext cx="2101452" cy="63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>
                <a:solidFill>
                  <a:prstClr val="black"/>
                </a:solidFill>
              </a:rPr>
              <a:t>Sihtkoha</a:t>
            </a:r>
            <a:r>
              <a:rPr dirty="0">
                <a:solidFill>
                  <a:prstClr val="black"/>
                </a:solidFill>
              </a:rPr>
              <a:t> </a:t>
            </a:r>
            <a:r>
              <a:rPr dirty="0" err="1">
                <a:solidFill>
                  <a:prstClr val="black"/>
                </a:solidFill>
              </a:rPr>
              <a:t>turunduse</a:t>
            </a:r>
            <a:r>
              <a:rPr dirty="0">
                <a:solidFill>
                  <a:prstClr val="black"/>
                </a:solidFill>
              </a:rPr>
              <a:t> </a:t>
            </a:r>
            <a:r>
              <a:rPr dirty="0" err="1">
                <a:solidFill>
                  <a:prstClr val="black"/>
                </a:solidFill>
              </a:rPr>
              <a:t>tööriistakast</a:t>
            </a:r>
            <a:endParaRPr dirty="0">
              <a:solidFill>
                <a:prstClr val="black"/>
              </a:solidFill>
            </a:endParaRPr>
          </a:p>
        </p:txBody>
      </p:sp>
      <p:grpSp>
        <p:nvGrpSpPr>
          <p:cNvPr id="249" name="Group 249"/>
          <p:cNvGrpSpPr/>
          <p:nvPr/>
        </p:nvGrpSpPr>
        <p:grpSpPr>
          <a:xfrm>
            <a:off x="1182052" y="4330898"/>
            <a:ext cx="1836065" cy="1289854"/>
            <a:chOff x="0" y="0"/>
            <a:chExt cx="1836063" cy="1289853"/>
          </a:xfrm>
        </p:grpSpPr>
        <p:sp>
          <p:nvSpPr>
            <p:cNvPr id="247" name="Shape 247"/>
            <p:cNvSpPr/>
            <p:nvPr/>
          </p:nvSpPr>
          <p:spPr>
            <a:xfrm>
              <a:off x="0" y="0"/>
              <a:ext cx="1836064" cy="1289854"/>
            </a:xfrm>
            <a:prstGeom prst="roundRect">
              <a:avLst>
                <a:gd name="adj" fmla="val 19749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84200">
                <a:defRPr sz="1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solidFill>
                  <a:prstClr val="black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52458" y="524275"/>
              <a:ext cx="173114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 sz="1800"/>
              </a:pPr>
              <a:r>
                <a:rPr>
                  <a:solidFill>
                    <a:prstClr val="black"/>
                  </a:solidFill>
                </a:rPr>
                <a:t>B2B tegevused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686" y="95825"/>
            <a:ext cx="8229600" cy="635609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Koostööpartner turunduses </a:t>
            </a:r>
          </a:p>
        </p:txBody>
      </p:sp>
    </p:spTree>
    <p:extLst>
      <p:ext uri="{BB962C8B-B14F-4D97-AF65-F5344CB8AC3E}">
        <p14:creationId xmlns:p14="http://schemas.microsoft.com/office/powerpoint/2010/main" val="75400198"/>
      </p:ext>
    </p:extLst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 advAuto="0"/>
      <p:bldP spid="235" grpId="0" animBg="1" advAuto="0"/>
      <p:bldP spid="238" grpId="0" animBg="1" advAuto="0"/>
      <p:bldP spid="241" grpId="0" animBg="1" advAuto="0"/>
      <p:bldP spid="244" grpId="0" animBg="1" advAuto="0"/>
      <p:bldP spid="246" grpId="0" animBg="1" advAuto="0"/>
      <p:bldP spid="24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6327380" y="1695157"/>
            <a:ext cx="1048821" cy="928689"/>
          </a:xfrm>
          <a:prstGeom prst="roundRect">
            <a:avLst>
              <a:gd name="adj" fmla="val 19748"/>
            </a:avLst>
          </a:prstGeom>
          <a:solidFill>
            <a:srgbClr val="F39019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327380" y="2041232"/>
            <a:ext cx="1048821" cy="236537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 sz="11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1100"/>
              <a:t>Ristturundus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6403580" y="3507378"/>
            <a:ext cx="1219881" cy="928690"/>
            <a:chOff x="0" y="0"/>
            <a:chExt cx="1219879" cy="928688"/>
          </a:xfrm>
        </p:grpSpPr>
        <p:sp>
          <p:nvSpPr>
            <p:cNvPr id="255" name="Shape 255"/>
            <p:cNvSpPr/>
            <p:nvPr/>
          </p:nvSpPr>
          <p:spPr>
            <a:xfrm>
              <a:off x="0" y="0"/>
              <a:ext cx="1219880" cy="928689"/>
            </a:xfrm>
            <a:prstGeom prst="roundRect">
              <a:avLst>
                <a:gd name="adj" fmla="val 19748"/>
              </a:avLst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53714" y="346075"/>
              <a:ext cx="1112452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Kampaaniad</a:t>
              </a:r>
            </a:p>
          </p:txBody>
        </p:sp>
      </p:grpSp>
      <p:grpSp>
        <p:nvGrpSpPr>
          <p:cNvPr id="260" name="Group 260"/>
          <p:cNvGrpSpPr/>
          <p:nvPr/>
        </p:nvGrpSpPr>
        <p:grpSpPr>
          <a:xfrm>
            <a:off x="4733047" y="4323450"/>
            <a:ext cx="1377127" cy="928689"/>
            <a:chOff x="0" y="0"/>
            <a:chExt cx="1377126" cy="928687"/>
          </a:xfrm>
        </p:grpSpPr>
        <p:sp>
          <p:nvSpPr>
            <p:cNvPr id="258" name="Shape 258"/>
            <p:cNvSpPr/>
            <p:nvPr/>
          </p:nvSpPr>
          <p:spPr>
            <a:xfrm>
              <a:off x="0" y="0"/>
              <a:ext cx="1377127" cy="928688"/>
            </a:xfrm>
            <a:prstGeom prst="roundRect">
              <a:avLst>
                <a:gd name="adj" fmla="val 20573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55958" y="263525"/>
              <a:ext cx="1265210" cy="40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On-line turundus ja sotsiaalmeedia</a:t>
              </a:r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3898505" y="1512587"/>
            <a:ext cx="1131072" cy="771932"/>
            <a:chOff x="0" y="0"/>
            <a:chExt cx="1131070" cy="771930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1131071" cy="771931"/>
            </a:xfrm>
            <a:prstGeom prst="roundRect">
              <a:avLst>
                <a:gd name="adj" fmla="val 22912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51801" y="185147"/>
              <a:ext cx="1027469" cy="40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Tootetutvustus-reisid</a:t>
              </a:r>
            </a:p>
          </p:txBody>
        </p:sp>
      </p:grpSp>
      <p:sp>
        <p:nvSpPr>
          <p:cNvPr id="264" name="Shape 264"/>
          <p:cNvSpPr/>
          <p:nvPr/>
        </p:nvSpPr>
        <p:spPr>
          <a:xfrm>
            <a:off x="3907435" y="2659058"/>
            <a:ext cx="2193810" cy="1289853"/>
          </a:xfrm>
          <a:prstGeom prst="roundRect">
            <a:avLst>
              <a:gd name="adj" fmla="val 19800"/>
            </a:avLst>
          </a:prstGeom>
          <a:gradFill>
            <a:gsLst>
              <a:gs pos="0">
                <a:srgbClr val="A9D4FF"/>
              </a:gs>
              <a:gs pos="100000">
                <a:srgbClr val="0282F5"/>
              </a:gs>
            </a:gsLst>
          </a:gradFill>
          <a:ln w="1270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3953614" y="2988864"/>
            <a:ext cx="2101452" cy="63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Sihtkoha turunduse tööriistakast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2326881" y="4026782"/>
            <a:ext cx="1493108" cy="1015858"/>
            <a:chOff x="0" y="0"/>
            <a:chExt cx="1493107" cy="1015856"/>
          </a:xfrm>
        </p:grpSpPr>
        <p:sp>
          <p:nvSpPr>
            <p:cNvPr id="266" name="Shape 266"/>
            <p:cNvSpPr/>
            <p:nvPr/>
          </p:nvSpPr>
          <p:spPr>
            <a:xfrm>
              <a:off x="0" y="0"/>
              <a:ext cx="1493108" cy="1015857"/>
            </a:xfrm>
            <a:prstGeom prst="roundRect">
              <a:avLst>
                <a:gd name="adj" fmla="val 20391"/>
              </a:avLst>
            </a:prstGeom>
            <a:solidFill>
              <a:srgbClr val="F991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0669" y="389660"/>
              <a:ext cx="1371769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B2B tegevused</a:t>
              </a:r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4538007" y="352915"/>
            <a:ext cx="1195926" cy="816193"/>
            <a:chOff x="0" y="0"/>
            <a:chExt cx="1195925" cy="816192"/>
          </a:xfrm>
        </p:grpSpPr>
        <p:sp>
          <p:nvSpPr>
            <p:cNvPr id="269" name="Shape 269"/>
            <p:cNvSpPr/>
            <p:nvPr/>
          </p:nvSpPr>
          <p:spPr>
            <a:xfrm>
              <a:off x="0" y="0"/>
              <a:ext cx="1195926" cy="816193"/>
            </a:xfrm>
            <a:prstGeom prst="roundRect">
              <a:avLst>
                <a:gd name="adj" fmla="val 22912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4772" y="21196"/>
              <a:ext cx="1086382" cy="773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no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Juba Eestit müüvad reisikorraldajad</a:t>
              </a:r>
            </a:p>
          </p:txBody>
        </p:sp>
      </p:grpSp>
      <p:grpSp>
        <p:nvGrpSpPr>
          <p:cNvPr id="274" name="Group 274"/>
          <p:cNvGrpSpPr/>
          <p:nvPr/>
        </p:nvGrpSpPr>
        <p:grpSpPr>
          <a:xfrm>
            <a:off x="3063352" y="356763"/>
            <a:ext cx="1184651" cy="808497"/>
            <a:chOff x="0" y="0"/>
            <a:chExt cx="1184649" cy="808496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1184650" cy="808497"/>
            </a:xfrm>
            <a:prstGeom prst="roundRect">
              <a:avLst>
                <a:gd name="adj" fmla="val 22912"/>
              </a:avLst>
            </a:prstGeom>
            <a:solidFill>
              <a:srgbClr val="F5D328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4255" y="107457"/>
              <a:ext cx="1076140" cy="593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no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Uued reisikorraldajad</a:t>
              </a:r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2215174" y="2058188"/>
            <a:ext cx="1377127" cy="928690"/>
            <a:chOff x="0" y="0"/>
            <a:chExt cx="1377126" cy="928688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1377127" cy="928689"/>
            </a:xfrm>
            <a:prstGeom prst="roundRect">
              <a:avLst>
                <a:gd name="adj" fmla="val 20573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5958" y="346075"/>
              <a:ext cx="1265210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Töö pressiga </a:t>
              </a:r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6354169" y="530828"/>
            <a:ext cx="1131072" cy="771931"/>
            <a:chOff x="0" y="0"/>
            <a:chExt cx="1131070" cy="771930"/>
          </a:xfrm>
        </p:grpSpPr>
        <p:sp>
          <p:nvSpPr>
            <p:cNvPr id="278" name="Shape 278"/>
            <p:cNvSpPr/>
            <p:nvPr/>
          </p:nvSpPr>
          <p:spPr>
            <a:xfrm>
              <a:off x="0" y="0"/>
              <a:ext cx="1131071" cy="771931"/>
            </a:xfrm>
            <a:prstGeom prst="roundRect">
              <a:avLst>
                <a:gd name="adj" fmla="val 22912"/>
              </a:avLst>
            </a:prstGeom>
            <a:solidFill>
              <a:srgbClr val="F3901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51801" y="185147"/>
              <a:ext cx="1027469" cy="40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Sündmus-turundus</a:t>
              </a:r>
            </a:p>
          </p:txBody>
        </p:sp>
      </p:grpSp>
      <p:grpSp>
        <p:nvGrpSpPr>
          <p:cNvPr id="283" name="Group 283"/>
          <p:cNvGrpSpPr/>
          <p:nvPr/>
        </p:nvGrpSpPr>
        <p:grpSpPr>
          <a:xfrm>
            <a:off x="7702553" y="1271992"/>
            <a:ext cx="1219881" cy="862693"/>
            <a:chOff x="0" y="0"/>
            <a:chExt cx="1219879" cy="862692"/>
          </a:xfrm>
        </p:grpSpPr>
        <p:sp>
          <p:nvSpPr>
            <p:cNvPr id="281" name="Shape 281"/>
            <p:cNvSpPr/>
            <p:nvPr/>
          </p:nvSpPr>
          <p:spPr>
            <a:xfrm>
              <a:off x="0" y="0"/>
              <a:ext cx="1219880" cy="862693"/>
            </a:xfrm>
            <a:prstGeom prst="roundRect">
              <a:avLst>
                <a:gd name="adj" fmla="val 22111"/>
              </a:avLst>
            </a:prstGeom>
            <a:solidFill>
              <a:srgbClr val="F39019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55868" y="65428"/>
              <a:ext cx="1108144" cy="731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Celebrityte kasutamine/ Product placement</a:t>
              </a:r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7916864" y="3352608"/>
            <a:ext cx="1131073" cy="771931"/>
            <a:chOff x="0" y="0"/>
            <a:chExt cx="1131072" cy="771930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1131073" cy="771931"/>
            </a:xfrm>
            <a:prstGeom prst="roundRect">
              <a:avLst>
                <a:gd name="adj" fmla="val 22912"/>
              </a:avLst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1801" y="185147"/>
              <a:ext cx="1027469" cy="40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Müügi-kampaaniad</a:t>
              </a:r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7604325" y="4656342"/>
            <a:ext cx="1131073" cy="771932"/>
            <a:chOff x="0" y="0"/>
            <a:chExt cx="1131072" cy="771930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1131073" cy="771931"/>
            </a:xfrm>
            <a:prstGeom prst="roundRect">
              <a:avLst>
                <a:gd name="adj" fmla="val 22912"/>
              </a:avLst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1801" y="185147"/>
              <a:ext cx="1027469" cy="40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Brändi-kampaaniad</a:t>
              </a:r>
            </a:p>
          </p:txBody>
        </p:sp>
      </p:grpSp>
      <p:grpSp>
        <p:nvGrpSpPr>
          <p:cNvPr id="292" name="Group 292"/>
          <p:cNvGrpSpPr/>
          <p:nvPr/>
        </p:nvGrpSpPr>
        <p:grpSpPr>
          <a:xfrm>
            <a:off x="6354169" y="5658927"/>
            <a:ext cx="1318700" cy="771932"/>
            <a:chOff x="0" y="0"/>
            <a:chExt cx="1318698" cy="771930"/>
          </a:xfrm>
        </p:grpSpPr>
        <p:sp>
          <p:nvSpPr>
            <p:cNvPr id="290" name="Shape 290"/>
            <p:cNvSpPr/>
            <p:nvPr/>
          </p:nvSpPr>
          <p:spPr>
            <a:xfrm>
              <a:off x="0" y="0"/>
              <a:ext cx="1318699" cy="771931"/>
            </a:xfrm>
            <a:prstGeom prst="roundRect">
              <a:avLst>
                <a:gd name="adj" fmla="val 22912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1801" y="102597"/>
              <a:ext cx="1215097" cy="56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Eesti digitaalse jalajälje suurendamine</a:t>
              </a:r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5023646" y="5692187"/>
            <a:ext cx="1184651" cy="771932"/>
            <a:chOff x="0" y="0"/>
            <a:chExt cx="1184649" cy="771930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1184650" cy="771931"/>
            </a:xfrm>
            <a:prstGeom prst="roundRect">
              <a:avLst>
                <a:gd name="adj" fmla="val 22912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1801" y="267697"/>
              <a:ext cx="1081048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  <a:hlinkClick r:id=""/>
                </a:defRPr>
              </a:lvl1pPr>
            </a:lstStyle>
            <a:p>
              <a:pPr lvl="0">
                <a:defRPr sz="1800"/>
              </a:pPr>
              <a:r>
                <a:rPr sz="1100">
                  <a:hlinkClick r:id="rId2"/>
                </a:rPr>
                <a:t>visitestonia.com</a:t>
              </a:r>
            </a:p>
          </p:txBody>
        </p:sp>
      </p:grpSp>
      <p:grpSp>
        <p:nvGrpSpPr>
          <p:cNvPr id="298" name="Group 298"/>
          <p:cNvGrpSpPr/>
          <p:nvPr/>
        </p:nvGrpSpPr>
        <p:grpSpPr>
          <a:xfrm>
            <a:off x="3746701" y="5692187"/>
            <a:ext cx="1131073" cy="771932"/>
            <a:chOff x="0" y="0"/>
            <a:chExt cx="1131072" cy="771930"/>
          </a:xfrm>
        </p:grpSpPr>
        <p:sp>
          <p:nvSpPr>
            <p:cNvPr id="296" name="Shape 296"/>
            <p:cNvSpPr/>
            <p:nvPr/>
          </p:nvSpPr>
          <p:spPr>
            <a:xfrm>
              <a:off x="0" y="0"/>
              <a:ext cx="1131073" cy="771931"/>
            </a:xfrm>
            <a:prstGeom prst="roundRect">
              <a:avLst>
                <a:gd name="adj" fmla="val 22912"/>
              </a:avLst>
            </a:prstGeom>
            <a:gradFill flip="none" rotWithShape="1">
              <a:gsLst>
                <a:gs pos="0">
                  <a:srgbClr val="A9D4FF"/>
                </a:gs>
                <a:gs pos="100000">
                  <a:srgbClr val="0282F5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1801" y="102597"/>
              <a:ext cx="1027469" cy="566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Facebook, twitter, intsagram</a:t>
              </a:r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2157783" y="5352858"/>
            <a:ext cx="1184650" cy="862693"/>
            <a:chOff x="0" y="0"/>
            <a:chExt cx="1184649" cy="862692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1184650" cy="862693"/>
            </a:xfrm>
            <a:prstGeom prst="roundRect">
              <a:avLst>
                <a:gd name="adj" fmla="val 21473"/>
              </a:avLst>
            </a:prstGeom>
            <a:solidFill>
              <a:srgbClr val="F991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4257" y="65427"/>
              <a:ext cx="1076135" cy="731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Esitlused partnerite sündmustel / kontaktüritused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842815" y="4784887"/>
            <a:ext cx="1131072" cy="771931"/>
            <a:chOff x="0" y="0"/>
            <a:chExt cx="1131070" cy="771930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1131071" cy="771931"/>
            </a:xfrm>
            <a:prstGeom prst="roundRect">
              <a:avLst>
                <a:gd name="adj" fmla="val 22912"/>
              </a:avLst>
            </a:prstGeom>
            <a:solidFill>
              <a:srgbClr val="F991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1801" y="267697"/>
              <a:ext cx="1027469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Messid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960743" y="3659923"/>
            <a:ext cx="1131073" cy="771932"/>
            <a:chOff x="0" y="0"/>
            <a:chExt cx="1131072" cy="771930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1131073" cy="771931"/>
            </a:xfrm>
            <a:prstGeom prst="roundRect">
              <a:avLst>
                <a:gd name="adj" fmla="val 22912"/>
              </a:avLst>
            </a:prstGeom>
            <a:solidFill>
              <a:srgbClr val="F99185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1801" y="267697"/>
              <a:ext cx="1027469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Workshopid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777896" y="2532053"/>
            <a:ext cx="1131074" cy="771932"/>
            <a:chOff x="0" y="0"/>
            <a:chExt cx="1131072" cy="771930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1131073" cy="771931"/>
            </a:xfrm>
            <a:prstGeom prst="roundRect">
              <a:avLst>
                <a:gd name="adj" fmla="val 22912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1801" y="185147"/>
              <a:ext cx="1027469" cy="40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Meedia-päringud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574597" y="1606946"/>
            <a:ext cx="1131071" cy="771931"/>
            <a:chOff x="0" y="0"/>
            <a:chExt cx="1131070" cy="771930"/>
          </a:xfrm>
        </p:grpSpPr>
        <p:sp>
          <p:nvSpPr>
            <p:cNvPr id="311" name="Shape 311"/>
            <p:cNvSpPr/>
            <p:nvPr/>
          </p:nvSpPr>
          <p:spPr>
            <a:xfrm>
              <a:off x="0" y="0"/>
              <a:ext cx="1131071" cy="771931"/>
            </a:xfrm>
            <a:prstGeom prst="roundRect">
              <a:avLst>
                <a:gd name="adj" fmla="val 22912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1801" y="267697"/>
              <a:ext cx="1027469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Pressiteated</a:t>
              </a:r>
            </a:p>
          </p:txBody>
        </p:sp>
      </p:grpSp>
      <p:grpSp>
        <p:nvGrpSpPr>
          <p:cNvPr id="316" name="Group 316"/>
          <p:cNvGrpSpPr/>
          <p:nvPr/>
        </p:nvGrpSpPr>
        <p:grpSpPr>
          <a:xfrm>
            <a:off x="1301204" y="685597"/>
            <a:ext cx="1131074" cy="771931"/>
            <a:chOff x="0" y="0"/>
            <a:chExt cx="1131072" cy="771930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1131073" cy="771931"/>
            </a:xfrm>
            <a:prstGeom prst="roundRect">
              <a:avLst>
                <a:gd name="adj" fmla="val 22912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1801" y="267697"/>
              <a:ext cx="1027469" cy="23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11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1100"/>
                <a:t>Pressireisid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904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t-EE" dirty="0"/>
              <a:t>Koostööpartner </a:t>
            </a:r>
            <a:br>
              <a:rPr lang="et-EE" dirty="0"/>
            </a:br>
            <a:r>
              <a:rPr lang="et-EE" dirty="0"/>
              <a:t>TIS arendamisel ja toimimisel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" y="2316088"/>
            <a:ext cx="8229600" cy="4525963"/>
          </a:xfrm>
        </p:spPr>
        <p:txBody>
          <a:bodyPr>
            <a:normAutofit lnSpcReduction="10000"/>
          </a:bodyPr>
          <a:lstStyle/>
          <a:p>
            <a:pPr lvl="2"/>
            <a:r>
              <a:rPr lang="et-EE" dirty="0"/>
              <a:t>koordineerima ja/või läbi viima riigi turismiinfosüsteemi teavitustegevusi regiooni tasandil</a:t>
            </a:r>
          </a:p>
          <a:p>
            <a:pPr lvl="2"/>
            <a:r>
              <a:rPr lang="et-EE" dirty="0"/>
              <a:t>koondama ja edastama </a:t>
            </a:r>
            <a:r>
              <a:rPr lang="et-EE" dirty="0" err="1"/>
              <a:t>EASile</a:t>
            </a:r>
            <a:r>
              <a:rPr lang="et-EE" dirty="0"/>
              <a:t> regiooni kui terviku infojaotuskanalite arendamise vajadusi.</a:t>
            </a:r>
          </a:p>
          <a:p>
            <a:pPr lvl="2"/>
            <a:r>
              <a:rPr lang="et-EE" dirty="0"/>
              <a:t>andma sisendit turismiobjektide andmekaartide väljatöötamisse ja täiendamisse</a:t>
            </a:r>
          </a:p>
          <a:p>
            <a:pPr lvl="2"/>
            <a:r>
              <a:rPr lang="et-EE" dirty="0"/>
              <a:t>Uuenduste testimised</a:t>
            </a:r>
          </a:p>
          <a:p>
            <a:pPr lvl="2"/>
            <a:r>
              <a:rPr lang="et-EE" dirty="0"/>
              <a:t>TIS spetsialistitasandi (TIK, KÜK, TIP) kasutajate koolitus ja nõustamine oma regioonis</a:t>
            </a:r>
          </a:p>
          <a:p>
            <a:pPr lvl="2"/>
            <a:r>
              <a:rPr lang="et-EE" dirty="0"/>
              <a:t>TIS lõppkasutajate (teenusepakkuja) koolituse koordineerimine määratud teeninduspiirkonnas ja vajadusel TIK spetsialistile koolitustel abiks olemine</a:t>
            </a:r>
          </a:p>
          <a:p>
            <a:pPr marL="914400" lvl="2" indent="0">
              <a:buNone/>
            </a:pPr>
            <a:endParaRPr lang="et-EE" dirty="0"/>
          </a:p>
          <a:p>
            <a:pPr lvl="2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90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tioon_innertouri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381</Words>
  <Application>Microsoft Office PowerPoint</Application>
  <PresentationFormat>Ekraaniseanss (4:3)</PresentationFormat>
  <Paragraphs>89</Paragraphs>
  <Slides>12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Calibri</vt:lpstr>
      <vt:lpstr>Cambria</vt:lpstr>
      <vt:lpstr>Helvetica Light</vt:lpstr>
      <vt:lpstr>Times New Roman</vt:lpstr>
      <vt:lpstr>Office Theme</vt:lpstr>
      <vt:lpstr>Tarkvarakomplekti Office kujundus</vt:lpstr>
      <vt:lpstr>Presentatioon_innertourism</vt:lpstr>
      <vt:lpstr>SA Põhja-Eesti Turism perspektiiv</vt:lpstr>
      <vt:lpstr>PowerPointi esitlus</vt:lpstr>
      <vt:lpstr>PowerPointi esitlus</vt:lpstr>
      <vt:lpstr>Sihtfinantseerimise eesmärk </vt:lpstr>
      <vt:lpstr>Tulevik ja uued prioriteedid</vt:lpstr>
      <vt:lpstr>EASi koostööpartner  tootearenduses (kvaliteet)</vt:lpstr>
      <vt:lpstr>PowerPointi esitlus</vt:lpstr>
      <vt:lpstr>PowerPointi esitlus</vt:lpstr>
      <vt:lpstr>Koostööpartner  TIS arendamisel ja toimimisel</vt:lpstr>
      <vt:lpstr>Koostöömudel </vt:lpstr>
      <vt:lpstr>Tulemused: </vt:lpstr>
      <vt:lpstr>PowerPointi esitlus</vt:lpstr>
    </vt:vector>
  </TitlesOfParts>
  <Company>Tank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Eiko Ojala</dc:creator>
  <cp:lastModifiedBy>Vello Tamm</cp:lastModifiedBy>
  <cp:revision>213</cp:revision>
  <cp:lastPrinted>2012-09-07T15:08:00Z</cp:lastPrinted>
  <dcterms:created xsi:type="dcterms:W3CDTF">2011-12-16T08:32:37Z</dcterms:created>
  <dcterms:modified xsi:type="dcterms:W3CDTF">2016-03-09T11:56:08Z</dcterms:modified>
</cp:coreProperties>
</file>