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0" r:id="rId4"/>
    <p:sldId id="258" r:id="rId5"/>
    <p:sldId id="257" r:id="rId6"/>
    <p:sldId id="263" r:id="rId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eskmine laad 2 – rõh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35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AC176-8957-45E6-945A-6D2E51A02B3B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53CB5-10D3-4C13-ADB0-0BC063082AA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987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3CB5-10D3-4C13-ADB0-0BC063082AAB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744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249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263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2536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4971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781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33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4427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545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99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579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031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43BC-E1DF-4B2A-9EDB-3C3C1D97C53C}" type="datetimeFigureOut">
              <a:rPr lang="et-EE" smtClean="0"/>
              <a:t>17.02.2016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7D70-3D78-4DBC-98C0-3E43045980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677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iim@heak.e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69572"/>
            <a:ext cx="9144000" cy="1517877"/>
          </a:xfrm>
        </p:spPr>
        <p:txBody>
          <a:bodyPr>
            <a:normAutofit/>
          </a:bodyPr>
          <a:lstStyle/>
          <a:p>
            <a:r>
              <a:rPr lang="et-EE" sz="4000" dirty="0" smtClean="0">
                <a:latin typeface="+mn-lt"/>
              </a:rPr>
              <a:t>Harjumaa noorte ettevõtlikkus täna ja tulevikus</a:t>
            </a:r>
            <a:endParaRPr lang="et-EE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et-EE" sz="3100" dirty="0" smtClean="0"/>
              <a:t>Demis Voss</a:t>
            </a:r>
          </a:p>
          <a:p>
            <a:pPr algn="r"/>
            <a:r>
              <a:rPr lang="et-EE" sz="3100" dirty="0" smtClean="0"/>
              <a:t>SA Harju Ettevõtlus- ja Arenduskeskus</a:t>
            </a:r>
          </a:p>
          <a:p>
            <a:endParaRPr lang="et-EE" dirty="0"/>
          </a:p>
          <a:p>
            <a:endParaRPr lang="et-EE" dirty="0" smtClean="0"/>
          </a:p>
          <a:p>
            <a:r>
              <a:rPr lang="et-EE" sz="2900" dirty="0" smtClean="0"/>
              <a:t>Laagri 2016</a:t>
            </a:r>
            <a:endParaRPr lang="et-EE" sz="2900" dirty="0"/>
          </a:p>
        </p:txBody>
      </p:sp>
      <p:pic>
        <p:nvPicPr>
          <p:cNvPr id="4" name="Pil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10" y="5940425"/>
            <a:ext cx="2664968" cy="652917"/>
          </a:xfrm>
          <a:prstGeom prst="rect">
            <a:avLst/>
          </a:prstGeom>
        </p:spPr>
      </p:pic>
      <p:pic>
        <p:nvPicPr>
          <p:cNvPr id="5" name="Pil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29" y="5940425"/>
            <a:ext cx="1504950" cy="781050"/>
          </a:xfrm>
          <a:prstGeom prst="rect">
            <a:avLst/>
          </a:prstGeom>
        </p:spPr>
      </p:pic>
      <p:pic>
        <p:nvPicPr>
          <p:cNvPr id="6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9090160" y="5595258"/>
            <a:ext cx="2154781" cy="11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17576" y="392557"/>
            <a:ext cx="10515600" cy="1325563"/>
          </a:xfrm>
        </p:spPr>
        <p:txBody>
          <a:bodyPr/>
          <a:lstStyle/>
          <a:p>
            <a:r>
              <a:rPr lang="et-EE" sz="3200" dirty="0" smtClean="0">
                <a:latin typeface="+mn-lt"/>
              </a:rPr>
              <a:t>Õpilasfirmade laat 13.02</a:t>
            </a:r>
            <a:r>
              <a:rPr lang="et-EE" dirty="0" smtClean="0">
                <a:latin typeface="+mn-lt"/>
              </a:rPr>
              <a:t/>
            </a:r>
            <a:br>
              <a:rPr lang="et-EE" dirty="0" smtClean="0">
                <a:latin typeface="+mn-lt"/>
              </a:rPr>
            </a:br>
            <a:r>
              <a:rPr lang="et-EE" sz="2800" dirty="0" smtClean="0">
                <a:latin typeface="+mn-lt"/>
              </a:rPr>
              <a:t>190 firmat, käive 10 000 </a:t>
            </a:r>
            <a:r>
              <a:rPr lang="et-EE" sz="2800" dirty="0" err="1" smtClean="0">
                <a:latin typeface="+mn-lt"/>
              </a:rPr>
              <a:t>eur</a:t>
            </a:r>
            <a:endParaRPr lang="et-EE" sz="2800" dirty="0">
              <a:latin typeface="+mn-lt"/>
            </a:endParaRP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14" y="0"/>
            <a:ext cx="4202186" cy="3151640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9379" y="3292348"/>
            <a:ext cx="4075031" cy="3056273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58" y="1575820"/>
            <a:ext cx="5608320" cy="373888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93" y="3672213"/>
            <a:ext cx="5932671" cy="29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343354"/>
            <a:ext cx="10515600" cy="560161"/>
          </a:xfrm>
        </p:spPr>
        <p:txBody>
          <a:bodyPr>
            <a:normAutofit/>
          </a:bodyPr>
          <a:lstStyle/>
          <a:p>
            <a:r>
              <a:rPr lang="et-EE" sz="3200" dirty="0" smtClean="0">
                <a:latin typeface="+mn-lt"/>
              </a:rPr>
              <a:t>Majandus- ja ettevõtlusõppe praktikumid:</a:t>
            </a:r>
            <a:endParaRPr lang="et-E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231827"/>
            <a:ext cx="11571513" cy="54498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 smtClean="0"/>
              <a:t>2015 </a:t>
            </a:r>
            <a:r>
              <a:rPr lang="et-EE" sz="2000" dirty="0"/>
              <a:t>k</a:t>
            </a:r>
            <a:r>
              <a:rPr lang="et-EE" sz="2000" dirty="0" smtClean="0"/>
              <a:t>aardistuse kohaselt toimub majandus- ja ettevõtlusõpetus kokku 16 koolis. Harjumaal on koole kokku 61, seega sellist õpet rakendavate koolide arv moodustab 26% terve Harjumaa koolide hulgast. Peamiselt toimub õpe suuremates gümnaasiumites, kuid on mõningad põhikoole, kes samuti seda rakendavad.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/>
              <a:t>Majandusõppe programmi eesmärk on kokku viia õpetajad, ettevõtjad ja õpilased. </a:t>
            </a:r>
            <a:r>
              <a:rPr lang="et-EE" sz="2000" dirty="0" smtClean="0"/>
              <a:t>Tegemist </a:t>
            </a:r>
            <a:r>
              <a:rPr lang="et-EE" sz="2000" dirty="0"/>
              <a:t>on protsessiga, kus luuakse süsteem, mis põhineb majandusõpetajate ja kohalike ettevõtjate võrgustiku koostööl. Tegemist ei ole maakonnaülese juhisega, vaid lähtutakse igale </a:t>
            </a:r>
            <a:r>
              <a:rPr lang="et-EE" sz="2000" dirty="0" err="1" smtClean="0"/>
              <a:t>KOVile</a:t>
            </a:r>
            <a:r>
              <a:rPr lang="et-EE" sz="2000" dirty="0" smtClean="0"/>
              <a:t> eraldi</a:t>
            </a: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/>
              <a:t>Eelistatud on koolid, kus juba õpe toimub, kuid puudub igasugune praktiline lähenemine.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/>
              <a:t>Lisaks pakutakse majandusõpetajatele aktiivõppemeetodite </a:t>
            </a:r>
            <a:r>
              <a:rPr lang="et-EE" sz="2000" dirty="0" smtClean="0"/>
              <a:t>koolitusi, </a:t>
            </a:r>
            <a:r>
              <a:rPr lang="et-EE" sz="2000" dirty="0"/>
              <a:t>et </a:t>
            </a:r>
            <a:endParaRPr lang="et-EE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 smtClean="0"/>
              <a:t>    nad </a:t>
            </a:r>
            <a:r>
              <a:rPr lang="et-EE" sz="2000" dirty="0"/>
              <a:t>oskaksid kujundada noortes ettevõtlikke isikuomadusi</a:t>
            </a:r>
            <a:r>
              <a:rPr lang="et-EE" sz="2000" dirty="0" smtClean="0"/>
              <a:t>.</a:t>
            </a:r>
            <a:r>
              <a:rPr lang="et-EE" sz="2400" dirty="0" smtClean="0"/>
              <a:t/>
            </a:r>
            <a:br>
              <a:rPr lang="et-EE" sz="2400" dirty="0" smtClean="0"/>
            </a:br>
            <a:endParaRPr lang="et-EE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33419"/>
              </p:ext>
            </p:extLst>
          </p:nvPr>
        </p:nvGraphicFramePr>
        <p:xfrm>
          <a:off x="408433" y="4368754"/>
          <a:ext cx="81279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Õpilasfirmad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2014/15</a:t>
                      </a:r>
                      <a:r>
                        <a:rPr lang="et-EE" baseline="0" dirty="0" smtClean="0"/>
                        <a:t> õppeaasta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2015/16</a:t>
                      </a:r>
                      <a:r>
                        <a:rPr lang="et-EE" baseline="0" dirty="0" smtClean="0"/>
                        <a:t> õppeaasta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Tallinn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68 firmat</a:t>
                      </a:r>
                      <a:r>
                        <a:rPr lang="et-EE" baseline="0" dirty="0" smtClean="0"/>
                        <a:t> (18 kooli)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58 firmat</a:t>
                      </a:r>
                      <a:r>
                        <a:rPr lang="et-EE" baseline="0" dirty="0" smtClean="0"/>
                        <a:t> ( 17 kooli)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Harjumaa (v.a Tallinn)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19 firmat</a:t>
                      </a:r>
                      <a:r>
                        <a:rPr lang="et-EE" baseline="0" dirty="0" smtClean="0"/>
                        <a:t> (5 kooli)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35</a:t>
                      </a:r>
                      <a:r>
                        <a:rPr lang="et-EE" baseline="0" dirty="0" smtClean="0"/>
                        <a:t> firmat (7 kooli) </a:t>
                      </a:r>
                      <a:r>
                        <a:rPr lang="et-EE" baseline="0" dirty="0" err="1" smtClean="0"/>
                        <a:t>HEAKi</a:t>
                      </a:r>
                      <a:r>
                        <a:rPr lang="et-EE" baseline="0" dirty="0" smtClean="0"/>
                        <a:t> seotus 11 firmaga</a:t>
                      </a:r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80111"/>
              </p:ext>
            </p:extLst>
          </p:nvPr>
        </p:nvGraphicFramePr>
        <p:xfrm>
          <a:off x="9042399" y="3495525"/>
          <a:ext cx="28448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24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KOV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ÕF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Saue l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11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Viimsi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8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Saku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7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Harku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3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Jõelähtme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2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Nissi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2</a:t>
                      </a:r>
                      <a:r>
                        <a:rPr lang="et-EE" baseline="0" dirty="0" smtClean="0"/>
                        <a:t> (MF)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Kiili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1</a:t>
                      </a:r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1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805542"/>
          </a:xfrm>
        </p:spPr>
        <p:txBody>
          <a:bodyPr>
            <a:normAutofit/>
          </a:bodyPr>
          <a:lstStyle/>
          <a:p>
            <a:r>
              <a:rPr lang="et-EE" sz="3200" dirty="0" smtClean="0">
                <a:latin typeface="+mn-lt"/>
              </a:rPr>
              <a:t>Ettevõtlikkust arendav </a:t>
            </a:r>
            <a:r>
              <a:rPr lang="et-EE" sz="3200" dirty="0" err="1" smtClean="0">
                <a:latin typeface="+mn-lt"/>
              </a:rPr>
              <a:t>noorteprogramm</a:t>
            </a:r>
            <a:r>
              <a:rPr lang="et-EE" sz="3200" dirty="0" smtClean="0">
                <a:latin typeface="+mn-lt"/>
              </a:rPr>
              <a:t>:</a:t>
            </a:r>
            <a:endParaRPr lang="et-E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9" y="1197433"/>
            <a:ext cx="10613571" cy="4865915"/>
          </a:xfrm>
        </p:spPr>
        <p:txBody>
          <a:bodyPr>
            <a:normAutofit fontScale="92500" lnSpcReduction="10000"/>
          </a:bodyPr>
          <a:lstStyle/>
          <a:p>
            <a:r>
              <a:rPr lang="et-EE" sz="2400" dirty="0" smtClean="0"/>
              <a:t>Eesmärk:  annab noorele oma projekti käivitamise ja juhtimise kogemuse ning sellest saab osa 150 noort üle terve Harjumaa. Lisaks toetab noorte valmisolekut iseseisvaks eluks. </a:t>
            </a:r>
          </a:p>
          <a:p>
            <a:r>
              <a:rPr lang="et-EE" sz="2400" dirty="0" smtClean="0"/>
              <a:t>Sihtgrupp: 9.-12. klasside õpilased.</a:t>
            </a:r>
          </a:p>
          <a:p>
            <a:r>
              <a:rPr lang="et-EE" sz="2400" dirty="0" smtClean="0"/>
              <a:t>Toimunud tegevused:</a:t>
            </a:r>
            <a:br>
              <a:rPr lang="et-EE" sz="2400" dirty="0" smtClean="0"/>
            </a:br>
            <a:r>
              <a:rPr lang="et-EE" sz="2400" dirty="0" smtClean="0"/>
              <a:t>Mõttetalgud – sisendi kogumine erinevatelt osapooltelt: noorsootöötajad, noored, koolid, kohalikud omavalitsused, </a:t>
            </a:r>
            <a:r>
              <a:rPr lang="et-EE" sz="2400" dirty="0" err="1" smtClean="0"/>
              <a:t>noorteühingud</a:t>
            </a:r>
            <a:r>
              <a:rPr lang="et-EE" sz="2400" dirty="0" smtClean="0"/>
              <a:t>, Eesti Noorsootöö Keskus, Töötukassa, Põhja-Eesti Rajaleidjakeskus, </a:t>
            </a:r>
            <a:r>
              <a:rPr lang="et-EE" sz="2400" dirty="0" err="1" smtClean="0"/>
              <a:t>Junior</a:t>
            </a:r>
            <a:r>
              <a:rPr lang="et-EE" sz="2400" dirty="0" smtClean="0"/>
              <a:t> </a:t>
            </a:r>
            <a:r>
              <a:rPr lang="et-EE" sz="2400" dirty="0" err="1" smtClean="0"/>
              <a:t>Achievement</a:t>
            </a:r>
            <a:r>
              <a:rPr lang="et-EE" sz="2400" dirty="0" smtClean="0"/>
              <a:t> Eesti.</a:t>
            </a:r>
            <a:r>
              <a:rPr lang="et-EE" sz="2400" dirty="0"/>
              <a:t/>
            </a:r>
            <a:br>
              <a:rPr lang="et-EE" sz="2400" dirty="0"/>
            </a:br>
            <a:r>
              <a:rPr lang="et-EE" sz="2400" dirty="0" smtClean="0"/>
              <a:t>Kohtumine Eesti Noorsootöö Keskuse ja Tallinna Spordi- ja Noorsooameti noorte ettevõtlikkust edendavate inimestega. </a:t>
            </a:r>
          </a:p>
          <a:p>
            <a:r>
              <a:rPr lang="et-EE" sz="2400" dirty="0"/>
              <a:t>Tulevikutegevused: </a:t>
            </a:r>
            <a:br>
              <a:rPr lang="et-EE" sz="2400" dirty="0"/>
            </a:br>
            <a:r>
              <a:rPr lang="et-EE" sz="2400" dirty="0"/>
              <a:t>Ühine tegevuskava programmi välja töötamiseks koostöös Eesti Noorsootöö Keskuse ja Tallinna Spordi- ja Noorsooametiga</a:t>
            </a:r>
            <a:br>
              <a:rPr lang="et-EE" sz="2400" dirty="0"/>
            </a:br>
            <a:r>
              <a:rPr lang="et-EE" sz="2400" dirty="0"/>
              <a:t>Kohtumised koolide ja kohalike omavalitsustega – heakskiit programmile</a:t>
            </a:r>
            <a:br>
              <a:rPr lang="et-EE" sz="2400" dirty="0"/>
            </a:br>
            <a:r>
              <a:rPr lang="et-EE" sz="2400" dirty="0"/>
              <a:t>Kohtumised eripiirkondade </a:t>
            </a:r>
            <a:r>
              <a:rPr lang="et-EE" sz="2400" dirty="0" err="1"/>
              <a:t>noortegruppidega</a:t>
            </a:r>
            <a:r>
              <a:rPr lang="et-EE" sz="2400" dirty="0"/>
              <a:t> – nende ootused ja vajadused</a:t>
            </a:r>
          </a:p>
          <a:p>
            <a:r>
              <a:rPr lang="et-EE" sz="2400" dirty="0"/>
              <a:t>Programm on välja töötatud ja </a:t>
            </a:r>
            <a:r>
              <a:rPr lang="et-EE" sz="2400" u="sng" dirty="0"/>
              <a:t>rakendub septembris 2016</a:t>
            </a:r>
          </a:p>
          <a:p>
            <a:endParaRPr lang="et-EE" sz="2400" dirty="0" smtClean="0"/>
          </a:p>
          <a:p>
            <a:pPr marL="0" indent="0">
              <a:buNone/>
            </a:pPr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33817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>
                <a:latin typeface="+mn-lt"/>
              </a:rPr>
              <a:t>Noorte koordinaatori tegevused 2016:</a:t>
            </a:r>
            <a:endParaRPr lang="et-EE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Majandusõppe praktikumid</a:t>
            </a:r>
          </a:p>
          <a:p>
            <a:r>
              <a:rPr lang="et-EE" sz="2400" dirty="0" smtClean="0"/>
              <a:t>Töö koolinoortega (loengud, õpitoad)</a:t>
            </a:r>
          </a:p>
          <a:p>
            <a:r>
              <a:rPr lang="et-EE" sz="2400" dirty="0" smtClean="0"/>
              <a:t>Haridusprogramm „Ettevõtlik Kool“ koordineerimine Harjumaal</a:t>
            </a:r>
          </a:p>
          <a:p>
            <a:r>
              <a:rPr lang="et-EE" sz="2400" dirty="0" smtClean="0"/>
              <a:t>Noorte ettevõtlikust arendava programmi väljatöötamine ja rakendamine</a:t>
            </a:r>
          </a:p>
          <a:p>
            <a:r>
              <a:rPr lang="et-EE" sz="2400" dirty="0" smtClean="0"/>
              <a:t>Ettevõtlikkust arendav rahvusvaheline projekt (</a:t>
            </a:r>
            <a:r>
              <a:rPr lang="et-EE" sz="2400" dirty="0" err="1" smtClean="0"/>
              <a:t>Erasmus</a:t>
            </a:r>
            <a:r>
              <a:rPr lang="et-EE" sz="2400" dirty="0" smtClean="0"/>
              <a:t>+)</a:t>
            </a:r>
          </a:p>
          <a:p>
            <a:r>
              <a:rPr lang="et-EE" sz="2400" dirty="0" smtClean="0"/>
              <a:t>Õpilasfirmade juhendamine</a:t>
            </a:r>
          </a:p>
          <a:p>
            <a:r>
              <a:rPr lang="et-EE" sz="2400" dirty="0" smtClean="0"/>
              <a:t>Jooksvad projektid ja erinevad koostööd valdkonna arendamine eesmärgil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5733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t-EE" sz="2400" dirty="0" smtClean="0"/>
          </a:p>
          <a:p>
            <a:pPr marL="0" indent="0" algn="r">
              <a:buNone/>
            </a:pPr>
            <a:endParaRPr lang="et-EE" sz="2400" dirty="0"/>
          </a:p>
          <a:p>
            <a:pPr marL="0" indent="0" algn="r">
              <a:buNone/>
            </a:pPr>
            <a:endParaRPr lang="et-EE" sz="2400" dirty="0"/>
          </a:p>
          <a:p>
            <a:pPr marL="0" indent="0" algn="r">
              <a:buNone/>
            </a:pPr>
            <a:r>
              <a:rPr lang="et-EE" sz="2400" u="sng" dirty="0"/>
              <a:t>K</a:t>
            </a:r>
            <a:r>
              <a:rPr lang="et-EE" sz="2400" u="sng" dirty="0" smtClean="0"/>
              <a:t>üsimused, soovitused, ettepanekud:</a:t>
            </a:r>
          </a:p>
          <a:p>
            <a:pPr marL="0" indent="0" algn="r">
              <a:buNone/>
            </a:pPr>
            <a:r>
              <a:rPr lang="et-EE" sz="2400" dirty="0" smtClean="0"/>
              <a:t>Siim Kasari</a:t>
            </a:r>
          </a:p>
          <a:p>
            <a:pPr marL="0" indent="0" algn="r">
              <a:buNone/>
            </a:pPr>
            <a:r>
              <a:rPr lang="et-EE" sz="2400" dirty="0" smtClean="0"/>
              <a:t>Noorte koordinaator</a:t>
            </a:r>
          </a:p>
          <a:p>
            <a:pPr marL="0" indent="0" algn="r">
              <a:buNone/>
            </a:pPr>
            <a:r>
              <a:rPr lang="et-EE" sz="2400" dirty="0" smtClean="0"/>
              <a:t>SA Harju Ettevõtlus- ja Arenduskeskus</a:t>
            </a:r>
          </a:p>
          <a:p>
            <a:pPr marL="0" indent="0" algn="r">
              <a:buNone/>
            </a:pPr>
            <a:r>
              <a:rPr lang="et-EE" sz="2400" dirty="0" smtClean="0">
                <a:hlinkClick r:id="rId2"/>
              </a:rPr>
              <a:t>siim@heak.ee</a:t>
            </a:r>
            <a:endParaRPr lang="et-EE" sz="2400" dirty="0" smtClean="0"/>
          </a:p>
          <a:p>
            <a:pPr marL="0" indent="0" algn="r">
              <a:buNone/>
            </a:pPr>
            <a:r>
              <a:rPr lang="et-EE" sz="2400" dirty="0" smtClean="0"/>
              <a:t>+37256221540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4" name="Pil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5" y="764922"/>
            <a:ext cx="3737663" cy="9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306</Words>
  <Application>Microsoft Office PowerPoint</Application>
  <PresentationFormat>Laiekraan</PresentationFormat>
  <Paragraphs>63</Paragraphs>
  <Slides>6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Harjumaa noorte ettevõtlikkus täna ja tulevikus</vt:lpstr>
      <vt:lpstr>Õpilasfirmade laat 13.02 190 firmat, käive 10 000 eur</vt:lpstr>
      <vt:lpstr>Majandus- ja ettevõtlusõppe praktikumid:</vt:lpstr>
      <vt:lpstr>Ettevõtlikkust arendav noorteprogramm:</vt:lpstr>
      <vt:lpstr>Noorte koordinaatori tegevused 2016:</vt:lpstr>
      <vt:lpstr>PowerPointi esitlus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Harjumaa noorte ettevõtlikkus täna ja tulevikus</dc:title>
  <dc:creator>Siim</dc:creator>
  <cp:lastModifiedBy>Vello Tamm</cp:lastModifiedBy>
  <cp:revision>17</cp:revision>
  <dcterms:created xsi:type="dcterms:W3CDTF">2016-02-01T12:41:22Z</dcterms:created>
  <dcterms:modified xsi:type="dcterms:W3CDTF">2016-02-17T07:57:21Z</dcterms:modified>
</cp:coreProperties>
</file>