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4" r:id="rId3"/>
    <p:sldId id="263" r:id="rId4"/>
    <p:sldId id="262" r:id="rId5"/>
    <p:sldId id="258" r:id="rId6"/>
    <p:sldId id="259" r:id="rId7"/>
    <p:sldId id="260" r:id="rId8"/>
    <p:sldId id="261" r:id="rId9"/>
    <p:sldId id="265" r:id="rId10"/>
  </p:sldIdLst>
  <p:sldSz cx="12192000" cy="6858000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0E7A-98E7-473D-B95D-1052A678A8B8}" type="datetimeFigureOut">
              <a:rPr lang="et-EE" smtClean="0"/>
              <a:t>15.02.2017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337C3-1570-4DAF-9751-75A66D3455F1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163866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0E7A-98E7-473D-B95D-1052A678A8B8}" type="datetimeFigureOut">
              <a:rPr lang="et-EE" smtClean="0"/>
              <a:t>15.02.2017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337C3-1570-4DAF-9751-75A66D3455F1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856100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0E7A-98E7-473D-B95D-1052A678A8B8}" type="datetimeFigureOut">
              <a:rPr lang="et-EE" smtClean="0"/>
              <a:t>15.02.2017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337C3-1570-4DAF-9751-75A66D3455F1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273709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0E7A-98E7-473D-B95D-1052A678A8B8}" type="datetimeFigureOut">
              <a:rPr lang="et-EE" smtClean="0"/>
              <a:t>15.02.2017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337C3-1570-4DAF-9751-75A66D3455F1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428263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0E7A-98E7-473D-B95D-1052A678A8B8}" type="datetimeFigureOut">
              <a:rPr lang="et-EE" smtClean="0"/>
              <a:t>15.02.2017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337C3-1570-4DAF-9751-75A66D3455F1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395616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0E7A-98E7-473D-B95D-1052A678A8B8}" type="datetimeFigureOut">
              <a:rPr lang="et-EE" smtClean="0"/>
              <a:t>15.02.2017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337C3-1570-4DAF-9751-75A66D3455F1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224691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0E7A-98E7-473D-B95D-1052A678A8B8}" type="datetimeFigureOut">
              <a:rPr lang="et-EE" smtClean="0"/>
              <a:t>15.02.2017</a:t>
            </a:fld>
            <a:endParaRPr lang="et-E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337C3-1570-4DAF-9751-75A66D3455F1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126794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0E7A-98E7-473D-B95D-1052A678A8B8}" type="datetimeFigureOut">
              <a:rPr lang="et-EE" smtClean="0"/>
              <a:t>15.02.2017</a:t>
            </a:fld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337C3-1570-4DAF-9751-75A66D3455F1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063107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0E7A-98E7-473D-B95D-1052A678A8B8}" type="datetimeFigureOut">
              <a:rPr lang="et-EE" smtClean="0"/>
              <a:t>15.02.2017</a:t>
            </a:fld>
            <a:endParaRPr lang="et-E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337C3-1570-4DAF-9751-75A66D3455F1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048962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0E7A-98E7-473D-B95D-1052A678A8B8}" type="datetimeFigureOut">
              <a:rPr lang="et-EE" smtClean="0"/>
              <a:t>15.02.2017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337C3-1570-4DAF-9751-75A66D3455F1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64737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0E7A-98E7-473D-B95D-1052A678A8B8}" type="datetimeFigureOut">
              <a:rPr lang="et-EE" smtClean="0"/>
              <a:t>15.02.2017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337C3-1570-4DAF-9751-75A66D3455F1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088146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2000"/>
            <a:lum/>
          </a:blip>
          <a:srcRect/>
          <a:stretch>
            <a:fillRect t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50E7A-98E7-473D-B95D-1052A678A8B8}" type="datetimeFigureOut">
              <a:rPr lang="et-EE" smtClean="0"/>
              <a:t>15.02.2017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337C3-1570-4DAF-9751-75A66D3455F1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876379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rauno@icehockey.ee" TargetMode="External"/><Relationship Id="rId2" Type="http://schemas.openxmlformats.org/officeDocument/2006/relationships/hyperlink" Target="mailto:peeter@icehockey.ee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3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38200" y="2195436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t-EE" sz="5400" b="1" dirty="0" smtClean="0"/>
              <a:t>Harjumaa Omavalitsuste Liit</a:t>
            </a:r>
            <a:br>
              <a:rPr lang="et-EE" sz="5400" b="1" dirty="0" smtClean="0"/>
            </a:br>
            <a:r>
              <a:rPr lang="et-EE" b="1" dirty="0" smtClean="0"/>
              <a:t>Jäähalli projekti tutvustus ja </a:t>
            </a:r>
            <a:r>
              <a:rPr lang="et-EE" b="1" dirty="0"/>
              <a:t>eelarve</a:t>
            </a:r>
          </a:p>
        </p:txBody>
      </p:sp>
      <p:sp>
        <p:nvSpPr>
          <p:cNvPr id="12" name="Title 8"/>
          <p:cNvSpPr txBox="1">
            <a:spLocks/>
          </p:cNvSpPr>
          <p:nvPr/>
        </p:nvSpPr>
        <p:spPr>
          <a:xfrm>
            <a:off x="838200" y="4569885"/>
            <a:ext cx="10515600" cy="472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t-EE" b="1" dirty="0"/>
              <a:t>Eesti Jäähokiliit</a:t>
            </a:r>
          </a:p>
        </p:txBody>
      </p:sp>
      <p:sp>
        <p:nvSpPr>
          <p:cNvPr id="13" name="Title 8"/>
          <p:cNvSpPr txBox="1">
            <a:spLocks/>
          </p:cNvSpPr>
          <p:nvPr/>
        </p:nvSpPr>
        <p:spPr>
          <a:xfrm>
            <a:off x="838200" y="6332220"/>
            <a:ext cx="10515600" cy="390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t-EE" sz="2000" b="1" dirty="0" smtClean="0"/>
              <a:t>15.02.2017</a:t>
            </a:r>
            <a:endParaRPr lang="et-EE" sz="2000" b="1" dirty="0"/>
          </a:p>
        </p:txBody>
      </p:sp>
    </p:spTree>
    <p:extLst>
      <p:ext uri="{BB962C8B-B14F-4D97-AF65-F5344CB8AC3E}">
        <p14:creationId xmlns:p14="http://schemas.microsoft.com/office/powerpoint/2010/main" val="32817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199" y="-5525"/>
            <a:ext cx="10515600" cy="1255728"/>
          </a:xfr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4200" b="1" dirty="0" smtClean="0">
                <a:latin typeface="+mn-lt"/>
                <a:ea typeface="+mn-ea"/>
                <a:cs typeface="+mn-cs"/>
              </a:rPr>
              <a:t>Lai harrastuste valik on jäähallidele maailmas  omistanud vabaaja keskuse staatuse </a:t>
            </a:r>
            <a:endParaRPr lang="et-EE" sz="4200" b="1" dirty="0"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Pildiotsingu icehockey komarov tulem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18" y="1648630"/>
            <a:ext cx="2922904" cy="194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eotud kujut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551" y="2370402"/>
            <a:ext cx="2626601" cy="175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ildiotsingu oldtimers hockey tulem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267" y="2691982"/>
            <a:ext cx="2552695" cy="179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eotud kujuti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353" y="3051535"/>
            <a:ext cx="3059396" cy="172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Seotud kujuti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791" y="2258746"/>
            <a:ext cx="1758512" cy="259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Seotud kujuti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428" y="1678414"/>
            <a:ext cx="2417241" cy="161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Pildiotsingu vaba jää tulemu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5378355"/>
            <a:ext cx="4362185" cy="112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Pildiotsingu jäädisko tulemu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427" y="5038730"/>
            <a:ext cx="3124964" cy="1757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Pildiotsingu curling tulemu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308" y="5118835"/>
            <a:ext cx="3203989" cy="1601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5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373591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t-EE" sz="4000" dirty="0" smtClean="0"/>
              <a:t>Müüt #1: Jäähalli ehitamine on väga suur investeering</a:t>
            </a:r>
          </a:p>
          <a:p>
            <a:pPr marL="514350" indent="-514350">
              <a:buAutoNum type="arabicPeriod"/>
            </a:pPr>
            <a:endParaRPr lang="et-EE" sz="4000" dirty="0" smtClean="0"/>
          </a:p>
          <a:p>
            <a:pPr marL="0" indent="0">
              <a:buNone/>
            </a:pPr>
            <a:r>
              <a:rPr lang="et-EE" sz="4000" dirty="0" smtClean="0"/>
              <a:t>Müüt #2: Jäähalli ülalpidamiseks tuleb kogu aeg peale maksta</a:t>
            </a:r>
          </a:p>
          <a:p>
            <a:pPr marL="514350" indent="-514350">
              <a:buAutoNum type="arabicPeriod"/>
            </a:pPr>
            <a:endParaRPr lang="et-EE" sz="4000" dirty="0" smtClean="0"/>
          </a:p>
          <a:p>
            <a:pPr marL="0" indent="0">
              <a:buNone/>
            </a:pPr>
            <a:r>
              <a:rPr lang="et-EE" sz="4800" dirty="0" smtClean="0"/>
              <a:t>Eesti Jäähokiliidu eesmärk on murda müüdid ja luua soodne pinnas jäähallide tekkeks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056" y="5875513"/>
            <a:ext cx="1216944" cy="110085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199" y="-5525"/>
            <a:ext cx="10515600" cy="1255728"/>
          </a:xfr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4200" b="1" dirty="0" smtClean="0">
                <a:latin typeface="+mn-lt"/>
                <a:ea typeface="+mn-ea"/>
                <a:cs typeface="+mn-cs"/>
              </a:rPr>
              <a:t>Eesti Jäähokiliit on algatanud programmi suurendamaks vabaaja keskuste arvu Eestis </a:t>
            </a:r>
            <a:endParaRPr lang="et-EE" sz="4200" b="1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00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-5625"/>
            <a:ext cx="10515600" cy="674031"/>
          </a:xfr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4200" b="1" dirty="0">
                <a:latin typeface="+mn-lt"/>
                <a:ea typeface="+mn-ea"/>
                <a:cs typeface="+mn-cs"/>
              </a:rPr>
              <a:t>Jäähoki Eestis peale programmi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6881" t="7474" r="7422" b="5749"/>
          <a:stretch/>
        </p:blipFill>
        <p:spPr>
          <a:xfrm>
            <a:off x="1372889" y="651593"/>
            <a:ext cx="9427044" cy="6078818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9497530" y="1245179"/>
            <a:ext cx="1273561" cy="1006531"/>
          </a:xfrm>
          <a:prstGeom prst="ellipse">
            <a:avLst/>
          </a:prstGeom>
          <a:solidFill>
            <a:schemeClr val="tx1">
              <a:lumMod val="95000"/>
              <a:lumOff val="5000"/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9" name="Oval 8"/>
          <p:cNvSpPr/>
          <p:nvPr/>
        </p:nvSpPr>
        <p:spPr>
          <a:xfrm>
            <a:off x="8576121" y="834910"/>
            <a:ext cx="1522349" cy="1495938"/>
          </a:xfrm>
          <a:prstGeom prst="ellipse">
            <a:avLst/>
          </a:prstGeom>
          <a:solidFill>
            <a:schemeClr val="tx1">
              <a:lumMod val="95000"/>
              <a:lumOff val="5000"/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10" name="Oval 9"/>
          <p:cNvSpPr/>
          <p:nvPr/>
        </p:nvSpPr>
        <p:spPr>
          <a:xfrm>
            <a:off x="4826484" y="1002502"/>
            <a:ext cx="1997226" cy="1409286"/>
          </a:xfrm>
          <a:prstGeom prst="ellipse">
            <a:avLst/>
          </a:prstGeom>
          <a:solidFill>
            <a:schemeClr val="tx1">
              <a:lumMod val="95000"/>
              <a:lumOff val="5000"/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12" name="Oval 11"/>
          <p:cNvSpPr/>
          <p:nvPr/>
        </p:nvSpPr>
        <p:spPr>
          <a:xfrm>
            <a:off x="7746197" y="3620035"/>
            <a:ext cx="1522349" cy="1495938"/>
          </a:xfrm>
          <a:prstGeom prst="ellipse">
            <a:avLst/>
          </a:prstGeom>
          <a:solidFill>
            <a:schemeClr val="tx1">
              <a:lumMod val="95000"/>
              <a:lumOff val="5000"/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13" name="Oval 12"/>
          <p:cNvSpPr/>
          <p:nvPr/>
        </p:nvSpPr>
        <p:spPr>
          <a:xfrm>
            <a:off x="6170210" y="3643555"/>
            <a:ext cx="1522349" cy="1495938"/>
          </a:xfrm>
          <a:prstGeom prst="ellipse">
            <a:avLst/>
          </a:prstGeom>
          <a:solidFill>
            <a:schemeClr val="tx1">
              <a:lumMod val="95000"/>
              <a:lumOff val="5000"/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11" name="Oval 10"/>
          <p:cNvSpPr/>
          <p:nvPr/>
        </p:nvSpPr>
        <p:spPr>
          <a:xfrm>
            <a:off x="7195630" y="939873"/>
            <a:ext cx="1522349" cy="1495938"/>
          </a:xfrm>
          <a:prstGeom prst="ellipse">
            <a:avLst/>
          </a:prstGeom>
          <a:solidFill>
            <a:schemeClr val="accent4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sz="1400" dirty="0">
                <a:solidFill>
                  <a:schemeClr val="tx1"/>
                </a:solidFill>
              </a:rPr>
              <a:t>Lääne-Virumaa</a:t>
            </a:r>
          </a:p>
          <a:p>
            <a:pPr algn="ctr"/>
            <a:r>
              <a:rPr lang="et-EE" sz="1400" dirty="0">
                <a:solidFill>
                  <a:schemeClr val="tx1"/>
                </a:solidFill>
              </a:rPr>
              <a:t>59 467</a:t>
            </a:r>
          </a:p>
        </p:txBody>
      </p:sp>
      <p:sp>
        <p:nvSpPr>
          <p:cNvPr id="14" name="Oval 13"/>
          <p:cNvSpPr/>
          <p:nvPr/>
        </p:nvSpPr>
        <p:spPr>
          <a:xfrm>
            <a:off x="4585656" y="3623634"/>
            <a:ext cx="1522349" cy="1495938"/>
          </a:xfrm>
          <a:prstGeom prst="ellipse">
            <a:avLst/>
          </a:prstGeom>
          <a:solidFill>
            <a:schemeClr val="accent4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sz="1400" dirty="0">
                <a:solidFill>
                  <a:schemeClr val="tx1"/>
                </a:solidFill>
              </a:rPr>
              <a:t>Pärnumaa</a:t>
            </a:r>
          </a:p>
          <a:p>
            <a:pPr algn="ctr"/>
            <a:r>
              <a:rPr lang="et-EE" sz="1400" dirty="0">
                <a:solidFill>
                  <a:schemeClr val="tx1"/>
                </a:solidFill>
              </a:rPr>
              <a:t>82 997</a:t>
            </a:r>
          </a:p>
        </p:txBody>
      </p:sp>
      <p:sp>
        <p:nvSpPr>
          <p:cNvPr id="15" name="Oval 14"/>
          <p:cNvSpPr/>
          <p:nvPr/>
        </p:nvSpPr>
        <p:spPr>
          <a:xfrm>
            <a:off x="7307722" y="2619128"/>
            <a:ext cx="1522349" cy="1495938"/>
          </a:xfrm>
          <a:prstGeom prst="ellipse">
            <a:avLst/>
          </a:prstGeom>
          <a:solidFill>
            <a:schemeClr val="accent4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sz="1400" dirty="0">
                <a:solidFill>
                  <a:schemeClr val="tx1"/>
                </a:solidFill>
              </a:rPr>
              <a:t>Jõgevamaa</a:t>
            </a:r>
          </a:p>
          <a:p>
            <a:pPr algn="ctr"/>
            <a:r>
              <a:rPr lang="et-EE" sz="1400" dirty="0">
                <a:solidFill>
                  <a:schemeClr val="tx1"/>
                </a:solidFill>
              </a:rPr>
              <a:t>31 298</a:t>
            </a:r>
          </a:p>
        </p:txBody>
      </p:sp>
      <p:sp>
        <p:nvSpPr>
          <p:cNvPr id="16" name="Oval 15"/>
          <p:cNvSpPr/>
          <p:nvPr/>
        </p:nvSpPr>
        <p:spPr>
          <a:xfrm>
            <a:off x="8172483" y="5024798"/>
            <a:ext cx="1522349" cy="1495938"/>
          </a:xfrm>
          <a:prstGeom prst="ellipse">
            <a:avLst/>
          </a:prstGeom>
          <a:solidFill>
            <a:schemeClr val="accent4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sz="1400" dirty="0">
                <a:solidFill>
                  <a:schemeClr val="tx1"/>
                </a:solidFill>
              </a:rPr>
              <a:t>Võrumaa</a:t>
            </a:r>
          </a:p>
          <a:p>
            <a:pPr algn="ctr"/>
            <a:r>
              <a:rPr lang="et-EE" sz="1400" dirty="0">
                <a:solidFill>
                  <a:schemeClr val="tx1"/>
                </a:solidFill>
              </a:rPr>
              <a:t>33 973</a:t>
            </a:r>
          </a:p>
          <a:p>
            <a:pPr algn="ctr"/>
            <a:r>
              <a:rPr lang="et-EE" sz="1400" dirty="0">
                <a:solidFill>
                  <a:schemeClr val="tx1"/>
                </a:solidFill>
              </a:rPr>
              <a:t>Läti?</a:t>
            </a:r>
          </a:p>
        </p:txBody>
      </p:sp>
      <p:sp>
        <p:nvSpPr>
          <p:cNvPr id="17" name="Oval 16"/>
          <p:cNvSpPr/>
          <p:nvPr/>
        </p:nvSpPr>
        <p:spPr>
          <a:xfrm>
            <a:off x="6867031" y="5207148"/>
            <a:ext cx="1522349" cy="1495938"/>
          </a:xfrm>
          <a:prstGeom prst="ellipse">
            <a:avLst/>
          </a:prstGeom>
          <a:solidFill>
            <a:schemeClr val="accent4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sz="1400" dirty="0">
                <a:solidFill>
                  <a:schemeClr val="tx1"/>
                </a:solidFill>
              </a:rPr>
              <a:t>Valgamaa</a:t>
            </a:r>
          </a:p>
          <a:p>
            <a:pPr algn="ctr"/>
            <a:r>
              <a:rPr lang="et-EE" sz="1400" dirty="0">
                <a:solidFill>
                  <a:schemeClr val="tx1"/>
                </a:solidFill>
              </a:rPr>
              <a:t>30 524</a:t>
            </a:r>
          </a:p>
          <a:p>
            <a:pPr algn="ctr"/>
            <a:r>
              <a:rPr lang="et-EE" sz="1400" dirty="0">
                <a:solidFill>
                  <a:schemeClr val="tx1"/>
                </a:solidFill>
              </a:rPr>
              <a:t>Läti ?</a:t>
            </a:r>
          </a:p>
        </p:txBody>
      </p:sp>
      <p:sp>
        <p:nvSpPr>
          <p:cNvPr id="18" name="Oval 17"/>
          <p:cNvSpPr/>
          <p:nvPr/>
        </p:nvSpPr>
        <p:spPr>
          <a:xfrm>
            <a:off x="1854619" y="3530642"/>
            <a:ext cx="1522349" cy="1495938"/>
          </a:xfrm>
          <a:prstGeom prst="ellipse">
            <a:avLst/>
          </a:prstGeom>
          <a:solidFill>
            <a:schemeClr val="accent4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sz="1400" dirty="0">
                <a:solidFill>
                  <a:schemeClr val="tx1"/>
                </a:solidFill>
              </a:rPr>
              <a:t>Saare maakond</a:t>
            </a:r>
          </a:p>
          <a:p>
            <a:pPr algn="ctr"/>
            <a:r>
              <a:rPr lang="et-EE" sz="1400" dirty="0">
                <a:solidFill>
                  <a:schemeClr val="tx1"/>
                </a:solidFill>
              </a:rPr>
              <a:t>33 481</a:t>
            </a:r>
          </a:p>
        </p:txBody>
      </p:sp>
      <p:sp>
        <p:nvSpPr>
          <p:cNvPr id="20" name="Oval 19"/>
          <p:cNvSpPr/>
          <p:nvPr/>
        </p:nvSpPr>
        <p:spPr>
          <a:xfrm>
            <a:off x="3452190" y="2032869"/>
            <a:ext cx="1522349" cy="1495938"/>
          </a:xfrm>
          <a:prstGeom prst="ellipse">
            <a:avLst/>
          </a:prstGeom>
          <a:solidFill>
            <a:schemeClr val="accent4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sz="1400" dirty="0">
                <a:solidFill>
                  <a:schemeClr val="tx1"/>
                </a:solidFill>
              </a:rPr>
              <a:t>Läänemaa</a:t>
            </a:r>
          </a:p>
          <a:p>
            <a:pPr algn="ctr"/>
            <a:r>
              <a:rPr lang="et-EE" sz="1400" dirty="0">
                <a:solidFill>
                  <a:schemeClr val="tx1"/>
                </a:solidFill>
              </a:rPr>
              <a:t>24 580</a:t>
            </a:r>
          </a:p>
          <a:p>
            <a:pPr algn="ctr"/>
            <a:r>
              <a:rPr lang="et-EE" sz="1400" dirty="0">
                <a:solidFill>
                  <a:schemeClr val="tx1"/>
                </a:solidFill>
              </a:rPr>
              <a:t>Raplamaa</a:t>
            </a:r>
          </a:p>
          <a:p>
            <a:pPr algn="ctr"/>
            <a:r>
              <a:rPr lang="et-EE" sz="1400" dirty="0">
                <a:solidFill>
                  <a:schemeClr val="tx1"/>
                </a:solidFill>
              </a:rPr>
              <a:t>17 074</a:t>
            </a:r>
          </a:p>
        </p:txBody>
      </p:sp>
      <p:sp>
        <p:nvSpPr>
          <p:cNvPr id="21" name="Oval 20"/>
          <p:cNvSpPr/>
          <p:nvPr/>
        </p:nvSpPr>
        <p:spPr>
          <a:xfrm>
            <a:off x="6050788" y="2147574"/>
            <a:ext cx="1522349" cy="1495938"/>
          </a:xfrm>
          <a:prstGeom prst="ellipse">
            <a:avLst/>
          </a:prstGeom>
          <a:solidFill>
            <a:schemeClr val="accent4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sz="1400" dirty="0">
                <a:solidFill>
                  <a:schemeClr val="tx1"/>
                </a:solidFill>
              </a:rPr>
              <a:t>Järvamaa</a:t>
            </a:r>
          </a:p>
          <a:p>
            <a:pPr algn="ctr"/>
            <a:r>
              <a:rPr lang="et-EE" sz="1400" dirty="0">
                <a:solidFill>
                  <a:schemeClr val="tx1"/>
                </a:solidFill>
              </a:rPr>
              <a:t>30 709</a:t>
            </a:r>
          </a:p>
          <a:p>
            <a:pPr algn="ctr"/>
            <a:r>
              <a:rPr lang="et-EE" sz="1400" dirty="0">
                <a:solidFill>
                  <a:schemeClr val="tx1"/>
                </a:solidFill>
              </a:rPr>
              <a:t>Raplamaa</a:t>
            </a:r>
          </a:p>
          <a:p>
            <a:pPr algn="ctr"/>
            <a:r>
              <a:rPr lang="et-EE" sz="1400" dirty="0">
                <a:solidFill>
                  <a:schemeClr val="tx1"/>
                </a:solidFill>
              </a:rPr>
              <a:t>17 074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24" y="5844341"/>
            <a:ext cx="1216944" cy="1100854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8852720" y="1024946"/>
            <a:ext cx="1522349" cy="1495938"/>
          </a:xfrm>
          <a:prstGeom prst="ellipse">
            <a:avLst/>
          </a:prstGeom>
          <a:solidFill>
            <a:schemeClr val="accent4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sz="1400" dirty="0">
                <a:solidFill>
                  <a:schemeClr val="tx1"/>
                </a:solidFill>
              </a:rPr>
              <a:t>Ida-Virumaa</a:t>
            </a:r>
          </a:p>
          <a:p>
            <a:pPr algn="ctr"/>
            <a:r>
              <a:rPr lang="et-EE" sz="1400" dirty="0">
                <a:solidFill>
                  <a:schemeClr val="tx1"/>
                </a:solidFill>
              </a:rPr>
              <a:t>146 506</a:t>
            </a:r>
          </a:p>
        </p:txBody>
      </p:sp>
    </p:spTree>
    <p:extLst>
      <p:ext uri="{BB962C8B-B14F-4D97-AF65-F5344CB8AC3E}">
        <p14:creationId xmlns:p14="http://schemas.microsoft.com/office/powerpoint/2010/main" val="247725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4"/>
          <p:cNvSpPr txBox="1">
            <a:spLocks/>
          </p:cNvSpPr>
          <p:nvPr/>
        </p:nvSpPr>
        <p:spPr>
          <a:xfrm>
            <a:off x="191384" y="5011071"/>
            <a:ext cx="8902995" cy="703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t-EE" sz="1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391247" y="1173999"/>
            <a:ext cx="26262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dirty="0"/>
              <a:t>EJHL soovitus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66344" y="1173999"/>
            <a:ext cx="41119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dirty="0"/>
              <a:t>Teisaldatav pneumohall (66 x 38 x 10m)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24" y="5844341"/>
            <a:ext cx="1216944" cy="11008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4158" y="276447"/>
            <a:ext cx="110578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4200" b="1" dirty="0"/>
              <a:t>Hoone konstruktsioon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84" y="1173999"/>
            <a:ext cx="3861772" cy="2393804"/>
          </a:xfrm>
          <a:prstGeom prst="rect">
            <a:avLst/>
          </a:prstGeom>
        </p:spPr>
      </p:pic>
      <p:pic>
        <p:nvPicPr>
          <p:cNvPr id="1026" name="Picture 2" descr="imag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84" y="3567803"/>
            <a:ext cx="3861772" cy="288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391246" y="1512197"/>
            <a:ext cx="26262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dirty="0"/>
              <a:t>Hinnanguline maksumus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66343" y="1512197"/>
            <a:ext cx="41119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dirty="0"/>
              <a:t>175 000 EUR (195 000 EUR 76x38x10,5m)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91245" y="4159075"/>
            <a:ext cx="26262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dirty="0"/>
              <a:t>Hind ei sisalda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66343" y="1850751"/>
            <a:ext cx="41119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dirty="0"/>
              <a:t>Topeltmembraankate</a:t>
            </a:r>
          </a:p>
          <a:p>
            <a:r>
              <a:rPr lang="et-EE" sz="1600" dirty="0"/>
              <a:t>Pöörduks (2,4 x 2m pörduks)</a:t>
            </a:r>
          </a:p>
          <a:p>
            <a:r>
              <a:rPr lang="et-EE" sz="1600" dirty="0"/>
              <a:t>2 varuväljapääsu (1,2 x 2m)</a:t>
            </a:r>
          </a:p>
          <a:p>
            <a:r>
              <a:rPr lang="et-EE" sz="1600" dirty="0"/>
              <a:t>Hooldustunnel (4 x 4 x 6m)</a:t>
            </a:r>
          </a:p>
          <a:p>
            <a:r>
              <a:rPr lang="et-EE" sz="1600" dirty="0"/>
              <a:t>Täitmise- ja kütteseadmed</a:t>
            </a:r>
          </a:p>
          <a:p>
            <a:r>
              <a:rPr lang="et-EE" sz="1600" dirty="0"/>
              <a:t>Varugeneraator</a:t>
            </a:r>
          </a:p>
          <a:p>
            <a:r>
              <a:rPr lang="et-EE" sz="1600" dirty="0"/>
              <a:t>Gaasi/õli katel</a:t>
            </a:r>
          </a:p>
          <a:p>
            <a:r>
              <a:rPr lang="et-EE" sz="1600" dirty="0"/>
              <a:t>Valgustussüsteem (110W led)</a:t>
            </a:r>
          </a:p>
          <a:p>
            <a:r>
              <a:rPr lang="et-EE" sz="1600" dirty="0"/>
              <a:t>Paigaldus ja transport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66343" y="4159075"/>
            <a:ext cx="411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dirty="0"/>
              <a:t>Liitumised</a:t>
            </a:r>
          </a:p>
          <a:p>
            <a:r>
              <a:rPr lang="et-EE" sz="1600" dirty="0"/>
              <a:t>Betoonitööd (vundament)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166343" y="4739123"/>
            <a:ext cx="4111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dirty="0"/>
              <a:t>Konstruktsiooni saab asendada näiteks suurema püsikonstruktsiooniga, kui on soov jäähalli edasi arendada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91245" y="4745360"/>
            <a:ext cx="26262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dirty="0"/>
              <a:t>Positiive külg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91245" y="1850751"/>
            <a:ext cx="26262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dirty="0"/>
              <a:t>Hind sisaldab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391245" y="5570120"/>
            <a:ext cx="26262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dirty="0"/>
              <a:t>Negatiivne külg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162796" y="5563884"/>
            <a:ext cx="4111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dirty="0"/>
              <a:t>Kuna konstruktsiooni on vaja surve all hoida, siis on ekspluatatsioonil elektrikulu jäiga konstruktsiooniga võrreldes ca 2 korda suurem</a:t>
            </a:r>
          </a:p>
        </p:txBody>
      </p:sp>
    </p:spTree>
    <p:extLst>
      <p:ext uri="{BB962C8B-B14F-4D97-AF65-F5344CB8AC3E}">
        <p14:creationId xmlns:p14="http://schemas.microsoft.com/office/powerpoint/2010/main" val="267636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24" y="5844341"/>
            <a:ext cx="1216944" cy="11008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4158" y="276447"/>
            <a:ext cx="110578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4200" b="1" dirty="0"/>
              <a:t>Jääväljak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74158" y="1173999"/>
            <a:ext cx="26262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dirty="0"/>
              <a:t>EJHL soovitus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349255" y="1173999"/>
            <a:ext cx="72939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dirty="0"/>
              <a:t>Püsiväljak suurusega 30x60m (IIHF normidele vastav)</a:t>
            </a:r>
          </a:p>
          <a:p>
            <a:r>
              <a:rPr lang="et-EE" sz="1600" dirty="0"/>
              <a:t>Varumängijate, ajavõtu ja karistuspingid ühel pool jääväljakut (ei vasta IIHF normidele)</a:t>
            </a:r>
          </a:p>
          <a:p>
            <a:r>
              <a:rPr lang="et-EE" sz="1600" dirty="0"/>
              <a:t>Pleksiklaasi asemel karastatud klaas kogu jääväljaku ulatuses h=1600 (ei vasta IIHF normidele)</a:t>
            </a:r>
          </a:p>
          <a:p>
            <a:r>
              <a:rPr lang="et-EE" sz="1600" dirty="0"/>
              <a:t>Kohad ca 50-100 pealtvaatajale</a:t>
            </a:r>
          </a:p>
          <a:p>
            <a:r>
              <a:rPr lang="et-EE" sz="1600" dirty="0"/>
              <a:t>Tehnoruumid ja riietusruumid asuvad väljaspool hoonet ja lahendatakse tellija enda poolt</a:t>
            </a:r>
          </a:p>
        </p:txBody>
      </p:sp>
      <p:sp>
        <p:nvSpPr>
          <p:cNvPr id="4" name="Arrow: Down 3"/>
          <p:cNvSpPr/>
          <p:nvPr/>
        </p:nvSpPr>
        <p:spPr>
          <a:xfrm rot="10800000">
            <a:off x="5752751" y="3959651"/>
            <a:ext cx="140350" cy="2311307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9" name="Arrow: Down 8"/>
          <p:cNvSpPr/>
          <p:nvPr/>
        </p:nvSpPr>
        <p:spPr>
          <a:xfrm rot="10229950" flipH="1">
            <a:off x="6023434" y="3974601"/>
            <a:ext cx="126211" cy="2325589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5" name="Rectangle 4"/>
          <p:cNvSpPr/>
          <p:nvPr/>
        </p:nvSpPr>
        <p:spPr>
          <a:xfrm>
            <a:off x="3495675" y="3638550"/>
            <a:ext cx="969350" cy="3505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sz="1200" dirty="0">
                <a:solidFill>
                  <a:schemeClr val="tx1"/>
                </a:solidFill>
              </a:rPr>
              <a:t>Publik</a:t>
            </a:r>
          </a:p>
        </p:txBody>
      </p:sp>
      <p:sp>
        <p:nvSpPr>
          <p:cNvPr id="7" name="Rectangle 6"/>
          <p:cNvSpPr/>
          <p:nvPr/>
        </p:nvSpPr>
        <p:spPr>
          <a:xfrm rot="18727356">
            <a:off x="7723579" y="3579391"/>
            <a:ext cx="965953" cy="5927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sz="1200" dirty="0">
                <a:solidFill>
                  <a:schemeClr val="tx1"/>
                </a:solidFill>
              </a:rPr>
              <a:t>Teenindus-värav</a:t>
            </a:r>
          </a:p>
        </p:txBody>
      </p:sp>
      <p:sp>
        <p:nvSpPr>
          <p:cNvPr id="12" name="Arrow: Down 11"/>
          <p:cNvSpPr/>
          <p:nvPr/>
        </p:nvSpPr>
        <p:spPr>
          <a:xfrm rot="11370725" flipH="1">
            <a:off x="5463358" y="3988792"/>
            <a:ext cx="126211" cy="2325589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14" name="Arrow: Down 13"/>
          <p:cNvSpPr/>
          <p:nvPr/>
        </p:nvSpPr>
        <p:spPr>
          <a:xfrm rot="16200000" flipH="1">
            <a:off x="6971347" y="3794005"/>
            <a:ext cx="99230" cy="231535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15" name="Arrow: Down 14"/>
          <p:cNvSpPr/>
          <p:nvPr/>
        </p:nvSpPr>
        <p:spPr>
          <a:xfrm rot="5400000" flipH="1">
            <a:off x="4589038" y="3794006"/>
            <a:ext cx="99230" cy="231535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grpSp>
        <p:nvGrpSpPr>
          <p:cNvPr id="8" name="Group 7"/>
          <p:cNvGrpSpPr/>
          <p:nvPr/>
        </p:nvGrpSpPr>
        <p:grpSpPr>
          <a:xfrm>
            <a:off x="3449916" y="2989881"/>
            <a:ext cx="5725982" cy="3652473"/>
            <a:chOff x="3449916" y="3311725"/>
            <a:chExt cx="5297286" cy="333062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49916" y="3311725"/>
              <a:ext cx="5297286" cy="3330629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3495676" y="3392784"/>
              <a:ext cx="5007250" cy="2921598"/>
              <a:chOff x="3495676" y="3392784"/>
              <a:chExt cx="5007250" cy="2921598"/>
            </a:xfrm>
          </p:grpSpPr>
          <p:sp>
            <p:nvSpPr>
              <p:cNvPr id="16" name="Arrow: Down 15"/>
              <p:cNvSpPr/>
              <p:nvPr/>
            </p:nvSpPr>
            <p:spPr>
              <a:xfrm rot="10800000">
                <a:off x="5752752" y="3959652"/>
                <a:ext cx="140350" cy="2311307"/>
              </a:xfrm>
              <a:prstGeom prst="downArrow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t-EE"/>
              </a:p>
            </p:txBody>
          </p:sp>
          <p:sp>
            <p:nvSpPr>
              <p:cNvPr id="17" name="Arrow: Down 16"/>
              <p:cNvSpPr/>
              <p:nvPr/>
            </p:nvSpPr>
            <p:spPr>
              <a:xfrm rot="10229950" flipH="1">
                <a:off x="6023435" y="3974602"/>
                <a:ext cx="126211" cy="2325589"/>
              </a:xfrm>
              <a:prstGeom prst="downArrow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t-EE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3495676" y="3638551"/>
                <a:ext cx="969350" cy="35052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t-EE" sz="1200" dirty="0">
                    <a:solidFill>
                      <a:schemeClr val="tx1"/>
                    </a:solidFill>
                  </a:rPr>
                  <a:t>Publik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 rot="18727356">
                <a:off x="7723580" y="3579392"/>
                <a:ext cx="965953" cy="592738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t-EE" sz="1200" dirty="0">
                    <a:solidFill>
                      <a:schemeClr val="tx1"/>
                    </a:solidFill>
                  </a:rPr>
                  <a:t>Teenindus-värav</a:t>
                </a:r>
              </a:p>
            </p:txBody>
          </p:sp>
          <p:sp>
            <p:nvSpPr>
              <p:cNvPr id="20" name="Arrow: Down 19"/>
              <p:cNvSpPr/>
              <p:nvPr/>
            </p:nvSpPr>
            <p:spPr>
              <a:xfrm rot="11370725" flipH="1">
                <a:off x="5463359" y="3988793"/>
                <a:ext cx="126211" cy="2325589"/>
              </a:xfrm>
              <a:prstGeom prst="downArrow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t-EE"/>
              </a:p>
            </p:txBody>
          </p:sp>
          <p:sp>
            <p:nvSpPr>
              <p:cNvPr id="21" name="Arrow: Down 20"/>
              <p:cNvSpPr/>
              <p:nvPr/>
            </p:nvSpPr>
            <p:spPr>
              <a:xfrm rot="16200000" flipH="1">
                <a:off x="6971348" y="3794006"/>
                <a:ext cx="99230" cy="231535"/>
              </a:xfrm>
              <a:prstGeom prst="downArrow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t-EE"/>
              </a:p>
            </p:txBody>
          </p:sp>
          <p:sp>
            <p:nvSpPr>
              <p:cNvPr id="22" name="Arrow: Down 21"/>
              <p:cNvSpPr/>
              <p:nvPr/>
            </p:nvSpPr>
            <p:spPr>
              <a:xfrm rot="5400000" flipH="1">
                <a:off x="4589039" y="3794007"/>
                <a:ext cx="99230" cy="231535"/>
              </a:xfrm>
              <a:prstGeom prst="downArrow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t-E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7364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24" y="5844341"/>
            <a:ext cx="1216944" cy="11008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4158" y="276447"/>
            <a:ext cx="110578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4200" b="1" dirty="0"/>
              <a:t>Jääväljakuga seotud investeeringud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683041" y="1332887"/>
            <a:ext cx="221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1600" b="1" dirty="0"/>
              <a:t>Hind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4158" y="1671332"/>
            <a:ext cx="21088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dirty="0"/>
              <a:t>Torustik väljaku all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4158" y="2168883"/>
            <a:ext cx="21088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dirty="0"/>
              <a:t>Külmakandja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4158" y="2666325"/>
            <a:ext cx="21088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dirty="0"/>
              <a:t>Ported &amp; Klaas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4158" y="3163767"/>
            <a:ext cx="21088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dirty="0"/>
              <a:t>Külmaseadmed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4158" y="3661209"/>
            <a:ext cx="21088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dirty="0"/>
              <a:t>Jäähooldusmasin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4158" y="4158651"/>
            <a:ext cx="21088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dirty="0"/>
              <a:t>Abiseadmed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4158" y="4656093"/>
            <a:ext cx="21088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dirty="0"/>
              <a:t>Paigaldus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74158" y="5650977"/>
            <a:ext cx="21088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b="1" dirty="0"/>
              <a:t>Kokku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682715" y="1688318"/>
            <a:ext cx="21088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1600" dirty="0"/>
              <a:t>25 000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686398" y="2179272"/>
            <a:ext cx="22104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1600" dirty="0"/>
              <a:t>15 000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682715" y="2668799"/>
            <a:ext cx="221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1600" dirty="0"/>
              <a:t>50 000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682715" y="3170255"/>
            <a:ext cx="221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1600" dirty="0"/>
              <a:t>133 000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682715" y="3669238"/>
            <a:ext cx="221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1600" dirty="0"/>
              <a:t>85 000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682715" y="4160192"/>
            <a:ext cx="221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1600" dirty="0"/>
              <a:t>22 000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683041" y="4661040"/>
            <a:ext cx="22138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1600" dirty="0"/>
              <a:t>50 100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896850" y="1332778"/>
            <a:ext cx="221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b="1" dirty="0"/>
              <a:t>Tarnija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683037" y="5634096"/>
            <a:ext cx="22138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1600" b="1" dirty="0"/>
              <a:t>380 100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9324455" y="2864550"/>
            <a:ext cx="257337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1600" b="1" dirty="0"/>
              <a:t>EELDATAVAD JÄÄVÄLJAKUGA SEOTUD INVESTEERINGUD</a:t>
            </a:r>
          </a:p>
          <a:p>
            <a:pPr algn="ctr"/>
            <a:endParaRPr lang="et-EE" sz="1600" b="1" dirty="0"/>
          </a:p>
          <a:p>
            <a:pPr algn="ctr"/>
            <a:r>
              <a:rPr lang="et-EE" sz="3000" b="1" dirty="0"/>
              <a:t>380 000 EUR*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4158" y="6546822"/>
            <a:ext cx="104287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400" dirty="0"/>
              <a:t>* Hinna sees on kogu paigaldus sh näiteks PE torustiku paigaldus, mille saab ära teha oma jõududega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896523" y="1668968"/>
            <a:ext cx="21088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dirty="0"/>
              <a:t>ProfTechnology OÜ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896523" y="2172593"/>
            <a:ext cx="21088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dirty="0"/>
              <a:t>ProfTechnology OÜ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896523" y="2664709"/>
            <a:ext cx="21088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dirty="0"/>
              <a:t>Sportservice OÜ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896523" y="3165707"/>
            <a:ext cx="21088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dirty="0"/>
              <a:t>ProfTechnology OÜ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896523" y="3669238"/>
            <a:ext cx="21088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dirty="0"/>
              <a:t>ProfTechnology OÜ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896523" y="4162807"/>
            <a:ext cx="21088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dirty="0"/>
              <a:t>ProfTechnology OÜ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896523" y="4656093"/>
            <a:ext cx="21088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dirty="0"/>
              <a:t>ProfTechnology OÜ</a:t>
            </a:r>
          </a:p>
        </p:txBody>
      </p:sp>
    </p:spTree>
    <p:extLst>
      <p:ext uri="{BB962C8B-B14F-4D97-AF65-F5344CB8AC3E}">
        <p14:creationId xmlns:p14="http://schemas.microsoft.com/office/powerpoint/2010/main" val="130948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4158" y="276447"/>
            <a:ext cx="110578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4200" b="1" dirty="0"/>
              <a:t>Näidis tasuvusarvutus*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74158" y="1671332"/>
            <a:ext cx="2597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dirty="0"/>
              <a:t>Investeering jäähalli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808477" y="1627009"/>
            <a:ext cx="14849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dirty="0"/>
              <a:t>404 800 kWh**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74158" y="2009886"/>
            <a:ext cx="2597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dirty="0"/>
              <a:t>Betoonitööd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172142" y="2009375"/>
            <a:ext cx="10383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dirty="0"/>
              <a:t>100 000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172142" y="2342340"/>
            <a:ext cx="10383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dirty="0"/>
              <a:t>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74158" y="2342851"/>
            <a:ext cx="2597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dirty="0"/>
              <a:t>Riietusruumid, tehnoruumid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74158" y="1332778"/>
            <a:ext cx="2597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b="1" dirty="0"/>
              <a:t>Investeering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74158" y="2844071"/>
            <a:ext cx="2597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b="1" dirty="0"/>
              <a:t>Finantseerimine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74158" y="3155905"/>
            <a:ext cx="2597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dirty="0"/>
              <a:t>Omafinatseeringu määr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74158" y="3494459"/>
            <a:ext cx="2597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dirty="0"/>
              <a:t>Laenusumma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74158" y="3827424"/>
            <a:ext cx="2597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dirty="0"/>
              <a:t>Intressimäär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172142" y="3153111"/>
            <a:ext cx="10383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dirty="0"/>
              <a:t>20%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172142" y="3494459"/>
            <a:ext cx="10383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dirty="0"/>
              <a:t>524 000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172142" y="3833013"/>
            <a:ext cx="10383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dirty="0"/>
              <a:t>3%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74158" y="4171567"/>
            <a:ext cx="2597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dirty="0"/>
              <a:t>Laenuperiood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172142" y="4177156"/>
            <a:ext cx="10383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dirty="0"/>
              <a:t>7 aastat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210493" y="1335317"/>
            <a:ext cx="2597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b="1" dirty="0"/>
              <a:t>Opereerimiskulud aastas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210493" y="1655523"/>
            <a:ext cx="2597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dirty="0"/>
              <a:t>Elektritarve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74157" y="5834426"/>
            <a:ext cx="109196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400" dirty="0"/>
              <a:t>* Arvestatud on pneumohalli ülevalhoidmisega 12 kuud (kompressor),  samas opereermisega 8 kuud (valgustus jms). Ei ole arvestatud võimalikku suvist rakendust. </a:t>
            </a:r>
          </a:p>
          <a:p>
            <a:r>
              <a:rPr lang="et-EE" sz="1400" dirty="0"/>
              <a:t>** Elektritarbest on ca 300 000 kWh seotud jää hoidmisega 8 kuud. Kogus on tuletatud Soome harjutusareenide avalike andmete näitel. Täpsustatud number selgub peale lõplikku seadmevalikut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8793121" y="1627009"/>
            <a:ext cx="1329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dirty="0"/>
              <a:t>48 576 EUR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210493" y="1967256"/>
            <a:ext cx="2597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dirty="0"/>
              <a:t>Gaasitarve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820929" y="1967256"/>
            <a:ext cx="12935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dirty="0"/>
              <a:t>15 000 m3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793121" y="1965563"/>
            <a:ext cx="1329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dirty="0"/>
              <a:t>6 000 EUR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222945" y="2299710"/>
            <a:ext cx="2597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dirty="0"/>
              <a:t>Palgafond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833381" y="2299710"/>
            <a:ext cx="12935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dirty="0"/>
              <a:t>7 inimest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8793121" y="2299710"/>
            <a:ext cx="1329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dirty="0"/>
              <a:t>123 900 EUR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4212312" y="2642565"/>
            <a:ext cx="2597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dirty="0"/>
              <a:t>Muud kulud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8793121" y="2674794"/>
            <a:ext cx="12935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dirty="0"/>
              <a:t>60 000 EUR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222945" y="2986628"/>
            <a:ext cx="2597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dirty="0"/>
              <a:t>Laenu tagasimaksed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3172142" y="1651451"/>
            <a:ext cx="10383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dirty="0"/>
              <a:t>555 000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8818025" y="2988864"/>
            <a:ext cx="12935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dirty="0"/>
              <a:t>83 085 EUR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217485" y="3317874"/>
            <a:ext cx="2597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b="1" dirty="0"/>
              <a:t>Vajalik rahavoog aastas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8810890" y="3289823"/>
            <a:ext cx="12935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b="1" dirty="0"/>
              <a:t>321 561 EUR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4210493" y="3820688"/>
            <a:ext cx="33811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dirty="0"/>
              <a:t>Müüdavaid tunde (8 kuud 12h päevas)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8828659" y="3815099"/>
            <a:ext cx="12935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dirty="0"/>
              <a:t>2 880 tundi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4217485" y="4164816"/>
            <a:ext cx="33811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b="1" dirty="0"/>
              <a:t>Minimaalne jää hind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8835651" y="4153653"/>
            <a:ext cx="1477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b="1" dirty="0"/>
              <a:t>111,65 EUR/h</a:t>
            </a:r>
          </a:p>
        </p:txBody>
      </p:sp>
    </p:spTree>
    <p:extLst>
      <p:ext uri="{BB962C8B-B14F-4D97-AF65-F5344CB8AC3E}">
        <p14:creationId xmlns:p14="http://schemas.microsoft.com/office/powerpoint/2010/main" val="31477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585855" cy="4351338"/>
          </a:xfrm>
        </p:spPr>
        <p:txBody>
          <a:bodyPr/>
          <a:lstStyle/>
          <a:p>
            <a:pPr marL="0" indent="0">
              <a:buNone/>
            </a:pPr>
            <a:r>
              <a:rPr lang="et-EE" b="1" dirty="0" smtClean="0"/>
              <a:t>Peeter Kirtsi</a:t>
            </a:r>
          </a:p>
          <a:p>
            <a:pPr marL="0" indent="0">
              <a:buNone/>
            </a:pPr>
            <a:r>
              <a:rPr lang="et-EE" dirty="0" smtClean="0"/>
              <a:t>Juhtuse liige</a:t>
            </a:r>
          </a:p>
          <a:p>
            <a:pPr marL="0" indent="0">
              <a:buNone/>
            </a:pPr>
            <a:r>
              <a:rPr lang="et-EE" dirty="0" smtClean="0"/>
              <a:t>Eesti Jäähokiliit</a:t>
            </a:r>
          </a:p>
          <a:p>
            <a:pPr marL="0" indent="0">
              <a:buNone/>
            </a:pPr>
            <a:r>
              <a:rPr lang="et-EE" dirty="0" smtClean="0"/>
              <a:t>e-mail: </a:t>
            </a:r>
            <a:r>
              <a:rPr lang="et-EE" dirty="0" smtClean="0">
                <a:hlinkClick r:id="rId2"/>
              </a:rPr>
              <a:t>peeter@icehockey.ee</a:t>
            </a:r>
            <a:endParaRPr lang="et-EE" dirty="0" smtClean="0"/>
          </a:p>
          <a:p>
            <a:pPr marL="0" indent="0">
              <a:buNone/>
            </a:pPr>
            <a:r>
              <a:rPr lang="et-EE" dirty="0" smtClean="0"/>
              <a:t>GSM + 372 5 175 379</a:t>
            </a:r>
            <a:endParaRPr lang="et-EE" dirty="0"/>
          </a:p>
        </p:txBody>
      </p:sp>
      <p:sp>
        <p:nvSpPr>
          <p:cNvPr id="5" name="TextBox 4"/>
          <p:cNvSpPr txBox="1"/>
          <p:nvPr/>
        </p:nvSpPr>
        <p:spPr>
          <a:xfrm>
            <a:off x="574158" y="276447"/>
            <a:ext cx="110578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4200" b="1" dirty="0" smtClean="0"/>
              <a:t>Täname tähelepanu eest!</a:t>
            </a:r>
            <a:endParaRPr lang="et-EE" sz="4200" b="1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572989" y="1832551"/>
            <a:ext cx="458585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t-EE" b="1" dirty="0" smtClean="0"/>
              <a:t>Rauno Parras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t-EE" dirty="0" smtClean="0"/>
              <a:t>Juhtuse esimees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t-EE" dirty="0" smtClean="0"/>
              <a:t>Eesti Jäähokiliit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t-EE" dirty="0" smtClean="0"/>
              <a:t>e-mail: </a:t>
            </a:r>
            <a:r>
              <a:rPr lang="et-EE" dirty="0" smtClean="0">
                <a:hlinkClick r:id="rId3"/>
              </a:rPr>
              <a:t>rauno@icehockey.ee</a:t>
            </a:r>
            <a:r>
              <a:rPr lang="et-EE" dirty="0" smtClean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t-EE" dirty="0" smtClean="0"/>
              <a:t>GSM + 372 5 012 699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2302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1659</TotalTime>
  <Words>510</Words>
  <Application>Microsoft Office PowerPoint</Application>
  <PresentationFormat>Widescreen</PresentationFormat>
  <Paragraphs>148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Harjumaa Omavalitsuste Liit Jäähalli projekti tutvustus ja eelarve</vt:lpstr>
      <vt:lpstr>Lai harrastuste valik on jäähallidele maailmas  omistanud vabaaja keskuse staatuse </vt:lpstr>
      <vt:lpstr>Eesti Jäähokiliit on algatanud programmi suurendamaks vabaaja keskuste arvu Eestis </vt:lpstr>
      <vt:lpstr>Jäähoki Eestis peale programmi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Peeter Kirtsi</dc:creator>
  <cp:lastModifiedBy>Rauno</cp:lastModifiedBy>
  <cp:revision>137</cp:revision>
  <dcterms:created xsi:type="dcterms:W3CDTF">2016-07-12T11:57:32Z</dcterms:created>
  <dcterms:modified xsi:type="dcterms:W3CDTF">2017-02-15T09:01:20Z</dcterms:modified>
</cp:coreProperties>
</file>