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73" r:id="rId2"/>
  </p:sldMasterIdLst>
  <p:notesMasterIdLst>
    <p:notesMasterId r:id="rId10"/>
  </p:notesMasterIdLst>
  <p:handoutMasterIdLst>
    <p:handoutMasterId r:id="rId11"/>
  </p:handoutMasterIdLst>
  <p:sldIdLst>
    <p:sldId id="700" r:id="rId3"/>
    <p:sldId id="720" r:id="rId4"/>
    <p:sldId id="721" r:id="rId5"/>
    <p:sldId id="717" r:id="rId6"/>
    <p:sldId id="718" r:id="rId7"/>
    <p:sldId id="719" r:id="rId8"/>
    <p:sldId id="694" r:id="rId9"/>
  </p:sldIdLst>
  <p:sldSz cx="8999538" cy="6840538"/>
  <p:notesSz cx="6797675" cy="99282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674">
          <p15:clr>
            <a:srgbClr val="A4A3A4"/>
          </p15:clr>
        </p15:guide>
        <p15:guide id="4" pos="19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hor" initials="A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83CAFF"/>
    <a:srgbClr val="004586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87" autoAdjust="0"/>
  </p:normalViewPr>
  <p:slideViewPr>
    <p:cSldViewPr>
      <p:cViewPr varScale="1">
        <p:scale>
          <a:sx n="92" d="100"/>
          <a:sy n="92" d="100"/>
        </p:scale>
        <p:origin x="219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0E4F4F2B-BAC7-4A1A-B993-CC4D5ED5FCB8}" type="datetimeFigureOut">
              <a:rPr lang="et-EE" smtClean="0"/>
              <a:pPr/>
              <a:t>2.05.2017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3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BEF1AA53-E507-4510-9419-E399BF833F9F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93277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0913" y="754063"/>
            <a:ext cx="489267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5724"/>
            <a:ext cx="5437284" cy="446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>
                <a:solidFill>
                  <a:prstClr val="black"/>
                </a:solidFill>
              </a:rPr>
              <a:pPr/>
              <a:t>1</a:t>
            </a:fld>
            <a:endParaRPr lang="et-EE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867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49325" y="754063"/>
            <a:ext cx="4895850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>
                <a:solidFill>
                  <a:prstClr val="black"/>
                </a:solidFill>
              </a:rPr>
              <a:pPr/>
              <a:t>2</a:t>
            </a:fld>
            <a:endParaRPr lang="et-EE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15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6" name="Picture 5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lIns="92373" tIns="54551" rIns="92373" bIns="46186" anchor="t" anchorCtr="0"/>
          <a:lstStyle>
            <a:lvl1pPr>
              <a:defRPr sz="3543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6"/>
            <a:ext cx="7920000" cy="4513263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>
              <a:spcAft>
                <a:spcPts val="795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622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lIns="92373" tIns="54551" rIns="92373" bIns="46186" anchor="t" anchorCtr="0"/>
          <a:lstStyle>
            <a:lvl1pPr>
              <a:defRPr sz="3543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6"/>
            <a:ext cx="7920000" cy="4513263"/>
          </a:xfrm>
          <a:prstGeom prst="rect">
            <a:avLst/>
          </a:prstGeom>
        </p:spPr>
        <p:txBody>
          <a:bodyPr lIns="92373" tIns="46186" rIns="92373" bIns="46186"/>
          <a:lstStyle>
            <a:lvl1pPr marL="429511" indent="-322134">
              <a:spcAft>
                <a:spcPts val="795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1162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1"/>
            <a:ext cx="7200000" cy="972269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4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/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6" name="Picture 5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652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914" tIns="45456" rIns="90914" bIns="45456" numCol="1" rtlCol="0" anchor="t" anchorCtr="0" compatLnSpc="1">
            <a:prstTxWarp prst="textNoShape">
              <a:avLst/>
            </a:prstTxWarp>
          </a:bodyPr>
          <a:lstStyle/>
          <a:p>
            <a:pPr defTabSz="446674"/>
            <a:endParaRPr lang="en-US" smtClean="0">
              <a:noFill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1"/>
            <a:ext cx="7200000" cy="972269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4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>
                <a:solidFill>
                  <a:schemeClr val="bg1"/>
                </a:solidFill>
              </a:defRPr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9" name="Picture 8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2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24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1078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74" y="0"/>
            <a:ext cx="1732723" cy="195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49869" y="304025"/>
            <a:ext cx="5999692" cy="106408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362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49869" y="6308496"/>
            <a:ext cx="1949900" cy="3040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98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799754" y="6308496"/>
            <a:ext cx="3599815" cy="3040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98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99569" y="6308496"/>
            <a:ext cx="299985" cy="304024"/>
          </a:xfrm>
          <a:prstGeom prst="rect">
            <a:avLst/>
          </a:prstGeom>
        </p:spPr>
        <p:txBody>
          <a:bodyPr/>
          <a:lstStyle>
            <a:lvl1pPr>
              <a:defRPr sz="984" smtClean="0">
                <a:latin typeface="Verdana" pitchFamily="34" charset="0"/>
              </a:defRPr>
            </a:lvl1pPr>
          </a:lstStyle>
          <a:p>
            <a:pPr defTabSz="899952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fld id="{BFAC4BCA-BC70-4AE5-A146-C8C62DBEF51F}" type="slidenum">
              <a:rPr lang="en-US" altLang="en-US" smtClean="0">
                <a:solidFill>
                  <a:prstClr val="black"/>
                </a:solidFill>
                <a:ea typeface="Microsoft YaHei"/>
              </a:rPr>
              <a:pPr defTabSz="899952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  <a:ea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269715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6" name="Picture 5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9" name="Picture 8" descr="0_rahandusmin_3lovi_e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/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1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/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4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2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453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914" tIns="45456" rIns="90914" bIns="45456" numCol="1" rtlCol="0" anchor="t" anchorCtr="0" compatLnSpc="1">
            <a:prstTxWarp prst="textNoShape">
              <a:avLst/>
            </a:prstTxWarp>
          </a:bodyPr>
          <a:lstStyle/>
          <a:p>
            <a:pPr defTabSz="446674"/>
            <a:endParaRPr lang="en-US" smtClean="0"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lIns="92373" tIns="87281" rIns="92373" bIns="46186" anchor="t" anchorCtr="0"/>
          <a:lstStyle>
            <a:lvl1pPr algn="l">
              <a:defRPr sz="5708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1"/>
            <a:ext cx="7200000" cy="1728000"/>
          </a:xfrm>
          <a:prstGeom prst="rect">
            <a:avLst/>
          </a:prstGeom>
        </p:spPr>
        <p:txBody>
          <a:bodyPr lIns="92373" tIns="46186" rIns="92373" bIns="46186"/>
          <a:lstStyle>
            <a:lvl1pPr marL="0" indent="0" algn="l">
              <a:spcAft>
                <a:spcPts val="0"/>
              </a:spcAft>
              <a:buNone/>
              <a:defRPr sz="2559" b="0">
                <a:solidFill>
                  <a:schemeClr val="bg1"/>
                </a:solidFill>
              </a:defRPr>
            </a:lvl1pPr>
            <a:lvl2pPr marL="454566" indent="0" algn="ctr">
              <a:buNone/>
              <a:defRPr sz="1968"/>
            </a:lvl2pPr>
            <a:lvl3pPr marL="909132" indent="0" algn="ctr">
              <a:buNone/>
              <a:defRPr sz="1772"/>
            </a:lvl3pPr>
            <a:lvl4pPr marL="1363698" indent="0" algn="ctr">
              <a:buNone/>
              <a:defRPr sz="1575"/>
            </a:lvl4pPr>
            <a:lvl5pPr marL="1818264" indent="0" algn="ctr">
              <a:buNone/>
              <a:defRPr sz="1575"/>
            </a:lvl5pPr>
            <a:lvl6pPr marL="2272830" indent="0" algn="ctr">
              <a:buNone/>
              <a:defRPr sz="1575"/>
            </a:lvl6pPr>
            <a:lvl7pPr marL="2727396" indent="0" algn="ctr">
              <a:buNone/>
              <a:defRPr sz="1575"/>
            </a:lvl7pPr>
            <a:lvl8pPr marL="3181962" indent="0" algn="ctr">
              <a:buNone/>
              <a:defRPr sz="1575"/>
            </a:lvl8pPr>
            <a:lvl9pPr marL="3636528" indent="0" algn="ctr">
              <a:buNone/>
              <a:defRPr sz="1575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0_rahandusmin_vapp_est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522031" cy="11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880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734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timing>
    <p:tnLst>
      <p:par>
        <p:cTn id="1" dur="indefinite" restart="never" nodeType="tmRoot"/>
      </p:par>
    </p:tnLst>
  </p:timing>
  <p:txStyles>
    <p:titleStyle>
      <a:lvl1pPr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 kern="1200">
          <a:solidFill>
            <a:srgbClr val="000000"/>
          </a:solidFill>
          <a:latin typeface="+mj-lt"/>
          <a:ea typeface="+mj-ea"/>
          <a:cs typeface="+mj-cs"/>
        </a:defRPr>
      </a:lvl1pPr>
      <a:lvl2pPr marL="738670" indent="-284104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36415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590981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45547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00113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54679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09245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63811" indent="-227283" algn="l" defTabSz="446674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8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0925" indent="-340925" algn="l" defTabSz="446674" rtl="0" eaLnBrk="1" fontAlgn="base" hangingPunct="1">
        <a:lnSpc>
          <a:spcPct val="110000"/>
        </a:lnSpc>
        <a:spcBef>
          <a:spcPct val="0"/>
        </a:spcBef>
        <a:spcAft>
          <a:spcPts val="1404"/>
        </a:spcAft>
        <a:buClr>
          <a:srgbClr val="000000"/>
        </a:buClr>
        <a:buSzPct val="100000"/>
        <a:buFont typeface="Times New Roman" panose="02020603050405020304" pitchFamily="18" charset="0"/>
        <a:defRPr sz="3149" kern="1200">
          <a:solidFill>
            <a:srgbClr val="000000"/>
          </a:solidFill>
          <a:latin typeface="+mn-lt"/>
          <a:ea typeface="+mn-ea"/>
          <a:cs typeface="+mn-cs"/>
        </a:defRPr>
      </a:lvl1pPr>
      <a:lvl2pPr marL="738670" indent="-284104" algn="l" defTabSz="446674" rtl="0" eaLnBrk="1" fontAlgn="base" hangingPunct="1">
        <a:lnSpc>
          <a:spcPct val="110000"/>
        </a:lnSpc>
        <a:spcBef>
          <a:spcPct val="0"/>
        </a:spcBef>
        <a:spcAft>
          <a:spcPts val="1132"/>
        </a:spcAft>
        <a:buClr>
          <a:srgbClr val="000000"/>
        </a:buClr>
        <a:buSzPct val="100000"/>
        <a:buFont typeface="Times New Roman" panose="02020603050405020304" pitchFamily="18" charset="0"/>
        <a:defRPr sz="2756" kern="1200">
          <a:solidFill>
            <a:srgbClr val="000000"/>
          </a:solidFill>
          <a:latin typeface="+mn-lt"/>
          <a:ea typeface="+mn-ea"/>
          <a:cs typeface="+mn-cs"/>
        </a:defRPr>
      </a:lvl2pPr>
      <a:lvl3pPr marL="1136415" indent="-227283" algn="l" defTabSz="446674" rtl="0" eaLnBrk="1" fontAlgn="base" hangingPunct="1">
        <a:lnSpc>
          <a:spcPct val="110000"/>
        </a:lnSpc>
        <a:spcBef>
          <a:spcPct val="0"/>
        </a:spcBef>
        <a:spcAft>
          <a:spcPts val="845"/>
        </a:spcAft>
        <a:buClr>
          <a:srgbClr val="000000"/>
        </a:buClr>
        <a:buSzPct val="100000"/>
        <a:buFont typeface="Times New Roman" panose="02020603050405020304" pitchFamily="18" charset="0"/>
        <a:defRPr sz="2362" kern="1200">
          <a:solidFill>
            <a:srgbClr val="000000"/>
          </a:solidFill>
          <a:latin typeface="+mn-lt"/>
          <a:ea typeface="+mn-ea"/>
          <a:cs typeface="+mn-cs"/>
        </a:defRPr>
      </a:lvl3pPr>
      <a:lvl4pPr marL="1590981" indent="-227283" algn="l" defTabSz="446674" rtl="0" eaLnBrk="1" fontAlgn="base" hangingPunct="1">
        <a:lnSpc>
          <a:spcPct val="110000"/>
        </a:lnSpc>
        <a:spcBef>
          <a:spcPct val="0"/>
        </a:spcBef>
        <a:spcAft>
          <a:spcPts val="572"/>
        </a:spcAft>
        <a:buClr>
          <a:srgbClr val="000000"/>
        </a:buClr>
        <a:buSzPct val="100000"/>
        <a:buFont typeface="Times New Roman" panose="02020603050405020304" pitchFamily="18" charset="0"/>
        <a:defRPr sz="1968" kern="1200">
          <a:solidFill>
            <a:srgbClr val="000000"/>
          </a:solidFill>
          <a:latin typeface="+mn-lt"/>
          <a:ea typeface="+mn-ea"/>
          <a:cs typeface="+mn-cs"/>
        </a:defRPr>
      </a:lvl4pPr>
      <a:lvl5pPr marL="2045547" indent="-227283" algn="l" defTabSz="446674" rtl="0" eaLnBrk="1" fontAlgn="base" hangingPunct="1">
        <a:lnSpc>
          <a:spcPct val="110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anose="02020603050405020304" pitchFamily="18" charset="0"/>
        <a:defRPr sz="1968" kern="1200">
          <a:solidFill>
            <a:srgbClr val="000000"/>
          </a:solidFill>
          <a:latin typeface="+mn-lt"/>
          <a:ea typeface="+mn-ea"/>
          <a:cs typeface="+mn-cs"/>
        </a:defRPr>
      </a:lvl5pPr>
      <a:lvl6pPr marL="2500113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54679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409245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63811" indent="-227283" algn="l" defTabSz="909132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54566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909132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8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818264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72830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727396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81962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636528" algn="l" defTabSz="90913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4512" y="2158339"/>
            <a:ext cx="7501261" cy="2398752"/>
          </a:xfrm>
        </p:spPr>
        <p:txBody>
          <a:bodyPr/>
          <a:lstStyle/>
          <a:p>
            <a:r>
              <a:rPr lang="et-EE" sz="3505" dirty="0"/>
              <a:t>Maavalitsuste reform</a:t>
            </a:r>
            <a:br>
              <a:rPr lang="et-EE" sz="3505" dirty="0"/>
            </a:br>
            <a:r>
              <a:rPr lang="et-EE" sz="3505" dirty="0"/>
              <a:t/>
            </a:r>
            <a:br>
              <a:rPr lang="et-EE" sz="3505" dirty="0"/>
            </a:br>
            <a:r>
              <a:rPr lang="et-EE" sz="3505" dirty="0"/>
              <a:t/>
            </a:r>
            <a:br>
              <a:rPr lang="et-EE" sz="3505" dirty="0"/>
            </a:br>
            <a:r>
              <a:rPr lang="et-EE" sz="2368" dirty="0" smtClean="0"/>
              <a:t>Mihhail Korb</a:t>
            </a:r>
            <a:r>
              <a:rPr lang="et-EE" sz="2368" dirty="0"/>
              <a:t/>
            </a:r>
            <a:br>
              <a:rPr lang="et-EE" sz="2368" dirty="0"/>
            </a:br>
            <a:r>
              <a:rPr lang="et-EE" sz="2368" dirty="0"/>
              <a:t>2</a:t>
            </a:r>
            <a:r>
              <a:rPr lang="et-EE" sz="2368" dirty="0" smtClean="0"/>
              <a:t>. mai </a:t>
            </a:r>
            <a:r>
              <a:rPr lang="et-EE" sz="2368" dirty="0"/>
              <a:t>2017</a:t>
            </a:r>
            <a:r>
              <a:rPr lang="et-EE" sz="3505" dirty="0"/>
              <a:t/>
            </a:r>
            <a:br>
              <a:rPr lang="et-EE" sz="3505" dirty="0"/>
            </a:br>
            <a:r>
              <a:rPr lang="et-EE" sz="3505" dirty="0"/>
              <a:t/>
            </a:r>
            <a:br>
              <a:rPr lang="et-EE" sz="3505" dirty="0"/>
            </a:br>
            <a:r>
              <a:rPr lang="et-EE" sz="3505" dirty="0"/>
              <a:t/>
            </a:r>
            <a:br>
              <a:rPr lang="et-EE" sz="3505" dirty="0"/>
            </a:br>
            <a:r>
              <a:rPr lang="et-EE" sz="1947" dirty="0"/>
              <a:t/>
            </a:r>
            <a:br>
              <a:rPr lang="et-EE" sz="1947" dirty="0"/>
            </a:br>
            <a:r>
              <a:rPr lang="et-EE" sz="1947" dirty="0"/>
              <a:t/>
            </a:r>
            <a:br>
              <a:rPr lang="et-EE" sz="1947" dirty="0"/>
            </a:br>
            <a:endParaRPr lang="et-EE" sz="1947" dirty="0"/>
          </a:p>
        </p:txBody>
      </p:sp>
      <p:pic>
        <p:nvPicPr>
          <p:cNvPr id="4" name="Picture 3" descr="PHJA-K~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75" y="4716885"/>
            <a:ext cx="8761989" cy="185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7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336" y="323925"/>
            <a:ext cx="7814774" cy="822704"/>
          </a:xfrm>
        </p:spPr>
        <p:txBody>
          <a:bodyPr/>
          <a:lstStyle/>
          <a:p>
            <a:pPr marL="108000" algn="ctr">
              <a:spcAft>
                <a:spcPts val="1800"/>
              </a:spcAft>
            </a:pPr>
            <a:r>
              <a:rPr lang="et-EE" sz="2800" b="0" dirty="0">
                <a:solidFill>
                  <a:srgbClr val="0084D1"/>
                </a:solidFill>
                <a:ea typeface="Tahoma" pitchFamily="34" charset="0"/>
              </a:rPr>
              <a:t>Maavalitsuste tegevuse lõpetamisest tulenev Vabariigi Valitsuse seaduse ja teiste seaduste muutmise seadus (432 SE</a:t>
            </a:r>
            <a:r>
              <a:rPr lang="et-EE" sz="2800" b="0" dirty="0" smtClean="0">
                <a:solidFill>
                  <a:srgbClr val="0084D1"/>
                </a:solidFill>
                <a:ea typeface="Tahoma" pitchFamily="34" charset="0"/>
              </a:rPr>
              <a:t>)</a:t>
            </a:r>
            <a:endParaRPr lang="et-EE" sz="2800" b="0" dirty="0">
              <a:solidFill>
                <a:srgbClr val="0084D1"/>
              </a:solidFill>
              <a:ea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338" y="1764085"/>
            <a:ext cx="7922303" cy="4896544"/>
          </a:xfrm>
        </p:spPr>
        <p:txBody>
          <a:bodyPr/>
          <a:lstStyle/>
          <a:p>
            <a:pPr marL="108000" indent="0">
              <a:spcAft>
                <a:spcPts val="1800"/>
              </a:spcAft>
              <a:buNone/>
            </a:pPr>
            <a:r>
              <a:rPr lang="et-EE" sz="2000" dirty="0" smtClean="0"/>
              <a:t>Eelnõuga tehakse muudatused 59-s seaduses. </a:t>
            </a:r>
          </a:p>
          <a:p>
            <a:pPr marL="108000" indent="0">
              <a:spcAft>
                <a:spcPts val="1800"/>
              </a:spcAft>
              <a:buNone/>
            </a:pPr>
            <a:r>
              <a:rPr lang="et-EE" sz="2000" dirty="0" smtClean="0"/>
              <a:t>Eelnõu koosneb 11-st peatükist:</a:t>
            </a:r>
          </a:p>
          <a:p>
            <a:r>
              <a:rPr lang="et-EE" sz="1500" dirty="0">
                <a:solidFill>
                  <a:schemeClr val="tx1"/>
                </a:solidFill>
              </a:rPr>
              <a:t>1. Peatükk – </a:t>
            </a:r>
            <a:r>
              <a:rPr lang="et-EE" sz="1500" dirty="0" smtClean="0">
                <a:solidFill>
                  <a:schemeClr val="tx1"/>
                </a:solidFill>
              </a:rPr>
              <a:t>Maavalitsuste üldise tegevusega seotud seadused</a:t>
            </a:r>
            <a:endParaRPr lang="et-EE" sz="1500" dirty="0">
              <a:solidFill>
                <a:schemeClr val="tx1"/>
              </a:solidFill>
            </a:endParaRPr>
          </a:p>
          <a:p>
            <a:r>
              <a:rPr lang="et-EE" sz="1500" dirty="0">
                <a:solidFill>
                  <a:schemeClr val="tx1"/>
                </a:solidFill>
              </a:rPr>
              <a:t>2. Peatükk – </a:t>
            </a:r>
            <a:r>
              <a:rPr lang="et-EE" sz="1500" dirty="0" smtClean="0">
                <a:solidFill>
                  <a:schemeClr val="tx1"/>
                </a:solidFill>
              </a:rPr>
              <a:t>Haridusvaldkonna seadused</a:t>
            </a:r>
            <a:endParaRPr lang="et-EE" sz="1500" dirty="0">
              <a:solidFill>
                <a:schemeClr val="tx1"/>
              </a:solidFill>
            </a:endParaRPr>
          </a:p>
          <a:p>
            <a:r>
              <a:rPr lang="et-EE" sz="1500" dirty="0">
                <a:solidFill>
                  <a:schemeClr val="tx1"/>
                </a:solidFill>
              </a:rPr>
              <a:t>3. Peatükk – </a:t>
            </a:r>
            <a:r>
              <a:rPr lang="et-EE" sz="1500" dirty="0" smtClean="0">
                <a:solidFill>
                  <a:schemeClr val="tx1"/>
                </a:solidFill>
              </a:rPr>
              <a:t>Keskkonna ja maareformi valdkonna seadused</a:t>
            </a:r>
            <a:endParaRPr lang="et-EE" sz="1500" dirty="0">
              <a:solidFill>
                <a:schemeClr val="tx1"/>
              </a:solidFill>
            </a:endParaRPr>
          </a:p>
          <a:p>
            <a:r>
              <a:rPr lang="et-EE" sz="1500" dirty="0">
                <a:solidFill>
                  <a:schemeClr val="tx1"/>
                </a:solidFill>
              </a:rPr>
              <a:t>4. Peatükk – </a:t>
            </a:r>
            <a:r>
              <a:rPr lang="et-EE" sz="1500" dirty="0" smtClean="0">
                <a:solidFill>
                  <a:schemeClr val="tx1"/>
                </a:solidFill>
              </a:rPr>
              <a:t>Kultuuri- ja spordivaldkonna seadused</a:t>
            </a:r>
            <a:endParaRPr lang="et-EE" sz="1500" dirty="0">
              <a:solidFill>
                <a:schemeClr val="tx1"/>
              </a:solidFill>
            </a:endParaRPr>
          </a:p>
          <a:p>
            <a:r>
              <a:rPr lang="et-EE" sz="1500" dirty="0">
                <a:solidFill>
                  <a:schemeClr val="tx1"/>
                </a:solidFill>
              </a:rPr>
              <a:t>5. Peatükk – </a:t>
            </a:r>
            <a:r>
              <a:rPr lang="et-EE" sz="1500" dirty="0" smtClean="0">
                <a:solidFill>
                  <a:schemeClr val="tx1"/>
                </a:solidFill>
              </a:rPr>
              <a:t>Omandireformi valdkonna seadused</a:t>
            </a:r>
            <a:endParaRPr lang="et-EE" sz="1500" dirty="0">
              <a:solidFill>
                <a:schemeClr val="tx1"/>
              </a:solidFill>
            </a:endParaRPr>
          </a:p>
          <a:p>
            <a:r>
              <a:rPr lang="et-EE" sz="1500" dirty="0">
                <a:solidFill>
                  <a:schemeClr val="tx1"/>
                </a:solidFill>
              </a:rPr>
              <a:t>6. Peatükk – </a:t>
            </a:r>
            <a:r>
              <a:rPr lang="et-EE" sz="1500" dirty="0" smtClean="0">
                <a:solidFill>
                  <a:schemeClr val="tx1"/>
                </a:solidFill>
              </a:rPr>
              <a:t>Planeeringute valdkonna seadused</a:t>
            </a:r>
            <a:endParaRPr lang="et-EE" sz="1500" dirty="0">
              <a:solidFill>
                <a:schemeClr val="tx1"/>
              </a:solidFill>
            </a:endParaRPr>
          </a:p>
          <a:p>
            <a:r>
              <a:rPr lang="et-EE" sz="1500" dirty="0">
                <a:solidFill>
                  <a:schemeClr val="tx1"/>
                </a:solidFill>
              </a:rPr>
              <a:t>7. Peatükk – </a:t>
            </a:r>
            <a:r>
              <a:rPr lang="et-EE" sz="1500" dirty="0" smtClean="0">
                <a:solidFill>
                  <a:schemeClr val="tx1"/>
                </a:solidFill>
              </a:rPr>
              <a:t>Maaeluvaldkonna seadused</a:t>
            </a:r>
            <a:endParaRPr lang="et-EE" sz="1500" dirty="0">
              <a:solidFill>
                <a:schemeClr val="tx1"/>
              </a:solidFill>
            </a:endParaRPr>
          </a:p>
          <a:p>
            <a:r>
              <a:rPr lang="et-EE" sz="1500" dirty="0">
                <a:solidFill>
                  <a:schemeClr val="tx1"/>
                </a:solidFill>
              </a:rPr>
              <a:t>8. Peatükk – </a:t>
            </a:r>
            <a:r>
              <a:rPr lang="et-EE" sz="1500" dirty="0" smtClean="0">
                <a:solidFill>
                  <a:schemeClr val="tx1"/>
                </a:solidFill>
              </a:rPr>
              <a:t>Rahvastikutoimingute valdkonna seadused</a:t>
            </a:r>
            <a:endParaRPr lang="et-EE" sz="1500" dirty="0">
              <a:solidFill>
                <a:schemeClr val="tx1"/>
              </a:solidFill>
            </a:endParaRPr>
          </a:p>
          <a:p>
            <a:r>
              <a:rPr lang="et-EE" sz="1500" dirty="0">
                <a:solidFill>
                  <a:schemeClr val="tx1"/>
                </a:solidFill>
              </a:rPr>
              <a:t>9. Peatükk – </a:t>
            </a:r>
            <a:r>
              <a:rPr lang="et-EE" sz="1500" dirty="0" smtClean="0">
                <a:solidFill>
                  <a:schemeClr val="tx1"/>
                </a:solidFill>
              </a:rPr>
              <a:t>Sotsiaalvaldkonna seadused</a:t>
            </a:r>
            <a:endParaRPr lang="et-EE" sz="1500" dirty="0">
              <a:solidFill>
                <a:schemeClr val="tx1"/>
              </a:solidFill>
            </a:endParaRPr>
          </a:p>
          <a:p>
            <a:r>
              <a:rPr lang="et-EE" sz="1500" dirty="0">
                <a:solidFill>
                  <a:schemeClr val="tx1"/>
                </a:solidFill>
              </a:rPr>
              <a:t>10. Peatükk – </a:t>
            </a:r>
            <a:r>
              <a:rPr lang="et-EE" sz="1500" dirty="0" smtClean="0">
                <a:solidFill>
                  <a:schemeClr val="tx1"/>
                </a:solidFill>
              </a:rPr>
              <a:t>Maakondlike valimiste korraldamise seadused</a:t>
            </a:r>
            <a:endParaRPr lang="et-EE" sz="1500" dirty="0">
              <a:solidFill>
                <a:schemeClr val="tx1"/>
              </a:solidFill>
            </a:endParaRPr>
          </a:p>
          <a:p>
            <a:r>
              <a:rPr lang="et-EE" sz="1500" dirty="0">
                <a:solidFill>
                  <a:schemeClr val="tx1"/>
                </a:solidFill>
              </a:rPr>
              <a:t>11. Peatükk – </a:t>
            </a:r>
            <a:r>
              <a:rPr lang="et-EE" sz="1500" dirty="0" smtClean="0">
                <a:solidFill>
                  <a:schemeClr val="tx1"/>
                </a:solidFill>
              </a:rPr>
              <a:t>Jõustumissätted</a:t>
            </a:r>
            <a:endParaRPr lang="et-EE" sz="1500" u="sng" dirty="0">
              <a:solidFill>
                <a:schemeClr val="tx1"/>
              </a:solidFill>
            </a:endParaRPr>
          </a:p>
          <a:p>
            <a:pPr marL="108000" indent="0">
              <a:spcAft>
                <a:spcPts val="1800"/>
              </a:spcAft>
              <a:buNone/>
            </a:pPr>
            <a:endParaRPr lang="et-EE" sz="2000" dirty="0" smtClean="0"/>
          </a:p>
          <a:p>
            <a:pPr marL="108000" indent="0">
              <a:spcAft>
                <a:spcPts val="1800"/>
              </a:spcAft>
              <a:buNone/>
            </a:pPr>
            <a:endParaRPr lang="et-EE" sz="2000" dirty="0"/>
          </a:p>
          <a:p>
            <a:pPr marL="451146" lvl="1" indent="-451146">
              <a:spcAft>
                <a:spcPts val="1184"/>
              </a:spcAft>
              <a:buClr>
                <a:srgbClr val="0084D1"/>
              </a:buClr>
              <a:buFont typeface="+mj-lt"/>
              <a:buAutoNum type="arabicPeriod"/>
            </a:pPr>
            <a:endParaRPr lang="et-EE" sz="2171" dirty="0" smtClean="0"/>
          </a:p>
        </p:txBody>
      </p:sp>
    </p:spTree>
    <p:extLst>
      <p:ext uri="{BB962C8B-B14F-4D97-AF65-F5344CB8AC3E}">
        <p14:creationId xmlns:p14="http://schemas.microsoft.com/office/powerpoint/2010/main" val="114151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8000" algn="ctr">
              <a:spcAft>
                <a:spcPts val="1800"/>
              </a:spcAft>
            </a:pPr>
            <a:r>
              <a:rPr lang="et-EE" sz="2800" b="0" dirty="0">
                <a:solidFill>
                  <a:srgbClr val="0084D1"/>
                </a:solidFill>
                <a:ea typeface="Tahoma" pitchFamily="34" charset="0"/>
              </a:rPr>
              <a:t>K</a:t>
            </a:r>
            <a:r>
              <a:rPr lang="et-EE" sz="2800" b="0" dirty="0" smtClean="0">
                <a:solidFill>
                  <a:srgbClr val="0084D1"/>
                </a:solidFill>
                <a:ea typeface="Tahoma" pitchFamily="34" charset="0"/>
              </a:rPr>
              <a:t>ohaliku </a:t>
            </a:r>
            <a:r>
              <a:rPr lang="et-EE" sz="2800" b="0" dirty="0">
                <a:solidFill>
                  <a:srgbClr val="0084D1"/>
                </a:solidFill>
                <a:ea typeface="Tahoma" pitchFamily="34" charset="0"/>
              </a:rPr>
              <a:t>omavalitsuse korralduse seaduse ja teiste haldusreformi elluviimisega seotud seaduste muutmise seadus (433 SE</a:t>
            </a:r>
            <a:r>
              <a:rPr lang="et-EE" sz="2800" b="0" dirty="0" smtClean="0">
                <a:solidFill>
                  <a:srgbClr val="0084D1"/>
                </a:solidFill>
                <a:ea typeface="Tahoma" pitchFamily="34" charset="0"/>
              </a:rPr>
              <a:t>)</a:t>
            </a:r>
            <a:endParaRPr lang="et-EE" sz="2800" b="0" dirty="0">
              <a:solidFill>
                <a:srgbClr val="0084D1"/>
              </a:solidFill>
              <a:ea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908101"/>
            <a:ext cx="7920000" cy="4373638"/>
          </a:xfrm>
        </p:spPr>
        <p:txBody>
          <a:bodyPr/>
          <a:lstStyle/>
          <a:p>
            <a:pPr marL="108000" indent="0">
              <a:spcAft>
                <a:spcPts val="1800"/>
              </a:spcAft>
              <a:buNone/>
            </a:pPr>
            <a:r>
              <a:rPr lang="et-EE" sz="1600" dirty="0"/>
              <a:t>Eelnõuga tehakse muudatused </a:t>
            </a:r>
            <a:r>
              <a:rPr lang="et-EE" sz="1600" dirty="0" smtClean="0"/>
              <a:t>11-s </a:t>
            </a:r>
            <a:r>
              <a:rPr lang="et-EE" sz="1600" dirty="0"/>
              <a:t>seaduses. </a:t>
            </a:r>
          </a:p>
          <a:p>
            <a:pPr marL="107377" indent="0">
              <a:buNone/>
            </a:pPr>
            <a:r>
              <a:rPr lang="et-EE" sz="1600" dirty="0"/>
              <a:t>Eelnõuga tehakse järgmised haldusreformi eesmärgi saavutamist toetavad haldusreformi kontseptsioonist tulenevad muudatused </a:t>
            </a:r>
            <a:r>
              <a:rPr lang="et-EE" sz="1600" dirty="0" err="1"/>
              <a:t>KOVide</a:t>
            </a:r>
            <a:r>
              <a:rPr lang="et-EE" sz="1600" dirty="0"/>
              <a:t> täidetavates ülesannetes:</a:t>
            </a:r>
          </a:p>
          <a:p>
            <a:pPr lvl="0"/>
            <a:r>
              <a:rPr lang="et-EE" sz="1600" dirty="0"/>
              <a:t>täiendatakse kehtivat KOKS regulatsiooni KOV </a:t>
            </a:r>
            <a:r>
              <a:rPr lang="et-EE" sz="1600" dirty="0" err="1"/>
              <a:t>ühisameti</a:t>
            </a:r>
            <a:r>
              <a:rPr lang="et-EE" sz="1600" dirty="0"/>
              <a:t> kui valla- või linnavalitsuse struktuuriüksuse (ametiasutuse) moodustamise ning talle ülesannete üleandmist võimaldavate sätetega;</a:t>
            </a:r>
          </a:p>
          <a:p>
            <a:pPr lvl="0"/>
            <a:r>
              <a:rPr lang="et-EE" sz="1600" dirty="0"/>
              <a:t>antakse </a:t>
            </a:r>
            <a:r>
              <a:rPr lang="et-EE" sz="1600" dirty="0" err="1"/>
              <a:t>KOKSis</a:t>
            </a:r>
            <a:r>
              <a:rPr lang="et-EE" sz="1600" dirty="0"/>
              <a:t> maakonna arendustegevuse ülesanne </a:t>
            </a:r>
            <a:r>
              <a:rPr lang="et-EE" sz="1600" dirty="0" err="1"/>
              <a:t>KOVidele</a:t>
            </a:r>
            <a:r>
              <a:rPr lang="et-EE" sz="1600" dirty="0"/>
              <a:t> ühiselt täitmiseks;</a:t>
            </a:r>
          </a:p>
          <a:p>
            <a:pPr lvl="0"/>
            <a:r>
              <a:rPr lang="et-EE" sz="1600" dirty="0"/>
              <a:t>antakse ÜTS muudatusega piirkondliku ühistranspordi korraldamine maavalitsustelt üle Maanteeametile. Maakonnaliinide korraldamise ülesanne antakse maavalitsustelt halduslepingu alusel hiljemalt 1. jaanuariks 2018 üle maavalitsuste ja kohaliku omavalitsuse üksuste poolt asutatud piirkondlikele ühistranspordikeskustele.</a:t>
            </a:r>
          </a:p>
          <a:p>
            <a:pPr marL="107377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5631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2800" b="0" dirty="0">
                <a:solidFill>
                  <a:srgbClr val="0084D1"/>
                </a:solidFill>
                <a:ea typeface="Tahoma" pitchFamily="34" charset="0"/>
              </a:rPr>
              <a:t>Maavalitsuste ülesanded KOV tasandile</a:t>
            </a:r>
            <a:endParaRPr lang="et-E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476054"/>
            <a:ext cx="7920000" cy="4805686"/>
          </a:xfrm>
        </p:spPr>
        <p:txBody>
          <a:bodyPr/>
          <a:lstStyle/>
          <a:p>
            <a:pPr lvl="0">
              <a:spcAft>
                <a:spcPts val="700"/>
              </a:spcAft>
            </a:pPr>
            <a:r>
              <a:rPr lang="et-EE" sz="20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rahvastikutoimingud </a:t>
            </a:r>
            <a:r>
              <a:rPr lang="et-EE" sz="20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(maakonnakeskuse KOV)</a:t>
            </a:r>
          </a:p>
          <a:p>
            <a:pPr lvl="0">
              <a:spcAft>
                <a:spcPts val="700"/>
              </a:spcAft>
            </a:pPr>
            <a:r>
              <a:rPr lang="et-EE" sz="20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ühistranspordi korraldamine läbi ÜTK-de </a:t>
            </a:r>
            <a:r>
              <a:rPr lang="et-EE" sz="20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(KOV</a:t>
            </a:r>
            <a:r>
              <a:rPr lang="et-EE" sz="2000" noProof="1" smtClean="0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)</a:t>
            </a:r>
            <a:endParaRPr lang="et-EE" sz="2000" noProof="1">
              <a:solidFill>
                <a:srgbClr val="FF0000"/>
              </a:solidFill>
            </a:endParaRPr>
          </a:p>
          <a:p>
            <a:pPr lvl="0">
              <a:spcAft>
                <a:spcPts val="700"/>
              </a:spcAft>
            </a:pPr>
            <a:r>
              <a:rPr lang="et-EE" sz="2000" noProof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maakonna arendustegevus: maakonna arengustrateegia koostamine, väliskoostöö, arendusprojektid jm </a:t>
            </a:r>
            <a:r>
              <a:rPr lang="et-EE" sz="20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(KOV-id ühiselt)</a:t>
            </a:r>
          </a:p>
          <a:p>
            <a:pPr lvl="0">
              <a:spcAft>
                <a:spcPts val="700"/>
              </a:spcAft>
            </a:pPr>
            <a:r>
              <a:rPr lang="et-EE" sz="2000" noProof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tervisedendus ja maakonna turvalisuse alase koostöö koordineerimine </a:t>
            </a:r>
            <a:r>
              <a:rPr lang="et-EE" sz="20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(KOV-id ühiselt</a:t>
            </a:r>
            <a:r>
              <a:rPr lang="et-EE" sz="2000" noProof="1" smtClean="0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)</a:t>
            </a:r>
          </a:p>
          <a:p>
            <a:pPr lvl="0">
              <a:spcAft>
                <a:spcPts val="700"/>
              </a:spcAft>
            </a:pPr>
            <a:r>
              <a:rPr lang="et-EE" sz="2000" noProof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</a:t>
            </a:r>
            <a:r>
              <a:rPr lang="et-EE" sz="2000" noProof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ultuurivaldkonna ülesanded </a:t>
            </a:r>
            <a:r>
              <a:rPr lang="et-EE" sz="2000" noProof="1" smtClean="0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(KOV-id ühiselt)</a:t>
            </a:r>
            <a:endParaRPr lang="et-EE" sz="2000" noProof="1">
              <a:solidFill>
                <a:srgbClr val="0084D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>
              <a:spcAft>
                <a:spcPts val="700"/>
              </a:spcAft>
            </a:pPr>
            <a:r>
              <a:rPr lang="et-EE" sz="2000" noProof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saarevahi </a:t>
            </a:r>
            <a:r>
              <a:rPr lang="et-EE" sz="20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töö </a:t>
            </a:r>
            <a:r>
              <a:rPr lang="et-EE" sz="20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(KOV)</a:t>
            </a:r>
          </a:p>
          <a:p>
            <a:pPr lvl="0">
              <a:spcAft>
                <a:spcPts val="700"/>
              </a:spcAft>
            </a:pPr>
            <a:r>
              <a:rPr lang="et-EE" sz="2000" noProof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valimiste korraldamine </a:t>
            </a:r>
            <a:r>
              <a:rPr lang="et-EE" sz="20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(KOV</a:t>
            </a:r>
            <a:r>
              <a:rPr lang="et-EE" sz="2000" noProof="1" smtClean="0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)</a:t>
            </a:r>
          </a:p>
          <a:p>
            <a:pPr>
              <a:spcAft>
                <a:spcPts val="700"/>
              </a:spcAft>
            </a:pPr>
            <a:r>
              <a:rPr lang="et-EE" sz="2000" dirty="0"/>
              <a:t>asendushoolduse korraldamise lepingute </a:t>
            </a:r>
            <a:r>
              <a:rPr lang="et-EE" sz="2000" dirty="0" smtClean="0"/>
              <a:t>sõlmimine </a:t>
            </a:r>
            <a:r>
              <a:rPr lang="et-EE" sz="2000" dirty="0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(KOV)</a:t>
            </a:r>
            <a:endParaRPr lang="et-EE" sz="2000" noProof="1">
              <a:solidFill>
                <a:srgbClr val="0084D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107377" lvl="0" indent="0">
              <a:spcAft>
                <a:spcPts val="700"/>
              </a:spcAft>
              <a:buNone/>
            </a:pPr>
            <a:endParaRPr lang="et-EE" sz="2000" noProof="1">
              <a:solidFill>
                <a:srgbClr val="0084D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107377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10992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395933"/>
            <a:ext cx="7920000" cy="1224067"/>
          </a:xfrm>
        </p:spPr>
        <p:txBody>
          <a:bodyPr/>
          <a:lstStyle/>
          <a:p>
            <a:pPr algn="ctr"/>
            <a:r>
              <a:rPr lang="et-EE" sz="2800" b="0" dirty="0">
                <a:solidFill>
                  <a:srgbClr val="0084D1"/>
                </a:solidFill>
                <a:ea typeface="Tahoma" pitchFamily="34" charset="0"/>
              </a:rPr>
              <a:t>Maavalitsuste ülesanded ministeeriumidele/ametitele</a:t>
            </a:r>
            <a:endParaRPr lang="et-E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313" y="1012880"/>
            <a:ext cx="8317010" cy="5237735"/>
          </a:xfrm>
        </p:spPr>
        <p:txBody>
          <a:bodyPr/>
          <a:lstStyle/>
          <a:p>
            <a:pPr lvl="0">
              <a:spcAft>
                <a:spcPts val="400"/>
              </a:spcAft>
            </a:pPr>
            <a:r>
              <a:rPr lang="et-EE" sz="1800" noProof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õppeasutuste </a:t>
            </a: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järelevalve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(HTM)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h</a:t>
            </a:r>
            <a:r>
              <a:rPr lang="et-EE" sz="1800" noProof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ariduskorralduslikud ülesanded </a:t>
            </a:r>
            <a:r>
              <a:rPr lang="et-EE" sz="1800" noProof="1" smtClean="0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(HTM ja SA Innove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sotsiaalvaldkonna tegevuslubade </a:t>
            </a:r>
            <a:r>
              <a:rPr lang="et-EE" sz="1800" noProof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väljastamine, järelevalve, statistika kogumine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(SKA)</a:t>
            </a:r>
          </a:p>
          <a:p>
            <a:pPr>
              <a:spcAft>
                <a:spcPts val="400"/>
              </a:spcAft>
            </a:pP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m</a:t>
            </a:r>
            <a:r>
              <a:rPr lang="et-EE" sz="1800" noProof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aareform</a:t>
            </a: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, maatoimingud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(Maa-amet</a:t>
            </a:r>
            <a:r>
              <a:rPr lang="et-EE" sz="1800" noProof="1" smtClean="0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)</a:t>
            </a:r>
            <a:endParaRPr lang="et-EE" sz="1800" noProof="1" smtClean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noorsootöö </a:t>
            </a: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analüüsid, programmid ja toetuste eraldamine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(HTM ja </a:t>
            </a:r>
            <a:r>
              <a:rPr lang="et-EE" sz="1800" noProof="1" smtClean="0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ENTK)</a:t>
            </a:r>
            <a:endParaRPr lang="et-EE" sz="1800" noProof="1">
              <a:solidFill>
                <a:srgbClr val="0084D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rahvastikutoimingute järelevalve ja eksamid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(SiM)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raamatukogude järelevalve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(KuM) 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valimiste korraldamine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(Riigi valimisteenistus)</a:t>
            </a:r>
          </a:p>
          <a:p>
            <a:pPr>
              <a:spcAft>
                <a:spcPts val="400"/>
              </a:spcAft>
            </a:pPr>
            <a:r>
              <a:rPr lang="et-EE" sz="1800" noProof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KOV haldusaktide </a:t>
            </a: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järelevalve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(JuM)</a:t>
            </a:r>
          </a:p>
          <a:p>
            <a:pPr lvl="0">
              <a:spcAft>
                <a:spcPts val="400"/>
              </a:spcAft>
            </a:pPr>
            <a:r>
              <a:rPr lang="et-EE" sz="1800" noProof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planeeringute </a:t>
            </a: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koostamine ja KOV planeeringute järelevalve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(RaM)</a:t>
            </a: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regionaalarengu programmide koordineerimine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(RaM)</a:t>
            </a:r>
            <a:endParaRPr lang="et-EE" sz="1800" noProof="1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KOV-ide nõustamine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(RaM)</a:t>
            </a:r>
            <a:endParaRPr lang="et-EE" sz="1800" noProof="1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KOV ühinemised, asutusüksuste piiride muutmised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(RaM)</a:t>
            </a:r>
            <a:endParaRPr lang="et-EE" sz="1800" noProof="1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>
              <a:spcAft>
                <a:spcPts val="400"/>
              </a:spcAft>
            </a:pPr>
            <a:r>
              <a:rPr lang="et-EE" sz="1800" noProof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omandireformi ülesanded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(RaM</a:t>
            </a:r>
            <a:r>
              <a:rPr lang="et-EE" sz="1800" noProof="1" smtClean="0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)</a:t>
            </a:r>
          </a:p>
          <a:p>
            <a:pPr>
              <a:spcAft>
                <a:spcPts val="400"/>
              </a:spcAft>
            </a:pPr>
            <a:r>
              <a:rPr lang="et-EE" sz="1800" noProof="1">
                <a:latin typeface="Roboto Condensed" panose="02000000000000000000" pitchFamily="2" charset="0"/>
                <a:ea typeface="Roboto Condensed" panose="02000000000000000000" pitchFamily="2" charset="0"/>
              </a:rPr>
              <a:t>maa hüpoteegipidaja ülesanded </a:t>
            </a:r>
            <a:r>
              <a:rPr lang="et-EE" sz="1800" noProof="1">
                <a:solidFill>
                  <a:srgbClr val="0084D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(RaM)</a:t>
            </a:r>
          </a:p>
          <a:p>
            <a:pPr marL="107377" indent="0">
              <a:spcAft>
                <a:spcPts val="400"/>
              </a:spcAft>
              <a:buNone/>
            </a:pPr>
            <a:endParaRPr lang="et-EE" sz="1800" noProof="1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107377" lvl="0" indent="0">
              <a:spcAft>
                <a:spcPts val="400"/>
              </a:spcAft>
              <a:buNone/>
            </a:pPr>
            <a:r>
              <a:rPr lang="et-EE" sz="1800" noProof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endParaRPr lang="et-EE" sz="1800" noProof="1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3668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179910"/>
            <a:ext cx="7920000" cy="576064"/>
          </a:xfrm>
        </p:spPr>
        <p:txBody>
          <a:bodyPr/>
          <a:lstStyle/>
          <a:p>
            <a:r>
              <a:rPr lang="et-EE" sz="2800" b="0" dirty="0">
                <a:solidFill>
                  <a:srgbClr val="0084D1"/>
                </a:solidFill>
                <a:ea typeface="Tahoma" pitchFamily="34" charset="0"/>
              </a:rPr>
              <a:t>Maavalitsuste baaseelarve esialgne hinnanguline jaotus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905114"/>
              </p:ext>
            </p:extLst>
          </p:nvPr>
        </p:nvGraphicFramePr>
        <p:xfrm>
          <a:off x="250769" y="755974"/>
          <a:ext cx="8424936" cy="5937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7728"/>
                <a:gridCol w="1688123"/>
                <a:gridCol w="1001651"/>
                <a:gridCol w="1398519"/>
                <a:gridCol w="2108915"/>
              </a:tblGrid>
              <a:tr h="2859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Valdkond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Tegevuskuludeks prognoositud ressurss eurodes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Prognoositav töökohtade arv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Tegevuskulude saaja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28599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rahvastiku- ja perekonnaseisutoimingud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 smtClean="0">
                          <a:effectLst/>
                        </a:rPr>
                        <a:t>500 000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2 </a:t>
                      </a:r>
                      <a:r>
                        <a:rPr lang="et-EE" sz="1150" dirty="0" smtClean="0">
                          <a:effectLst/>
                        </a:rPr>
                        <a:t>657 </a:t>
                      </a:r>
                      <a:r>
                        <a:rPr lang="et-EE" sz="1150" dirty="0">
                          <a:effectLst/>
                        </a:rPr>
                        <a:t>000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17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maakonnakeskuse KOV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19066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maakonna </a:t>
                      </a:r>
                      <a:r>
                        <a:rPr lang="et-EE" sz="1150" dirty="0" smtClean="0">
                          <a:effectLst/>
                        </a:rPr>
                        <a:t>arendustegevus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1 </a:t>
                      </a:r>
                      <a:r>
                        <a:rPr lang="et-EE" sz="1150" dirty="0" smtClean="0">
                          <a:effectLst/>
                        </a:rPr>
                        <a:t>595 </a:t>
                      </a:r>
                      <a:r>
                        <a:rPr lang="et-EE" sz="1150" dirty="0">
                          <a:effectLst/>
                        </a:rPr>
                        <a:t>000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 smtClean="0">
                          <a:effectLst/>
                        </a:rPr>
                        <a:t>30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KOVide nimetatud asutus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20192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tervisedendus ja turvalisuse nõukogud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 smtClean="0">
                          <a:effectLst/>
                        </a:rPr>
                        <a:t>329 </a:t>
                      </a:r>
                      <a:r>
                        <a:rPr lang="et-EE" sz="1150" dirty="0">
                          <a:effectLst/>
                        </a:rPr>
                        <a:t>000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 smtClean="0">
                          <a:effectLst/>
                          <a:latin typeface="+mn-lt"/>
                          <a:ea typeface="+mn-ea"/>
                        </a:rPr>
                        <a:t>15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KOVide nimetatud asutus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19066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kultuurivaldkonna ülesanded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 smtClean="0">
                          <a:effectLst/>
                        </a:rPr>
                        <a:t>132</a:t>
                      </a:r>
                      <a:r>
                        <a:rPr lang="et-EE" sz="1150" baseline="0" dirty="0" smtClean="0">
                          <a:effectLst/>
                        </a:rPr>
                        <a:t> </a:t>
                      </a:r>
                      <a:r>
                        <a:rPr lang="et-EE" sz="1150" dirty="0" smtClean="0">
                          <a:effectLst/>
                        </a:rPr>
                        <a:t>000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?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KOVide nimetatud asutus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9533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saarevahi ülesanded 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76 000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?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KOV tulubaas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28599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kinnisasja omandamise kitsendamise seadusest tulenevad ülesanded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25 000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KOV tulubaas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28599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rahvastiku- ja perekonnaseisutoimingud 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156 000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 smtClean="0">
                          <a:effectLst/>
                        </a:rPr>
                        <a:t>5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Siseministeerium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19066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maareform ja maatoimingud 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660 000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25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Keskkonnaministeerium 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28599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ühistranspordi korraldamine ja </a:t>
                      </a:r>
                      <a:r>
                        <a:rPr lang="et-EE" sz="1150" dirty="0" smtClean="0">
                          <a:effectLst/>
                        </a:rPr>
                        <a:t>järelevalve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263 000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28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Majandus- ja </a:t>
                      </a:r>
                      <a:r>
                        <a:rPr lang="et-EE" sz="1150" dirty="0" smtClean="0">
                          <a:effectLst/>
                        </a:rPr>
                        <a:t>Kommunikatsiooni-ministeerium, ÜTK-d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19066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haridusvaldkonna ja noorsootöö ülesanded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754 000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13+6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Haridus- ja Teadusministeerium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19066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sotsiaalvaldkonna </a:t>
                      </a:r>
                      <a:r>
                        <a:rPr lang="et-EE" sz="1150" dirty="0" smtClean="0">
                          <a:effectLst/>
                        </a:rPr>
                        <a:t>ülesanded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568 000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28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Sotsiaalministeerium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38133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raamatukogude järelevalve ja spordivaldkonna ülesanded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54 000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2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Kultuuriministeerium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19066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KOV haldusaktide järelevalve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33 000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1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Justiitsministeerium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19066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regionaalarengu programmid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 smtClean="0">
                          <a:effectLst/>
                        </a:rPr>
                        <a:t>225</a:t>
                      </a:r>
                      <a:r>
                        <a:rPr lang="et-EE" sz="1150" baseline="0" dirty="0" smtClean="0">
                          <a:effectLst/>
                        </a:rPr>
                        <a:t> </a:t>
                      </a:r>
                      <a:r>
                        <a:rPr lang="et-EE" sz="1150" dirty="0" smtClean="0">
                          <a:effectLst/>
                        </a:rPr>
                        <a:t>000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2 </a:t>
                      </a:r>
                      <a:r>
                        <a:rPr lang="et-EE" sz="1150" dirty="0" smtClean="0">
                          <a:effectLst/>
                        </a:rPr>
                        <a:t>226</a:t>
                      </a:r>
                      <a:r>
                        <a:rPr lang="et-EE" sz="1150" dirty="0">
                          <a:effectLst/>
                        </a:rPr>
                        <a:t> 000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9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Rahandusministeerium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28599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planeeringute koostamine ja järelevalve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614 000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26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Rahandusministeerium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9533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omandireform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66 000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Rahandusministeerium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28599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KOV ühinemised, asustusüksuste piiride muutmised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43 000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2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Rahandusministeerium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38133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RaM regionaalhalduse osakond, riigimajade juhtimine ja administreerimine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930 000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31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Rahandusministeerium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19066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KOVide juriidiline nõustamine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162 000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5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Rahandusministeerium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  <a:tr h="19066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maa hüpoteegipidaja ülesanded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186 000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>
                          <a:effectLst/>
                        </a:rPr>
                        <a:t>9</a:t>
                      </a:r>
                      <a:endParaRPr lang="et-EE" sz="1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t-EE" sz="1150" dirty="0">
                          <a:effectLst/>
                        </a:rPr>
                        <a:t>Rahandusministeerium</a:t>
                      </a:r>
                      <a:endParaRPr lang="et-EE" sz="1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229" marR="3122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690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947" dirty="0"/>
              <a:t>Aitäh!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2693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RM-esitlusslaidide-p6hi-vapp-2015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</Words>
  <Application>Microsoft Office PowerPoint</Application>
  <PresentationFormat>Custom</PresentationFormat>
  <Paragraphs>139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 Unicode MS</vt:lpstr>
      <vt:lpstr>Microsoft YaHei</vt:lpstr>
      <vt:lpstr>Arial</vt:lpstr>
      <vt:lpstr>Roboto Condensed</vt:lpstr>
      <vt:lpstr>Tahoma</vt:lpstr>
      <vt:lpstr>Times New Roman</vt:lpstr>
      <vt:lpstr>Verdana</vt:lpstr>
      <vt:lpstr>Office Theme</vt:lpstr>
      <vt:lpstr>1_RM-esitlusslaidide-p6hi-vapp-2015</vt:lpstr>
      <vt:lpstr>Maavalitsuste reform   Mihhail Korb 2. mai 2017     </vt:lpstr>
      <vt:lpstr>Maavalitsuste tegevuse lõpetamisest tulenev Vabariigi Valitsuse seaduse ja teiste seaduste muutmise seadus (432 SE)</vt:lpstr>
      <vt:lpstr>Kohaliku omavalitsuse korralduse seaduse ja teiste haldusreformi elluviimisega seotud seaduste muutmise seadus (433 SE)</vt:lpstr>
      <vt:lpstr>Maavalitsuste ülesanded KOV tasandile</vt:lpstr>
      <vt:lpstr>Maavalitsuste ülesanded ministeeriumidele/ametitele</vt:lpstr>
      <vt:lpstr>Maavalitsuste baaseelarve esialgne hinnanguline jaotus </vt:lpstr>
      <vt:lpstr>Aitäh!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2017-05-02T07:53:08Z</dcterms:modified>
</cp:coreProperties>
</file>