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is" initials="E" lastIdx="7" clrIdx="0">
    <p:extLst>
      <p:ext uri="{19B8F6BF-5375-455C-9EA6-DF929625EA0E}">
        <p15:presenceInfo xmlns:p15="http://schemas.microsoft.com/office/powerpoint/2012/main" userId="Eli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6" y="10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juhtslaidi alapealkirja laadi redigeerimiseks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ealkiri ja pildial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ldiallkirjaga ts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sitaadi 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Õige või v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t-EE" smtClean="0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Redigeeri juhtslaidi tekstilaade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Redigeeri juhtslaidi tekstilaade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1507067" y="1326995"/>
            <a:ext cx="7766936" cy="2723841"/>
          </a:xfrm>
        </p:spPr>
        <p:txBody>
          <a:bodyPr/>
          <a:lstStyle/>
          <a:p>
            <a:pPr algn="ctr"/>
            <a:r>
              <a:rPr lang="et-EE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Harjumaa Haridustöötajate Liit –</a:t>
            </a:r>
            <a:br>
              <a:rPr lang="et-EE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</a:br>
            <a:r>
              <a:rPr lang="et-EE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mis see on ja milleks?</a:t>
            </a:r>
            <a:endParaRPr lang="et-EE" dirty="0">
              <a:solidFill>
                <a:schemeClr val="accent2">
                  <a:lumMod val="7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507067" y="4586657"/>
            <a:ext cx="7766936" cy="966651"/>
          </a:xfrm>
        </p:spPr>
        <p:txBody>
          <a:bodyPr>
            <a:noAutofit/>
          </a:bodyPr>
          <a:lstStyle/>
          <a:p>
            <a:r>
              <a:rPr lang="et-EE" sz="2400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Kersti Kaldmäe</a:t>
            </a:r>
          </a:p>
          <a:p>
            <a:r>
              <a:rPr lang="et-EE" sz="2400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HHL esimees</a:t>
            </a:r>
          </a:p>
          <a:p>
            <a:r>
              <a:rPr lang="et-EE" sz="2400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10.04.2018</a:t>
            </a:r>
            <a:endParaRPr lang="et-EE" sz="2400" dirty="0">
              <a:solidFill>
                <a:schemeClr val="accent2">
                  <a:lumMod val="7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619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677334" y="3735977"/>
            <a:ext cx="8596668" cy="23053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t-EE" sz="40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Tulemusrikast koostööd soovides ja </a:t>
            </a:r>
          </a:p>
          <a:p>
            <a:pPr marL="0" indent="0" algn="ctr">
              <a:buNone/>
            </a:pPr>
            <a:r>
              <a:rPr lang="et-EE" sz="4000" dirty="0">
                <a:latin typeface="Adobe Devanagari" panose="02040503050201020203" pitchFamily="18" charset="0"/>
                <a:cs typeface="Adobe Devanagari" panose="02040503050201020203" pitchFamily="18" charset="0"/>
              </a:rPr>
              <a:t>t</a:t>
            </a:r>
            <a:r>
              <a:rPr lang="et-EE" sz="4000" dirty="0" smtClean="0">
                <a:latin typeface="Adobe Devanagari" panose="02040503050201020203" pitchFamily="18" charset="0"/>
                <a:cs typeface="Adobe Devanagari" panose="02040503050201020203" pitchFamily="18" charset="0"/>
              </a:rPr>
              <a:t>änan kuulamast!</a:t>
            </a:r>
            <a:endParaRPr lang="et-EE" sz="4000" dirty="0"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497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677334" y="591016"/>
            <a:ext cx="8596668" cy="5450348"/>
          </a:xfrm>
        </p:spPr>
        <p:txBody>
          <a:bodyPr>
            <a:normAutofit lnSpcReduction="10000"/>
          </a:bodyPr>
          <a:lstStyle/>
          <a:p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Harjumaa Haridustöötajate Liit (HHL) on üks osa Eesti Haridustöötajate Liidust (EHL).</a:t>
            </a:r>
          </a:p>
          <a:p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Harjumaal on haridustöötajate ametiühingu organisatsioon või üksikud liikmed </a:t>
            </a:r>
            <a:r>
              <a:rPr lang="et-EE" sz="4000" dirty="0" err="1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EHL-i</a:t>
            </a:r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nimekirjas 35 koolis (sh </a:t>
            </a:r>
            <a:r>
              <a:rPr lang="et-EE" sz="4000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lasteaed-koolid</a:t>
            </a:r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) ja 8 lasteaias ning ühes huvialakoolis</a:t>
            </a:r>
            <a:r>
              <a:rPr lang="et-EE" sz="4000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.</a:t>
            </a:r>
          </a:p>
          <a:p>
            <a:r>
              <a:rPr lang="et-EE" sz="4000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Liikmeid kokku 513.</a:t>
            </a:r>
            <a:endParaRPr lang="et-EE" sz="4000" dirty="0">
              <a:solidFill>
                <a:schemeClr val="accent2">
                  <a:lumMod val="7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555044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Eesti Haridustöötajate Liitu tegutsema suunavad mõtted on:</a:t>
            </a: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Eesti tuleviku võti on hea haridus.</a:t>
            </a:r>
          </a:p>
          <a:p>
            <a:pPr lvl="0"/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Hea hariduse eelduseks on head ja motiveeritud õpetajad.</a:t>
            </a:r>
          </a:p>
          <a:p>
            <a:pPr lvl="0"/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Et tagada heade õpetajate jätkusuutlikkus, on oluline õpetaja ameti  väärtustamine. </a:t>
            </a:r>
          </a:p>
          <a:p>
            <a:endParaRPr lang="et-EE" sz="4000" dirty="0">
              <a:solidFill>
                <a:schemeClr val="accent2">
                  <a:lumMod val="7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198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677334" y="444137"/>
            <a:ext cx="8596668" cy="55972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Nende mõtete saavutamiseks peavad olema õpetajad esindatud kõikidel tasanditel (asutus, kohalik omavalitsus, riik), </a:t>
            </a:r>
            <a:r>
              <a:rPr lang="et-EE" sz="4000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koondudes </a:t>
            </a:r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ühiseks organisatsiooniks - EHL</a:t>
            </a:r>
            <a:r>
              <a:rPr lang="et-EE" sz="4000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.</a:t>
            </a:r>
            <a:endParaRPr lang="et-EE" sz="4000" dirty="0">
              <a:solidFill>
                <a:schemeClr val="accent2">
                  <a:lumMod val="7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pPr marL="0" indent="0">
              <a:buNone/>
            </a:pPr>
            <a:r>
              <a:rPr lang="et-EE" sz="4000" dirty="0" err="1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EHL-i</a:t>
            </a:r>
            <a:r>
              <a:rPr lang="et-EE" sz="4000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</a:t>
            </a:r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eesmärgiks on läbi </a:t>
            </a:r>
            <a:r>
              <a:rPr lang="et-EE" sz="4000" dirty="0" err="1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ametiühingulise</a:t>
            </a:r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 tegevuse õpetajate majanduslike, ühiskondlike ning sotsiaalsete huvide ning õiguste esindamine ja kaitsmine.</a:t>
            </a:r>
          </a:p>
        </p:txBody>
      </p:sp>
    </p:spTree>
    <p:extLst>
      <p:ext uri="{BB962C8B-B14F-4D97-AF65-F5344CB8AC3E}">
        <p14:creationId xmlns:p14="http://schemas.microsoft.com/office/powerpoint/2010/main" val="3974816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677334" y="757647"/>
            <a:ext cx="8596668" cy="52837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t-EE" sz="4000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Harjumaa Haridustöötajate Liit on vahelüliks Harjumaa haridusasutuste ametiühingute organisatsioonide ja Eesti Haridustöötajate Liidu vahel.</a:t>
            </a:r>
            <a:br>
              <a:rPr lang="et-EE" sz="4000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</a:br>
            <a:endParaRPr lang="et-EE" sz="4000" dirty="0" smtClean="0">
              <a:solidFill>
                <a:schemeClr val="accent2">
                  <a:lumMod val="7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pPr marL="0" indent="0">
              <a:buNone/>
            </a:pPr>
            <a:r>
              <a:rPr lang="et-EE" sz="4000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Harjumaa Haridustöötajate Liit on esimeseks nõuandjaks koostööl, mis toimub haridusasutuses ja kohalikus omavalitsuses haridusteemadel.</a:t>
            </a:r>
            <a:endParaRPr lang="et-EE" sz="4000" dirty="0">
              <a:solidFill>
                <a:schemeClr val="accent2">
                  <a:lumMod val="7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379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Milleks haridusasutusse haridustöötajate ametiühing?</a:t>
            </a:r>
            <a:b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</a:br>
            <a:endParaRPr lang="et-EE" sz="4000" dirty="0">
              <a:solidFill>
                <a:schemeClr val="accent2">
                  <a:lumMod val="7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Väärtustada õpetaja töö. </a:t>
            </a:r>
          </a:p>
          <a:p>
            <a:pPr lvl="0"/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Meie oleme kõigile osapooltele partneriks</a:t>
            </a:r>
            <a:r>
              <a:rPr lang="et-EE" sz="4000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.</a:t>
            </a:r>
          </a:p>
          <a:p>
            <a:pPr lvl="0"/>
            <a:r>
              <a:rPr lang="et-EE" sz="4000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Lihtsustab direktoril ja koolipidajal õpetajatega läbirääkimisi pidada. </a:t>
            </a:r>
            <a:endParaRPr lang="et-EE" sz="4000" dirty="0" smtClean="0">
              <a:solidFill>
                <a:schemeClr val="accent2">
                  <a:lumMod val="7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pPr lvl="0"/>
            <a:r>
              <a:rPr lang="et-EE" sz="4000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Õpetajate </a:t>
            </a:r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mõtete ja ideede esile toomiseks.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468598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Millal on õpetaja rahul?</a:t>
            </a:r>
            <a:r>
              <a:rPr lang="et-EE" dirty="0"/>
              <a:t/>
            </a:r>
            <a:br>
              <a:rPr lang="et-EE" dirty="0"/>
            </a:b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Kui tema töötingimused on talle sobivad.</a:t>
            </a:r>
          </a:p>
          <a:p>
            <a:pPr lvl="0"/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T</a:t>
            </a:r>
            <a:r>
              <a:rPr lang="et-EE" sz="4000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öö </a:t>
            </a:r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pakub piisavalt võimalusi enesearenguks. </a:t>
            </a:r>
          </a:p>
          <a:p>
            <a:pPr lvl="0"/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Töö on vääriliselt tasustatud.</a:t>
            </a:r>
          </a:p>
          <a:p>
            <a:r>
              <a:rPr lang="et-EE" sz="4000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Töö </a:t>
            </a:r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on ühiskonnas väärtustatud.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94658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Mis teeb haridusasutuse juhtkonna ja õpetajate koostöö heaks?</a:t>
            </a:r>
            <a:b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</a:br>
            <a:endParaRPr lang="et-EE" sz="4000" dirty="0">
              <a:solidFill>
                <a:schemeClr val="accent2">
                  <a:lumMod val="7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Omavaheline </a:t>
            </a:r>
            <a:r>
              <a:rPr lang="et-EE" sz="4000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avatud ja usalduslik </a:t>
            </a:r>
            <a:r>
              <a:rPr lang="et-EE" sz="4000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suhtlemine.</a:t>
            </a:r>
            <a:endParaRPr lang="et-EE" sz="4000" dirty="0">
              <a:solidFill>
                <a:schemeClr val="accent2">
                  <a:lumMod val="7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pPr lvl="0"/>
            <a:r>
              <a:rPr lang="et-EE" sz="4000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Partneri kuulamine.</a:t>
            </a:r>
            <a:endParaRPr lang="et-EE" sz="4000" dirty="0">
              <a:solidFill>
                <a:schemeClr val="accent2">
                  <a:lumMod val="7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pPr lvl="0"/>
            <a:r>
              <a:rPr lang="et-EE" sz="4000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Võimaluse andmine </a:t>
            </a:r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olulistes asjades </a:t>
            </a:r>
            <a:r>
              <a:rPr lang="et-EE" sz="4000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kaasarääkimises.</a:t>
            </a:r>
            <a:br>
              <a:rPr lang="et-EE" sz="4000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</a:br>
            <a:endParaRPr lang="et-EE" sz="4000" dirty="0" smtClean="0">
              <a:solidFill>
                <a:schemeClr val="accent2">
                  <a:lumMod val="7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  <a:p>
            <a:pPr marL="0" lvl="0" indent="0">
              <a:buNone/>
            </a:pPr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Parim viis probleeme lahendada </a:t>
            </a:r>
            <a:r>
              <a:rPr lang="et-EE" sz="4000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on läbi </a:t>
            </a:r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omavahelise suhtluse </a:t>
            </a:r>
            <a:r>
              <a:rPr lang="et-EE" sz="4000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probleem ennetada</a:t>
            </a:r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419141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Hea hariduse </a:t>
            </a:r>
            <a:r>
              <a:rPr lang="et-EE" sz="4000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peamiseks </a:t>
            </a:r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võtmeks on </a:t>
            </a:r>
            <a:r>
              <a:rPr lang="et-EE" sz="4000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rahulolev </a:t>
            </a:r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ja pädev </a:t>
            </a:r>
            <a:r>
              <a:rPr lang="et-EE" sz="4000" dirty="0" smtClean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õpetaja</a:t>
            </a:r>
            <a:r>
              <a:rPr lang="et-EE" sz="4000" dirty="0">
                <a:solidFill>
                  <a:schemeClr val="accent2">
                    <a:lumMod val="75000"/>
                  </a:schemeClr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.</a:t>
            </a:r>
          </a:p>
          <a:p>
            <a:pPr marL="0" indent="0">
              <a:buNone/>
            </a:pPr>
            <a:endParaRPr lang="et-EE" sz="4000" dirty="0">
              <a:solidFill>
                <a:schemeClr val="accent2">
                  <a:lumMod val="75000"/>
                </a:schemeClr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154395"/>
      </p:ext>
    </p:extLst>
  </p:cSld>
  <p:clrMapOvr>
    <a:masterClrMapping/>
  </p:clrMapOvr>
</p:sld>
</file>

<file path=ppt/theme/theme1.xml><?xml version="1.0" encoding="utf-8"?>
<a:theme xmlns:a="http://schemas.openxmlformats.org/drawingml/2006/main" name="Tahk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</TotalTime>
  <Words>241</Words>
  <Application>Microsoft Office PowerPoint</Application>
  <PresentationFormat>Laiekraan</PresentationFormat>
  <Paragraphs>33</Paragraphs>
  <Slides>10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4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10</vt:i4>
      </vt:variant>
    </vt:vector>
  </HeadingPairs>
  <TitlesOfParts>
    <vt:vector size="15" baseType="lpstr">
      <vt:lpstr>Adobe Devanagari</vt:lpstr>
      <vt:lpstr>Arial</vt:lpstr>
      <vt:lpstr>Trebuchet MS</vt:lpstr>
      <vt:lpstr>Wingdings 3</vt:lpstr>
      <vt:lpstr>Tahk</vt:lpstr>
      <vt:lpstr>Harjumaa Haridustöötajate Liit – mis see on ja milleks?</vt:lpstr>
      <vt:lpstr>PowerPointi esitlus</vt:lpstr>
      <vt:lpstr>Eesti Haridustöötajate Liitu tegutsema suunavad mõtted on:</vt:lpstr>
      <vt:lpstr>PowerPointi esitlus</vt:lpstr>
      <vt:lpstr>PowerPointi esitlus</vt:lpstr>
      <vt:lpstr>Milleks haridusasutusse haridustöötajate ametiühing? </vt:lpstr>
      <vt:lpstr>Millal on õpetaja rahul? </vt:lpstr>
      <vt:lpstr>Mis teeb haridusasutuse juhtkonna ja õpetajate koostöö heaks? </vt:lpstr>
      <vt:lpstr>PowerPointi esitlus</vt:lpstr>
      <vt:lpstr>PowerPointi esitlus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Harju Haridustöötajate Liit  mis see on ja milleks?</dc:title>
  <dc:creator>kersti</dc:creator>
  <cp:lastModifiedBy>kersti</cp:lastModifiedBy>
  <cp:revision>7</cp:revision>
  <dcterms:created xsi:type="dcterms:W3CDTF">2018-03-27T07:07:30Z</dcterms:created>
  <dcterms:modified xsi:type="dcterms:W3CDTF">2018-04-09T09:01:48Z</dcterms:modified>
</cp:coreProperties>
</file>