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3" r:id="rId2"/>
    <p:sldId id="269" r:id="rId3"/>
    <p:sldId id="270" r:id="rId4"/>
    <p:sldId id="264" r:id="rId5"/>
    <p:sldId id="260" r:id="rId6"/>
    <p:sldId id="263" r:id="rId7"/>
    <p:sldId id="262" r:id="rId8"/>
    <p:sldId id="266" r:id="rId9"/>
    <p:sldId id="274" r:id="rId10"/>
    <p:sldId id="261" r:id="rId11"/>
  </p:sldIdLst>
  <p:sldSz cx="12192000" cy="6858000"/>
  <p:notesSz cx="9926638" cy="6797675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544" autoAdjust="0"/>
  </p:normalViewPr>
  <p:slideViewPr>
    <p:cSldViewPr snapToGrid="0">
      <p:cViewPr varScale="1">
        <p:scale>
          <a:sx n="74" d="100"/>
          <a:sy n="74" d="100"/>
        </p:scale>
        <p:origin x="9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2800" dirty="0"/>
              <a:t>HEAK</a:t>
            </a:r>
            <a:r>
              <a:rPr lang="et-EE" sz="2800" baseline="0" dirty="0"/>
              <a:t> 2016 </a:t>
            </a:r>
            <a:r>
              <a:rPr lang="et-EE" sz="2800" baseline="0" dirty="0" err="1"/>
              <a:t>rahastusallikad</a:t>
            </a:r>
            <a:endParaRPr lang="et-EE" sz="2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>
        <c:manualLayout>
          <c:layoutTarget val="inner"/>
          <c:xMode val="edge"/>
          <c:yMode val="edge"/>
          <c:x val="0.21629912704673138"/>
          <c:y val="0.1357916666666667"/>
          <c:w val="0.56740174590653714"/>
          <c:h val="0.8642083333333333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8.1293153845789307E-2"/>
                  <c:y val="0.172004593175853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5797824057459911"/>
                  <c:y val="5.711646981627296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3777684483161959"/>
                  <c:y val="-0.1815661089238845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D28A9675-5818-4397-979F-7C7A05626D80}" type="PERCENTAGE">
                      <a:rPr lang="en-US"/>
                      <a:pPr/>
                      <a:t>[PROTSENT]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18120888712351924"/>
                  <c:y val="0.1827025918635170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22732036131295824"/>
                  <c:y val="4.69353674540682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'[HEAk eelarve 2016 12 kuud.xlsx]Leht1'!$B$2:$B$7</c:f>
              <c:strCache>
                <c:ptCount val="6"/>
                <c:pt idx="0">
                  <c:v>SIM/KÜSK</c:v>
                </c:pt>
                <c:pt idx="1">
                  <c:v>EAS</c:v>
                </c:pt>
                <c:pt idx="2">
                  <c:v>MKM, RM</c:v>
                </c:pt>
                <c:pt idx="3">
                  <c:v>Projektid</c:v>
                </c:pt>
                <c:pt idx="4">
                  <c:v>HOL</c:v>
                </c:pt>
                <c:pt idx="5">
                  <c:v>Muu</c:v>
                </c:pt>
              </c:strCache>
            </c:strRef>
          </c:cat>
          <c:val>
            <c:numRef>
              <c:f>'[HEAk eelarve 2016 12 kuud.xlsx]Leht1'!$C$2:$C$7</c:f>
              <c:numCache>
                <c:formatCode>General</c:formatCode>
                <c:ptCount val="6"/>
                <c:pt idx="0">
                  <c:v>66650</c:v>
                </c:pt>
                <c:pt idx="1">
                  <c:v>152098</c:v>
                </c:pt>
                <c:pt idx="2">
                  <c:v>74255</c:v>
                </c:pt>
                <c:pt idx="3">
                  <c:v>334162</c:v>
                </c:pt>
                <c:pt idx="4">
                  <c:v>30000</c:v>
                </c:pt>
                <c:pt idx="5">
                  <c:v>28153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0.27297</cdr:x>
      <cdr:y>0.51902</cdr:y>
    </cdr:from>
    <cdr:to>
      <cdr:x>0.43889</cdr:x>
      <cdr:y>0.58967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34478" y="3163957"/>
          <a:ext cx="1540565" cy="4306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t-EE" sz="2000">
              <a:solidFill>
                <a:schemeClr val="tx1">
                  <a:lumMod val="65000"/>
                  <a:lumOff val="35000"/>
                </a:schemeClr>
              </a:solidFill>
            </a:rPr>
            <a:t>Projektid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B2020-0CCE-4975-86E5-58971134B8D9}" type="datetimeFigureOut">
              <a:rPr lang="et-EE" smtClean="0"/>
              <a:t>19.04.2017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6A2C2-C383-4AA1-91B7-D8D496F5CA4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76606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29DBB-A691-4C1D-8B27-E958C22BDB1B}" type="datetimeFigureOut">
              <a:rPr lang="et-EE" smtClean="0"/>
              <a:t>19.04.2017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C6EDB-202A-4DFD-A228-0EC1D2DF3D2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34274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FE31776-AEAD-4CFC-8455-7303E82716A4}" type="slidenum">
              <a:rPr lang="et-EE" altLang="et-EE" smtClean="0">
                <a:latin typeface="Arial" panose="020B0604020202020204" pitchFamily="34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t-EE" altLang="et-EE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8963" y="782638"/>
            <a:ext cx="3757612" cy="211296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01473" y="3013458"/>
            <a:ext cx="8011784" cy="246555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 smtClean="0"/>
          </a:p>
        </p:txBody>
      </p:sp>
    </p:spTree>
    <p:extLst>
      <p:ext uri="{BB962C8B-B14F-4D97-AF65-F5344CB8AC3E}">
        <p14:creationId xmlns:p14="http://schemas.microsoft.com/office/powerpoint/2010/main" val="1742815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6EDB-202A-4DFD-A228-0EC1D2DF3D22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64899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Nähtavuse suurendamine ja kohalikes võrgustikes osalemine, ümarlauad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6EDB-202A-4DFD-A228-0EC1D2DF3D22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86037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8734-EDF5-400B-A3DC-11B75BB6B2A0}" type="datetimeFigureOut">
              <a:rPr lang="et-EE" smtClean="0"/>
              <a:t>19.04.2017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D4D5-3E8A-4546-B02C-B1C43A5275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46741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8734-EDF5-400B-A3DC-11B75BB6B2A0}" type="datetimeFigureOut">
              <a:rPr lang="et-EE" smtClean="0"/>
              <a:t>19.04.2017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D4D5-3E8A-4546-B02C-B1C43A5275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17543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8734-EDF5-400B-A3DC-11B75BB6B2A0}" type="datetimeFigureOut">
              <a:rPr lang="et-EE" smtClean="0"/>
              <a:t>19.04.2017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D4D5-3E8A-4546-B02C-B1C43A5275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1694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8734-EDF5-400B-A3DC-11B75BB6B2A0}" type="datetimeFigureOut">
              <a:rPr lang="et-EE" smtClean="0"/>
              <a:t>19.04.2017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D4D5-3E8A-4546-B02C-B1C43A5275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48375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8734-EDF5-400B-A3DC-11B75BB6B2A0}" type="datetimeFigureOut">
              <a:rPr lang="et-EE" smtClean="0"/>
              <a:t>19.04.2017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D4D5-3E8A-4546-B02C-B1C43A5275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9817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8734-EDF5-400B-A3DC-11B75BB6B2A0}" type="datetimeFigureOut">
              <a:rPr lang="et-EE" smtClean="0"/>
              <a:t>19.04.2017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D4D5-3E8A-4546-B02C-B1C43A5275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66717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8734-EDF5-400B-A3DC-11B75BB6B2A0}" type="datetimeFigureOut">
              <a:rPr lang="et-EE" smtClean="0"/>
              <a:t>19.04.2017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D4D5-3E8A-4546-B02C-B1C43A5275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4620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8734-EDF5-400B-A3DC-11B75BB6B2A0}" type="datetimeFigureOut">
              <a:rPr lang="et-EE" smtClean="0"/>
              <a:t>19.04.2017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D4D5-3E8A-4546-B02C-B1C43A5275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56671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8734-EDF5-400B-A3DC-11B75BB6B2A0}" type="datetimeFigureOut">
              <a:rPr lang="et-EE" smtClean="0"/>
              <a:t>19.04.2017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D4D5-3E8A-4546-B02C-B1C43A5275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07944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8734-EDF5-400B-A3DC-11B75BB6B2A0}" type="datetimeFigureOut">
              <a:rPr lang="et-EE" smtClean="0"/>
              <a:t>19.04.2017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D4D5-3E8A-4546-B02C-B1C43A5275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50863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8734-EDF5-400B-A3DC-11B75BB6B2A0}" type="datetimeFigureOut">
              <a:rPr lang="et-EE" smtClean="0"/>
              <a:t>19.04.2017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D4D5-3E8A-4546-B02C-B1C43A5275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02679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88734-EDF5-400B-A3DC-11B75BB6B2A0}" type="datetimeFigureOut">
              <a:rPr lang="et-EE" smtClean="0"/>
              <a:t>19.04.2017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0D4D5-3E8A-4546-B02C-B1C43A5275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1935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16" y="0"/>
            <a:ext cx="10487457" cy="675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049481" y="208180"/>
            <a:ext cx="10141528" cy="837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t-EE" altLang="et-EE" b="1" dirty="0" smtClean="0"/>
              <a:t>Maakondlike arenduskeskuste võrgustik</a:t>
            </a:r>
            <a:endParaRPr lang="et-EE" altLang="et-EE" b="1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204045" y="965990"/>
            <a:ext cx="4412674" cy="5195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ts val="57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t-EE" altLang="et-EE" sz="2400" dirty="0" smtClean="0">
                <a:latin typeface="Calibri" panose="020F0502020204030204" pitchFamily="34" charset="0"/>
              </a:rPr>
              <a:t>20 a. tegutsemist</a:t>
            </a:r>
            <a:endParaRPr lang="et-EE" altLang="et-EE" sz="240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57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t-EE" sz="2400" dirty="0" smtClean="0">
                <a:latin typeface="Calibri" panose="020F0502020204030204" pitchFamily="34" charset="0"/>
              </a:rPr>
              <a:t>15</a:t>
            </a:r>
            <a:r>
              <a:rPr lang="et-EE" altLang="et-EE" sz="2400" dirty="0" smtClean="0">
                <a:latin typeface="Calibri" panose="020F0502020204030204" pitchFamily="34" charset="0"/>
              </a:rPr>
              <a:t> keskust</a:t>
            </a:r>
            <a:endParaRPr lang="et-EE" altLang="et-EE" sz="2400" dirty="0">
              <a:latin typeface="Calibri" panose="020F0502020204030204" pitchFamily="34" charset="0"/>
            </a:endParaRPr>
          </a:p>
          <a:p>
            <a:pPr>
              <a:spcBef>
                <a:spcPts val="57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t-EE" altLang="et-EE" sz="2400" dirty="0">
                <a:latin typeface="Calibri" panose="020F0502020204030204" pitchFamily="34" charset="0"/>
              </a:rPr>
              <a:t>130 </a:t>
            </a:r>
            <a:r>
              <a:rPr lang="et-EE" altLang="et-EE" sz="2400" dirty="0" smtClean="0">
                <a:latin typeface="Calibri" panose="020F0502020204030204" pitchFamily="34" charset="0"/>
              </a:rPr>
              <a:t>inimest, nende hulgas</a:t>
            </a:r>
          </a:p>
          <a:p>
            <a:pPr>
              <a:spcBef>
                <a:spcPts val="57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t-EE" altLang="et-EE" sz="2400" dirty="0" smtClean="0">
                <a:latin typeface="Calibri" panose="020F0502020204030204" pitchFamily="34" charset="0"/>
              </a:rPr>
              <a:t>35 ettevõtluskonsultanti </a:t>
            </a:r>
          </a:p>
          <a:p>
            <a:pPr>
              <a:spcBef>
                <a:spcPts val="57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t-EE" altLang="et-EE" sz="2400" dirty="0" smtClean="0">
                <a:latin typeface="Calibri" panose="020F0502020204030204" pitchFamily="34" charset="0"/>
              </a:rPr>
              <a:t>4 regionaalset investorkonsultanti </a:t>
            </a:r>
          </a:p>
          <a:p>
            <a:pPr>
              <a:spcBef>
                <a:spcPts val="57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t-EE" altLang="et-EE" sz="2400" dirty="0" smtClean="0">
                <a:latin typeface="Calibri" panose="020F0502020204030204" pitchFamily="34" charset="0"/>
              </a:rPr>
              <a:t>17 noorte ettevõtlikkuse konsultanti</a:t>
            </a:r>
          </a:p>
          <a:p>
            <a:pPr>
              <a:spcBef>
                <a:spcPts val="57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t-EE" altLang="et-EE" sz="2400" dirty="0" smtClean="0">
                <a:latin typeface="Calibri" panose="020F0502020204030204" pitchFamily="34" charset="0"/>
              </a:rPr>
              <a:t>18 mittetulundusühenduste konsultanti </a:t>
            </a:r>
          </a:p>
          <a:p>
            <a:pPr>
              <a:spcBef>
                <a:spcPts val="57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t-EE" altLang="et-EE" sz="2400" dirty="0">
                <a:latin typeface="Calibri" panose="020F0502020204030204" pitchFamily="34" charset="0"/>
              </a:rPr>
              <a:t>41 töötajat (projektijuhid, turismitöötajad jt)</a:t>
            </a:r>
          </a:p>
          <a:p>
            <a:pPr>
              <a:spcBef>
                <a:spcPts val="57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t-EE" altLang="et-EE" sz="2400" dirty="0" smtClean="0">
                <a:latin typeface="Calibri" panose="020F0502020204030204" pitchFamily="34" charset="0"/>
              </a:rPr>
              <a:t>15 juhatajat</a:t>
            </a:r>
          </a:p>
          <a:p>
            <a:pPr marL="342900">
              <a:spcBef>
                <a:spcPts val="700"/>
              </a:spcBef>
              <a:buSzPct val="100000"/>
              <a:defRPr/>
            </a:pPr>
            <a:endParaRPr lang="et-EE" altLang="et-EE" sz="2800" dirty="0">
              <a:latin typeface="Calibri" panose="020F0502020204030204" pitchFamily="34" charset="0"/>
            </a:endParaRPr>
          </a:p>
          <a:p>
            <a:pPr marL="342900">
              <a:spcBef>
                <a:spcPts val="700"/>
              </a:spcBef>
              <a:buSzPct val="100000"/>
              <a:defRPr/>
            </a:pPr>
            <a:endParaRPr lang="et-EE" altLang="et-EE" sz="2800" dirty="0">
              <a:latin typeface="Calibri" panose="020F0502020204030204" pitchFamily="34" charset="0"/>
            </a:endParaRPr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283" y="965990"/>
            <a:ext cx="6126883" cy="415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28706" y="5221703"/>
            <a:ext cx="3706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 smtClean="0"/>
              <a:t>Ühendatud kompetentsid!</a:t>
            </a:r>
            <a:endParaRPr lang="et-EE" sz="2000" b="1" dirty="0"/>
          </a:p>
        </p:txBody>
      </p:sp>
    </p:spTree>
    <p:extLst>
      <p:ext uri="{BB962C8B-B14F-4D97-AF65-F5344CB8AC3E}">
        <p14:creationId xmlns:p14="http://schemas.microsoft.com/office/powerpoint/2010/main" val="24434292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su kohatäid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83" y="667378"/>
            <a:ext cx="10008340" cy="5627096"/>
          </a:xfrm>
        </p:spPr>
      </p:pic>
    </p:spTree>
    <p:extLst>
      <p:ext uri="{BB962C8B-B14F-4D97-AF65-F5344CB8AC3E}">
        <p14:creationId xmlns:p14="http://schemas.microsoft.com/office/powerpoint/2010/main" val="294412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693" y="55997"/>
            <a:ext cx="9483436" cy="673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173433" y="273194"/>
            <a:ext cx="7671955" cy="933739"/>
          </a:xfrm>
        </p:spPr>
        <p:txBody>
          <a:bodyPr>
            <a:normAutofit/>
          </a:bodyPr>
          <a:lstStyle/>
          <a:p>
            <a:r>
              <a:rPr lang="et-EE" sz="2800" b="1" dirty="0">
                <a:latin typeface="+mn-lt"/>
              </a:rPr>
              <a:t>MAK võrgustiku strateegilised eesmärgid 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592406" y="1206933"/>
            <a:ext cx="9007188" cy="534973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t-EE" sz="3800" b="1" dirty="0" smtClean="0"/>
              <a:t>Ettevõtlus</a:t>
            </a:r>
            <a:endParaRPr lang="et-EE" sz="3800" dirty="0"/>
          </a:p>
          <a:p>
            <a:pPr marL="0" indent="0">
              <a:buNone/>
            </a:pPr>
            <a:r>
              <a:rPr lang="et-EE" sz="3800" dirty="0" smtClean="0"/>
              <a:t>- Ettevõtete </a:t>
            </a:r>
            <a:r>
              <a:rPr lang="et-EE" sz="3800" dirty="0"/>
              <a:t>kasvanud konkurentsivõime. Suurenenud ettevõtlusaktiivsus </a:t>
            </a:r>
          </a:p>
          <a:p>
            <a:pPr marL="0" indent="0">
              <a:buNone/>
            </a:pPr>
            <a:r>
              <a:rPr lang="et-EE" sz="3800" b="1" dirty="0"/>
              <a:t/>
            </a:r>
            <a:br>
              <a:rPr lang="et-EE" sz="3800" b="1" dirty="0"/>
            </a:br>
            <a:r>
              <a:rPr lang="et-EE" sz="3800" b="1" dirty="0"/>
              <a:t>Kodanikuühiskond ja kogukond</a:t>
            </a:r>
            <a:endParaRPr lang="et-EE" sz="3800" dirty="0"/>
          </a:p>
          <a:p>
            <a:pPr>
              <a:buFontTx/>
              <a:buChar char="-"/>
            </a:pPr>
            <a:r>
              <a:rPr lang="et-EE" sz="3800" dirty="0" smtClean="0"/>
              <a:t>Kodanikualgatuse suurenemine </a:t>
            </a:r>
            <a:r>
              <a:rPr lang="et-EE" sz="3800" dirty="0"/>
              <a:t>ja osalus kohaliku elukeskkonna </a:t>
            </a:r>
            <a:r>
              <a:rPr lang="et-EE" sz="3800" dirty="0" smtClean="0"/>
              <a:t>kujundamisel</a:t>
            </a:r>
            <a:r>
              <a:rPr lang="et-EE" sz="3800" dirty="0"/>
              <a:t/>
            </a:r>
            <a:br>
              <a:rPr lang="et-EE" sz="3800" dirty="0"/>
            </a:br>
            <a:endParaRPr lang="et-EE" sz="3800" dirty="0" smtClean="0"/>
          </a:p>
          <a:p>
            <a:pPr marL="0" indent="0">
              <a:buNone/>
            </a:pPr>
            <a:r>
              <a:rPr lang="et-EE" sz="3800" b="1" dirty="0" smtClean="0"/>
              <a:t>Ettevõtlus- </a:t>
            </a:r>
            <a:r>
              <a:rPr lang="et-EE" sz="3800" b="1" dirty="0"/>
              <a:t>ja elukeskkond </a:t>
            </a:r>
            <a:endParaRPr lang="et-EE" sz="3800" dirty="0"/>
          </a:p>
          <a:p>
            <a:pPr marL="0" indent="0">
              <a:buNone/>
            </a:pPr>
            <a:r>
              <a:rPr lang="et-EE" sz="3800" dirty="0" smtClean="0"/>
              <a:t>- Rahvastiku </a:t>
            </a:r>
            <a:r>
              <a:rPr lang="et-EE" sz="3800" dirty="0"/>
              <a:t>väljaränne regioonidest on aeglustunud </a:t>
            </a:r>
          </a:p>
          <a:p>
            <a:pPr marL="0" indent="0">
              <a:buNone/>
            </a:pPr>
            <a:endParaRPr lang="et-EE" sz="3800" b="1" dirty="0" smtClean="0"/>
          </a:p>
          <a:p>
            <a:pPr marL="0" indent="0">
              <a:buNone/>
            </a:pPr>
            <a:r>
              <a:rPr lang="et-EE" sz="3800" b="1" dirty="0" smtClean="0"/>
              <a:t>Võrgustiku </a:t>
            </a:r>
            <a:r>
              <a:rPr lang="et-EE" sz="3800" b="1" dirty="0"/>
              <a:t>areng</a:t>
            </a:r>
            <a:endParaRPr lang="et-EE" sz="3800" dirty="0"/>
          </a:p>
          <a:p>
            <a:pPr marL="0" indent="0">
              <a:buNone/>
            </a:pPr>
            <a:r>
              <a:rPr lang="et-EE" sz="3800" b="1" dirty="0" smtClean="0"/>
              <a:t>- </a:t>
            </a:r>
            <a:r>
              <a:rPr lang="et-EE" sz="3800" dirty="0" smtClean="0"/>
              <a:t>Kompetentsed </a:t>
            </a:r>
            <a:r>
              <a:rPr lang="et-EE" sz="3800" dirty="0"/>
              <a:t>ja motiveeritud spetsialistid </a:t>
            </a:r>
          </a:p>
          <a:p>
            <a:pPr marL="0" indent="0">
              <a:buNone/>
            </a:pPr>
            <a:r>
              <a:rPr lang="et-EE" sz="3800" dirty="0" smtClean="0"/>
              <a:t>- MAK </a:t>
            </a:r>
            <a:r>
              <a:rPr lang="et-EE" sz="3800" dirty="0"/>
              <a:t>võrgustik on tunnustatud ja mõjus partner</a:t>
            </a:r>
          </a:p>
          <a:p>
            <a:pPr marL="0" indent="0">
              <a:buNone/>
            </a:pPr>
            <a:r>
              <a:rPr lang="et-EE" dirty="0"/>
              <a:t/>
            </a:r>
            <a:br>
              <a:rPr lang="et-EE" dirty="0"/>
            </a:br>
            <a:endParaRPr lang="et-EE" dirty="0"/>
          </a:p>
        </p:txBody>
      </p:sp>
      <p:sp>
        <p:nvSpPr>
          <p:cNvPr id="4" name="Ristkülik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2170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46" y="55997"/>
            <a:ext cx="9871362" cy="673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309254" y="374073"/>
            <a:ext cx="9289473" cy="5802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b="1" dirty="0" smtClean="0"/>
              <a:t>Missioonikirjeldus</a:t>
            </a:r>
          </a:p>
          <a:p>
            <a:pPr>
              <a:buFontTx/>
              <a:buChar char="-"/>
            </a:pPr>
            <a:r>
              <a:rPr lang="et-EE" sz="2400" dirty="0" smtClean="0"/>
              <a:t>Inimeste </a:t>
            </a:r>
            <a:r>
              <a:rPr lang="et-EE" sz="2400" dirty="0"/>
              <a:t>majandusliku toimetuleku parandamine läbi ettevõtete arengu toetamise, uute ettevõtete loomise toetamise, töökohtade loomise läbi investeeringute </a:t>
            </a:r>
            <a:r>
              <a:rPr lang="et-EE" sz="2400" dirty="0" smtClean="0"/>
              <a:t>kaasamise</a:t>
            </a:r>
          </a:p>
          <a:p>
            <a:pPr>
              <a:buFontTx/>
              <a:buChar char="-"/>
            </a:pPr>
            <a:r>
              <a:rPr lang="et-EE" sz="2400" dirty="0"/>
              <a:t>K</a:t>
            </a:r>
            <a:r>
              <a:rPr lang="et-EE" sz="2400" dirty="0" smtClean="0"/>
              <a:t>odanikuühiskonna </a:t>
            </a:r>
            <a:r>
              <a:rPr lang="et-EE" sz="2400" dirty="0"/>
              <a:t>arendamine läbi teadlikkuse kasvatamise ja organisatsioonilise võimekuse kasvu toetamise. Tegus kodanikuühiskond on oluliseks faktoriks kogukondade arukal </a:t>
            </a:r>
            <a:r>
              <a:rPr lang="et-EE" sz="2400" dirty="0" smtClean="0"/>
              <a:t>toimimisel.</a:t>
            </a:r>
          </a:p>
          <a:p>
            <a:pPr>
              <a:buFontTx/>
              <a:buChar char="-"/>
            </a:pPr>
            <a:r>
              <a:rPr lang="et-EE" sz="2400" dirty="0"/>
              <a:t>J</a:t>
            </a:r>
            <a:r>
              <a:rPr lang="et-EE" sz="2400" dirty="0" smtClean="0"/>
              <a:t>äreltuleva </a:t>
            </a:r>
            <a:r>
              <a:rPr lang="et-EE" sz="2400" dirty="0"/>
              <a:t>põlvkonna ettevõtlikkushoiakute kujundamine läbi </a:t>
            </a:r>
            <a:r>
              <a:rPr lang="et-EE" sz="2400" dirty="0" smtClean="0"/>
              <a:t>haridusprogrammide.</a:t>
            </a:r>
          </a:p>
          <a:p>
            <a:pPr>
              <a:buFontTx/>
              <a:buChar char="-"/>
            </a:pPr>
            <a:r>
              <a:rPr lang="et-EE" sz="2400" dirty="0"/>
              <a:t>A</a:t>
            </a:r>
            <a:r>
              <a:rPr lang="et-EE" sz="2400" dirty="0" smtClean="0"/>
              <a:t>itame </a:t>
            </a:r>
            <a:r>
              <a:rPr lang="et-EE" sz="2400" dirty="0"/>
              <a:t>kavandada kohaliku ja maakondliku tasandi avaliku sektori investeeringuid taristusse ning </a:t>
            </a:r>
            <a:r>
              <a:rPr lang="et-EE" sz="2400" dirty="0" smtClean="0"/>
              <a:t>teenuste arendamisesse</a:t>
            </a:r>
            <a:r>
              <a:rPr lang="et-EE" sz="2400" dirty="0"/>
              <a:t>. </a:t>
            </a:r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r>
              <a:rPr lang="et-EE" sz="2400" b="1" dirty="0"/>
              <a:t>MAK võrgustik aitab luua </a:t>
            </a:r>
            <a:r>
              <a:rPr lang="et-EE" sz="2400" b="1" dirty="0" smtClean="0"/>
              <a:t>õnnelikuma Eesti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312516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193" y="85751"/>
            <a:ext cx="9798627" cy="673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454726" y="510362"/>
            <a:ext cx="9521093" cy="5890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b="1" dirty="0" smtClean="0"/>
              <a:t>Sihtasutuse vormis </a:t>
            </a:r>
            <a:r>
              <a:rPr lang="et-EE" b="1" dirty="0"/>
              <a:t>tegutsemine võimaldab </a:t>
            </a:r>
            <a:r>
              <a:rPr lang="et-EE" b="1" dirty="0" err="1" smtClean="0"/>
              <a:t>MAK-idel</a:t>
            </a:r>
            <a:r>
              <a:rPr lang="et-EE" b="1" dirty="0" smtClean="0"/>
              <a:t>:</a:t>
            </a:r>
            <a:endParaRPr lang="et-EE" b="1" dirty="0"/>
          </a:p>
          <a:p>
            <a:pPr fontAlgn="base"/>
            <a:r>
              <a:rPr lang="et-EE" sz="2400" dirty="0"/>
              <a:t>Kasutada ära olemasolevat arendustöö ning selle valdkonna koostöö kogemust, ühtlaselt üle riigi jaotunud arendus- ja nõustamiskompetentse</a:t>
            </a:r>
          </a:p>
          <a:p>
            <a:pPr fontAlgn="base"/>
            <a:r>
              <a:rPr lang="et-EE" sz="2400" dirty="0"/>
              <a:t>Tagada piisav finantspaindlikkus erinevate ettevõtluse, ettevõtlus- ja elukeskkonna arendustegevuste </a:t>
            </a:r>
            <a:r>
              <a:rPr lang="et-EE" sz="2400" dirty="0" smtClean="0"/>
              <a:t>elluviimiseks</a:t>
            </a:r>
          </a:p>
          <a:p>
            <a:pPr fontAlgn="base"/>
            <a:r>
              <a:rPr lang="et-EE" sz="2400" dirty="0" smtClean="0"/>
              <a:t>Tagada kliendikesksus ja </a:t>
            </a:r>
            <a:r>
              <a:rPr lang="et-EE" sz="2400" dirty="0" err="1" smtClean="0"/>
              <a:t>proaktiivsus</a:t>
            </a:r>
            <a:endParaRPr lang="et-EE" sz="2400" dirty="0"/>
          </a:p>
          <a:p>
            <a:pPr fontAlgn="base"/>
            <a:r>
              <a:rPr lang="et-EE" sz="2400" dirty="0"/>
              <a:t>Koondada rohujuure tasandil erinevate partnerite (riik, riigiasutused, kohalikud omavalitsused, erinevad katusorganisatsioonid jm.) ettevõtluse, kodanikuühiskonna ja regionaalarengu arendusprogrammid ning toetada nende elluviimist.</a:t>
            </a:r>
          </a:p>
          <a:p>
            <a:pPr fontAlgn="base"/>
            <a:r>
              <a:rPr lang="et-EE" sz="2400" dirty="0"/>
              <a:t>Tagada erinevate sektorite esindajate kaasatus maakondlikus (regionaalses) arendustegevuses läbi osaluse sihtasutuse nõukogus.</a:t>
            </a:r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33088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u kohatäide 4"/>
          <p:cNvSpPr>
            <a:spLocks noGrp="1"/>
          </p:cNvSpPr>
          <p:nvPr>
            <p:ph idx="1"/>
          </p:nvPr>
        </p:nvSpPr>
        <p:spPr>
          <a:xfrm>
            <a:off x="434162" y="252007"/>
            <a:ext cx="10515600" cy="800616"/>
          </a:xfrm>
        </p:spPr>
        <p:txBody>
          <a:bodyPr/>
          <a:lstStyle/>
          <a:p>
            <a:pPr marL="0" indent="0">
              <a:buNone/>
            </a:pPr>
            <a:r>
              <a:rPr lang="et-EE" b="1" dirty="0" smtClean="0"/>
              <a:t>Võrgustiku juhtimine</a:t>
            </a:r>
            <a:endParaRPr lang="et-EE" b="1" dirty="0"/>
          </a:p>
        </p:txBody>
      </p:sp>
      <p:pic>
        <p:nvPicPr>
          <p:cNvPr id="7" name="Pil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681" y="1723062"/>
            <a:ext cx="8360982" cy="4877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34162" y="779519"/>
            <a:ext cx="8065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smtClean="0"/>
              <a:t>Võrgustiku ühine tegevuskava ja eelarve 70 tuhat. </a:t>
            </a:r>
          </a:p>
          <a:p>
            <a:r>
              <a:rPr lang="et-EE" sz="2400" dirty="0" smtClean="0"/>
              <a:t>Hetkel </a:t>
            </a:r>
            <a:r>
              <a:rPr lang="et-EE" sz="2400" dirty="0"/>
              <a:t>seltsingu vorm, tulevikus </a:t>
            </a:r>
            <a:r>
              <a:rPr lang="et-EE" sz="2400" dirty="0" smtClean="0"/>
              <a:t>võimalik katusorganisatsioon 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193587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790" y="55997"/>
            <a:ext cx="9531928" cy="673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693718" y="997527"/>
            <a:ext cx="8988137" cy="5179436"/>
          </a:xfrm>
        </p:spPr>
        <p:txBody>
          <a:bodyPr/>
          <a:lstStyle/>
          <a:p>
            <a:pPr marL="0" indent="0">
              <a:buNone/>
            </a:pPr>
            <a:r>
              <a:rPr lang="et-EE" b="1" dirty="0" smtClean="0"/>
              <a:t>2016 numbrites</a:t>
            </a:r>
          </a:p>
          <a:p>
            <a:r>
              <a:rPr lang="et-EE" dirty="0" smtClean="0"/>
              <a:t>5200 erinevat ettevõtlusklienti </a:t>
            </a:r>
            <a:r>
              <a:rPr lang="et-EE" dirty="0" smtClean="0">
                <a:sym typeface="Wingdings" panose="05000000000000000000" pitchFamily="2" charset="2"/>
              </a:rPr>
              <a:t> 700-1000 töökohta</a:t>
            </a:r>
          </a:p>
          <a:p>
            <a:r>
              <a:rPr lang="et-EE" dirty="0" smtClean="0">
                <a:sym typeface="Wingdings" panose="05000000000000000000" pitchFamily="2" charset="2"/>
              </a:rPr>
              <a:t>2600 erinevat </a:t>
            </a:r>
            <a:r>
              <a:rPr lang="et-EE" dirty="0" smtClean="0">
                <a:sym typeface="Wingdings" panose="05000000000000000000" pitchFamily="2" charset="2"/>
              </a:rPr>
              <a:t>mittetulundusühenduste klienti</a:t>
            </a:r>
            <a:endParaRPr lang="et-EE" dirty="0" smtClean="0">
              <a:sym typeface="Wingdings" panose="05000000000000000000" pitchFamily="2" charset="2"/>
            </a:endParaRPr>
          </a:p>
          <a:p>
            <a:r>
              <a:rPr lang="et-EE" dirty="0" smtClean="0">
                <a:sym typeface="Wingdings" panose="05000000000000000000" pitchFamily="2" charset="2"/>
              </a:rPr>
              <a:t>Koolitused/seminarid/õppereisid sihtgruppidele – 9000 osalejat</a:t>
            </a:r>
          </a:p>
          <a:p>
            <a:r>
              <a:rPr lang="et-EE" dirty="0" smtClean="0">
                <a:sym typeface="Wingdings" panose="05000000000000000000" pitchFamily="2" charset="2"/>
              </a:rPr>
              <a:t>Ettevõtlusnädalal 10000, Kodanikuühenduste </a:t>
            </a:r>
            <a:r>
              <a:rPr lang="et-EE" dirty="0" err="1" smtClean="0">
                <a:sym typeface="Wingdings" panose="05000000000000000000" pitchFamily="2" charset="2"/>
              </a:rPr>
              <a:t>Ühisnädalal</a:t>
            </a:r>
            <a:r>
              <a:rPr lang="et-EE" dirty="0" smtClean="0">
                <a:sym typeface="Wingdings" panose="05000000000000000000" pitchFamily="2" charset="2"/>
              </a:rPr>
              <a:t> 6000 osalejat</a:t>
            </a:r>
          </a:p>
          <a:p>
            <a:r>
              <a:rPr lang="et-EE" dirty="0" smtClean="0">
                <a:sym typeface="Wingdings" panose="05000000000000000000" pitchFamily="2" charset="2"/>
              </a:rPr>
              <a:t>Ettevõtliku kooli võrgustikus 51 kooli</a:t>
            </a:r>
          </a:p>
          <a:p>
            <a:r>
              <a:rPr lang="et-EE" dirty="0" smtClean="0">
                <a:sym typeface="Wingdings" panose="05000000000000000000" pitchFamily="2" charset="2"/>
              </a:rPr>
              <a:t>Kaasatud investeeringud 43 MEUR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60942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l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73" y="889735"/>
            <a:ext cx="7636891" cy="51577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97091" y="889735"/>
            <a:ext cx="40628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 smtClean="0"/>
              <a:t>Peamised partnerid:</a:t>
            </a:r>
            <a:endParaRPr lang="et-EE" sz="2000" b="1" dirty="0"/>
          </a:p>
          <a:p>
            <a:endParaRPr lang="et-EE" sz="2000" dirty="0"/>
          </a:p>
          <a:p>
            <a:r>
              <a:rPr lang="et-EE" sz="2000" dirty="0" smtClean="0"/>
              <a:t>- Ettevõtluse </a:t>
            </a:r>
            <a:r>
              <a:rPr lang="et-EE" sz="2000" dirty="0"/>
              <a:t>Arendamise Sihtasutus </a:t>
            </a:r>
          </a:p>
          <a:p>
            <a:r>
              <a:rPr lang="et-EE" sz="2000" dirty="0" smtClean="0"/>
              <a:t>- Kodanikuühiskonna </a:t>
            </a:r>
            <a:r>
              <a:rPr lang="et-EE" sz="2000" dirty="0"/>
              <a:t>Sihtkapital </a:t>
            </a:r>
          </a:p>
          <a:p>
            <a:r>
              <a:rPr lang="et-EE" sz="2000" dirty="0" smtClean="0"/>
              <a:t>- Kohalikud </a:t>
            </a:r>
            <a:r>
              <a:rPr lang="et-EE" sz="2000" dirty="0"/>
              <a:t>omavalitsused </a:t>
            </a:r>
          </a:p>
          <a:p>
            <a:r>
              <a:rPr lang="et-EE" sz="2000" dirty="0" smtClean="0"/>
              <a:t>- Maavalitsused </a:t>
            </a:r>
            <a:endParaRPr lang="et-EE" sz="2000" dirty="0"/>
          </a:p>
          <a:p>
            <a:r>
              <a:rPr lang="et-EE" sz="2000" dirty="0" smtClean="0"/>
              <a:t>- Majandus- </a:t>
            </a:r>
            <a:r>
              <a:rPr lang="et-EE" sz="2000" dirty="0"/>
              <a:t>ja Kommunikatsiooniministeerium </a:t>
            </a:r>
          </a:p>
          <a:p>
            <a:r>
              <a:rPr lang="et-EE" sz="2000" dirty="0" smtClean="0"/>
              <a:t>- Rahandusministeerium </a:t>
            </a:r>
            <a:endParaRPr lang="et-EE" sz="2000" dirty="0"/>
          </a:p>
          <a:p>
            <a:r>
              <a:rPr lang="et-EE" sz="2000" dirty="0" smtClean="0"/>
              <a:t>- Haridus- </a:t>
            </a:r>
            <a:r>
              <a:rPr lang="et-EE" sz="2000" dirty="0"/>
              <a:t>ja Teadusministeerium </a:t>
            </a:r>
          </a:p>
          <a:p>
            <a:r>
              <a:rPr lang="et-EE" sz="2000" dirty="0" smtClean="0"/>
              <a:t>- Siseministeerium </a:t>
            </a:r>
            <a:endParaRPr lang="et-EE" sz="2000" dirty="0"/>
          </a:p>
          <a:p>
            <a:r>
              <a:rPr lang="et-EE" sz="2000" dirty="0" smtClean="0"/>
              <a:t>- Välisministeerium </a:t>
            </a:r>
            <a:endParaRPr lang="et-EE" sz="2000" dirty="0"/>
          </a:p>
          <a:p>
            <a:r>
              <a:rPr lang="et-EE" sz="2000" dirty="0" smtClean="0"/>
              <a:t>- Sotsiaalministeerium </a:t>
            </a:r>
            <a:endParaRPr lang="et-EE" sz="2000" dirty="0"/>
          </a:p>
          <a:p>
            <a:r>
              <a:rPr lang="et-EE" sz="2000" dirty="0" smtClean="0"/>
              <a:t>- Eesti </a:t>
            </a:r>
            <a:r>
              <a:rPr lang="et-EE" sz="2000" dirty="0"/>
              <a:t>Töötukassa </a:t>
            </a:r>
          </a:p>
          <a:p>
            <a:r>
              <a:rPr lang="et-EE" sz="2000" dirty="0" smtClean="0"/>
              <a:t>- Eesti </a:t>
            </a:r>
            <a:r>
              <a:rPr lang="et-EE" sz="2000" dirty="0"/>
              <a:t>Kaubandus-Tööstuskoda </a:t>
            </a:r>
          </a:p>
          <a:p>
            <a:endParaRPr lang="et-EE" sz="2000" dirty="0" smtClean="0"/>
          </a:p>
        </p:txBody>
      </p:sp>
    </p:spTree>
    <p:extLst>
      <p:ext uri="{BB962C8B-B14F-4D97-AF65-F5344CB8AC3E}">
        <p14:creationId xmlns:p14="http://schemas.microsoft.com/office/powerpoint/2010/main" val="291266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204354" y="1132609"/>
            <a:ext cx="3993573" cy="554874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2200" dirty="0" smtClean="0"/>
              <a:t>Kohaliku omavalitsuse tegevused:</a:t>
            </a:r>
          </a:p>
          <a:p>
            <a:pPr marL="0" indent="0">
              <a:buNone/>
            </a:pPr>
            <a:r>
              <a:rPr lang="et-EE" sz="2200" dirty="0" smtClean="0"/>
              <a:t>- Ettevõtlusarengu suunamine planeerimis-ehitustegevusega,</a:t>
            </a:r>
          </a:p>
          <a:p>
            <a:pPr marL="0" indent="0">
              <a:buNone/>
            </a:pPr>
            <a:r>
              <a:rPr lang="et-EE" sz="2200" dirty="0" smtClean="0"/>
              <a:t>- Taristu rajamine </a:t>
            </a:r>
          </a:p>
          <a:p>
            <a:pPr>
              <a:buFontTx/>
              <a:buChar char="-"/>
            </a:pPr>
            <a:r>
              <a:rPr lang="et-EE" sz="2200" dirty="0" smtClean="0"/>
              <a:t>Teenuste korraldamine/osutamine </a:t>
            </a:r>
          </a:p>
          <a:p>
            <a:pPr>
              <a:buFontTx/>
              <a:buChar char="-"/>
            </a:pPr>
            <a:r>
              <a:rPr lang="et-EE" sz="2200" dirty="0" smtClean="0"/>
              <a:t>Ettevõtlusala rajamine)</a:t>
            </a:r>
          </a:p>
          <a:p>
            <a:pPr>
              <a:buFontTx/>
              <a:buChar char="-"/>
            </a:pPr>
            <a:r>
              <a:rPr lang="et-EE" sz="2200" dirty="0" smtClean="0"/>
              <a:t>(Ettevõtjate ümarlauad, </a:t>
            </a:r>
            <a:r>
              <a:rPr lang="et-EE" sz="2200" dirty="0" err="1" smtClean="0"/>
              <a:t>võrgustumine</a:t>
            </a:r>
            <a:r>
              <a:rPr lang="et-EE" sz="2200" dirty="0" smtClean="0"/>
              <a:t>)</a:t>
            </a:r>
          </a:p>
          <a:p>
            <a:pPr>
              <a:buFontTx/>
              <a:buChar char="-"/>
            </a:pPr>
            <a:r>
              <a:rPr lang="et-EE" sz="2200" dirty="0" smtClean="0"/>
              <a:t>(Ettevõtlustoetus)</a:t>
            </a:r>
          </a:p>
          <a:p>
            <a:pPr>
              <a:buFontTx/>
              <a:buChar char="-"/>
            </a:pPr>
            <a:r>
              <a:rPr lang="et-EE" sz="2200" dirty="0" smtClean="0"/>
              <a:t>….</a:t>
            </a:r>
          </a:p>
          <a:p>
            <a:pPr>
              <a:buFontTx/>
              <a:buChar char="-"/>
            </a:pPr>
            <a:endParaRPr lang="et-EE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04354" y="301337"/>
            <a:ext cx="8250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 smtClean="0"/>
              <a:t>Kohaliku ettevõtluskeskkonna arendamine</a:t>
            </a:r>
            <a:endParaRPr lang="et-EE" sz="2800" dirty="0"/>
          </a:p>
          <a:p>
            <a:endParaRPr lang="et-EE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520045" y="1132609"/>
            <a:ext cx="7408718" cy="53245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t-EE" sz="2200" dirty="0" smtClean="0"/>
              <a:t>HEAK </a:t>
            </a:r>
            <a:r>
              <a:rPr lang="et-EE" sz="2200" dirty="0"/>
              <a:t>tegevused </a:t>
            </a:r>
            <a:r>
              <a:rPr lang="et-EE" sz="2200" dirty="0" err="1"/>
              <a:t>KOVide</a:t>
            </a:r>
            <a:r>
              <a:rPr lang="et-EE" sz="2200" dirty="0"/>
              <a:t> üleselt:</a:t>
            </a:r>
          </a:p>
          <a:p>
            <a:pPr>
              <a:buFontTx/>
              <a:buChar char="-"/>
            </a:pPr>
            <a:r>
              <a:rPr lang="et-EE" sz="2000" b="1" dirty="0"/>
              <a:t>noorte ettevõtlikkuse edendamine </a:t>
            </a:r>
            <a:r>
              <a:rPr lang="et-EE" sz="2000" dirty="0"/>
              <a:t>(ettevõtlik kool, õpilasfirmade juhendamine, kohaalgatuslikud tegevused, ettevõtlusõppe täiendamine)</a:t>
            </a:r>
          </a:p>
          <a:p>
            <a:pPr>
              <a:buFontTx/>
              <a:buChar char="-"/>
            </a:pPr>
            <a:r>
              <a:rPr lang="et-EE" sz="2000" b="1" dirty="0"/>
              <a:t>alustavate ettevõtjate nõustamine </a:t>
            </a:r>
            <a:r>
              <a:rPr lang="et-EE" sz="2000" dirty="0"/>
              <a:t>+ </a:t>
            </a:r>
            <a:r>
              <a:rPr lang="et-EE" sz="2000" dirty="0" smtClean="0"/>
              <a:t>tugitegevused sihtrühmale (baaskoolitus</a:t>
            </a:r>
            <a:r>
              <a:rPr lang="et-EE" sz="2000" dirty="0"/>
              <a:t>, mentorklubi, vajaduspõhised koolitused/infopäevad)</a:t>
            </a:r>
          </a:p>
          <a:p>
            <a:pPr>
              <a:buFontTx/>
              <a:buChar char="-"/>
            </a:pPr>
            <a:r>
              <a:rPr lang="et-EE" sz="2000" b="1" dirty="0" smtClean="0"/>
              <a:t> tegutsevate </a:t>
            </a:r>
            <a:r>
              <a:rPr lang="et-EE" sz="2000" b="1" dirty="0"/>
              <a:t>ettevõtjate nõustamine </a:t>
            </a:r>
            <a:r>
              <a:rPr lang="et-EE" sz="2000" dirty="0"/>
              <a:t>(piirkonna ettevõtja) + tugitegevused sihtrühmale </a:t>
            </a:r>
            <a:r>
              <a:rPr lang="et-EE" sz="2000" dirty="0" smtClean="0"/>
              <a:t>(</a:t>
            </a:r>
            <a:r>
              <a:rPr lang="et-EE" sz="2000" dirty="0"/>
              <a:t>kontaktreis, messikülastus, vajaduspõhised koolitused, erasektori vahendamine</a:t>
            </a:r>
            <a:r>
              <a:rPr lang="et-EE" sz="2000" dirty="0" smtClean="0"/>
              <a:t>) </a:t>
            </a:r>
            <a:endParaRPr lang="et-EE" sz="2000" dirty="0"/>
          </a:p>
          <a:p>
            <a:pPr>
              <a:buFontTx/>
              <a:buChar char="-"/>
            </a:pPr>
            <a:r>
              <a:rPr lang="et-EE" sz="2000" dirty="0"/>
              <a:t> </a:t>
            </a:r>
            <a:r>
              <a:rPr lang="et-EE" sz="2000" b="1" dirty="0" smtClean="0"/>
              <a:t>regionaalne </a:t>
            </a:r>
            <a:r>
              <a:rPr lang="et-EE" sz="2000" b="1" dirty="0"/>
              <a:t>investorteenindus </a:t>
            </a:r>
            <a:r>
              <a:rPr lang="et-EE" sz="2000" dirty="0" smtClean="0"/>
              <a:t>(Harju-Rapla, koostöös </a:t>
            </a:r>
            <a:r>
              <a:rPr lang="et-EE" sz="2000" dirty="0" err="1" smtClean="0"/>
              <a:t>EASiga</a:t>
            </a:r>
            <a:r>
              <a:rPr lang="et-EE" sz="2000" dirty="0"/>
              <a:t>)</a:t>
            </a:r>
          </a:p>
          <a:p>
            <a:pPr>
              <a:buFontTx/>
              <a:buChar char="-"/>
            </a:pPr>
            <a:r>
              <a:rPr lang="et-EE" sz="2000" b="1" dirty="0" smtClean="0"/>
              <a:t> Harjumaa </a:t>
            </a:r>
            <a:r>
              <a:rPr lang="et-EE" sz="2000" b="1" dirty="0"/>
              <a:t>turismiettevõtluse koordineerimine</a:t>
            </a:r>
            <a:r>
              <a:rPr lang="et-EE" sz="2000" dirty="0"/>
              <a:t>;</a:t>
            </a:r>
          </a:p>
          <a:p>
            <a:pPr>
              <a:buFontTx/>
              <a:buChar char="-"/>
            </a:pPr>
            <a:r>
              <a:rPr lang="et-EE" sz="2000" dirty="0" smtClean="0">
                <a:solidFill>
                  <a:srgbClr val="FF0000"/>
                </a:solidFill>
              </a:rPr>
              <a:t> piirkonna </a:t>
            </a:r>
            <a:r>
              <a:rPr lang="et-EE" sz="2000" dirty="0">
                <a:solidFill>
                  <a:srgbClr val="FF0000"/>
                </a:solidFill>
              </a:rPr>
              <a:t>ettevõtluse seisukohast olulise sisendi kaardistamine ja ettepanekute tegemine riigitasandile otsustamiseks;</a:t>
            </a:r>
          </a:p>
          <a:p>
            <a:r>
              <a:rPr lang="et-EE" sz="2000" dirty="0">
                <a:solidFill>
                  <a:srgbClr val="FF0000"/>
                </a:solidFill>
              </a:rPr>
              <a:t>- maakonna ettevõtluse ja majandusega seotud analüüside, uuringute koostamine</a:t>
            </a:r>
          </a:p>
          <a:p>
            <a:r>
              <a:rPr lang="et-EE" sz="2000" dirty="0">
                <a:solidFill>
                  <a:srgbClr val="FF0000"/>
                </a:solidFill>
              </a:rPr>
              <a:t>- valdkonna arengukava koostamine ja nende koostamises osalemine.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47213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05691" y="5038292"/>
            <a:ext cx="2621973" cy="1438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2400" dirty="0" smtClean="0"/>
              <a:t>Eelarvemaht </a:t>
            </a:r>
          </a:p>
          <a:p>
            <a:pPr marL="0" indent="0">
              <a:buNone/>
            </a:pPr>
            <a:r>
              <a:rPr lang="et-EE" sz="2400" dirty="0" smtClean="0"/>
              <a:t>685 318 EUR</a:t>
            </a:r>
            <a:endParaRPr lang="et-EE" sz="2400" dirty="0"/>
          </a:p>
        </p:txBody>
      </p:sp>
      <p:graphicFrame>
        <p:nvGraphicFramePr>
          <p:cNvPr id="4" name="Diagramm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171541"/>
              </p:ext>
            </p:extLst>
          </p:nvPr>
        </p:nvGraphicFramePr>
        <p:xfrm>
          <a:off x="1495161" y="381000"/>
          <a:ext cx="9284804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040091" y="1132609"/>
            <a:ext cx="302375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dirty="0" smtClean="0"/>
              <a:t>HOL toetus:</a:t>
            </a:r>
          </a:p>
          <a:p>
            <a:endParaRPr lang="et-EE" sz="2000" dirty="0"/>
          </a:p>
          <a:p>
            <a:r>
              <a:rPr lang="et-EE" sz="2000" dirty="0" smtClean="0"/>
              <a:t>Omafinantseering SF „Piirkondlikud algatused ettevõtluse toetamiseks“ </a:t>
            </a:r>
          </a:p>
          <a:p>
            <a:endParaRPr lang="et-EE" dirty="0"/>
          </a:p>
          <a:p>
            <a:r>
              <a:rPr lang="et-EE" dirty="0" smtClean="0"/>
              <a:t>- Täiendav EV konsultant</a:t>
            </a:r>
          </a:p>
          <a:p>
            <a:r>
              <a:rPr lang="et-EE" dirty="0" smtClean="0"/>
              <a:t>- Turismi koordinaator</a:t>
            </a:r>
          </a:p>
          <a:p>
            <a:r>
              <a:rPr lang="et-EE" dirty="0" smtClean="0"/>
              <a:t>- Noorte koordinaator</a:t>
            </a:r>
          </a:p>
          <a:p>
            <a:r>
              <a:rPr lang="et-EE" dirty="0" smtClean="0"/>
              <a:t>- tugitegevused sihtgruppidele</a:t>
            </a:r>
          </a:p>
          <a:p>
            <a:endParaRPr lang="et-EE" dirty="0"/>
          </a:p>
          <a:p>
            <a:endParaRPr lang="et-EE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268514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468</Words>
  <Application>Microsoft Office PowerPoint</Application>
  <PresentationFormat>Laiekraan</PresentationFormat>
  <Paragraphs>102</Paragraphs>
  <Slides>10</Slides>
  <Notes>3</Notes>
  <HiddenSlides>1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10</vt:i4>
      </vt:variant>
    </vt:vector>
  </HeadingPairs>
  <TitlesOfParts>
    <vt:vector size="16" baseType="lpstr">
      <vt:lpstr>Microsoft YaHei</vt:lpstr>
      <vt:lpstr>Arial</vt:lpstr>
      <vt:lpstr>Calibri</vt:lpstr>
      <vt:lpstr>Calibri Light</vt:lpstr>
      <vt:lpstr>Wingdings</vt:lpstr>
      <vt:lpstr>Office'i kujundus</vt:lpstr>
      <vt:lpstr>PowerPointi esitlus</vt:lpstr>
      <vt:lpstr>MAK võrgustiku strateegilised eesmärgid 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Demis Voss</dc:creator>
  <cp:lastModifiedBy>Demis Voss</cp:lastModifiedBy>
  <cp:revision>38</cp:revision>
  <cp:lastPrinted>2017-04-19T06:04:57Z</cp:lastPrinted>
  <dcterms:created xsi:type="dcterms:W3CDTF">2017-04-13T06:49:02Z</dcterms:created>
  <dcterms:modified xsi:type="dcterms:W3CDTF">2017-04-19T06:07:10Z</dcterms:modified>
</cp:coreProperties>
</file>