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9" r:id="rId3"/>
    <p:sldId id="375" r:id="rId4"/>
    <p:sldId id="370" r:id="rId5"/>
    <p:sldId id="371" r:id="rId6"/>
    <p:sldId id="389" r:id="rId7"/>
    <p:sldId id="380" r:id="rId8"/>
    <p:sldId id="382" r:id="rId9"/>
    <p:sldId id="384" r:id="rId10"/>
    <p:sldId id="385" r:id="rId11"/>
    <p:sldId id="372" r:id="rId12"/>
    <p:sldId id="373" r:id="rId13"/>
    <p:sldId id="387" r:id="rId14"/>
    <p:sldId id="374" r:id="rId15"/>
    <p:sldId id="377" r:id="rId16"/>
    <p:sldId id="378" r:id="rId17"/>
    <p:sldId id="386" r:id="rId18"/>
    <p:sldId id="383" r:id="rId19"/>
    <p:sldId id="376" r:id="rId20"/>
    <p:sldId id="357" r:id="rId21"/>
  </p:sldIdLst>
  <p:sldSz cx="9144000" cy="6858000" type="screen4x3"/>
  <p:notesSz cx="6735763" cy="9866313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rja Maarjakõiv" initials="MM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00"/>
    <a:srgbClr val="7A7B7D"/>
    <a:srgbClr val="003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Keskmine laad 2 – rõh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Keskmine laad 4 – rõh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6" autoAdjust="0"/>
    <p:restoredTop sz="96270" autoAdjust="0"/>
  </p:normalViewPr>
  <p:slideViewPr>
    <p:cSldViewPr>
      <p:cViewPr varScale="1">
        <p:scale>
          <a:sx n="112" d="100"/>
          <a:sy n="112" d="100"/>
        </p:scale>
        <p:origin x="20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08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0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52A610-AE39-4303-9C78-DED060B47F9C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947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0947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B59B9-FFC5-41AE-987C-70C71F663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86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pPr>
              <a:defRPr/>
            </a:pPr>
            <a:fld id="{816C4569-88C8-450B-BBE5-2078B3CD1BAA}" type="datetimeFigureOut">
              <a:rPr lang="et-EE"/>
              <a:pPr>
                <a:defRPr/>
              </a:pPr>
              <a:t>15.02.2017</a:t>
            </a:fld>
            <a:endParaRPr lang="et-EE" dirty="0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et-EE" noProof="0" dirty="0" smtClean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et-EE" noProof="0" smtClean="0"/>
              <a:t>Klõpsake juhtslaidi teksti laadide redigeerimiseks</a:t>
            </a:r>
          </a:p>
          <a:p>
            <a:pPr lvl="1"/>
            <a:r>
              <a:rPr lang="et-EE" noProof="0" smtClean="0"/>
              <a:t>Teine tase</a:t>
            </a:r>
          </a:p>
          <a:p>
            <a:pPr lvl="2"/>
            <a:r>
              <a:rPr lang="et-EE" noProof="0" smtClean="0"/>
              <a:t>Kolmas tase</a:t>
            </a:r>
          </a:p>
          <a:p>
            <a:pPr lvl="3"/>
            <a:r>
              <a:rPr lang="et-EE" noProof="0" smtClean="0"/>
              <a:t>Neljas tase</a:t>
            </a:r>
          </a:p>
          <a:p>
            <a:pPr lvl="4"/>
            <a:r>
              <a:rPr lang="et-EE" noProof="0" smtClean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pPr>
              <a:defRPr/>
            </a:pPr>
            <a:fld id="{D97EEFE1-9668-4A66-8A62-AD33D1DD9E93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3923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39775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Märkmete kohatäid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smtClean="0"/>
          </a:p>
        </p:txBody>
      </p:sp>
      <p:sp>
        <p:nvSpPr>
          <p:cNvPr id="3174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80D50-DDAD-4876-B891-E5B913973C43}" type="slidenum">
              <a:rPr lang="et-EE" smtClean="0"/>
              <a:pPr/>
              <a:t>1</a:t>
            </a:fld>
            <a:endParaRPr lang="et-EE" smtClean="0"/>
          </a:p>
        </p:txBody>
      </p:sp>
    </p:spTree>
    <p:extLst>
      <p:ext uri="{BB962C8B-B14F-4D97-AF65-F5344CB8AC3E}">
        <p14:creationId xmlns:p14="http://schemas.microsoft.com/office/powerpoint/2010/main" val="17255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Miks kasulik ja mis</a:t>
            </a:r>
            <a:r>
              <a:rPr lang="et-EE" baseline="0" dirty="0" smtClean="0"/>
              <a:t> eesmärk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7EEFE1-9668-4A66-8A62-AD33D1DD9E93}" type="slidenum">
              <a:rPr lang="et-EE" smtClean="0"/>
              <a:pPr>
                <a:defRPr/>
              </a:pPr>
              <a:t>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2446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Viin jutu kriminoloogia peale, aktiivselt tegelenud</a:t>
            </a:r>
            <a:r>
              <a:rPr lang="et-EE" baseline="0" dirty="0" smtClean="0"/>
              <a:t> kriminoloogid, kes on aktiivselt tegelenud sellega, annan sõna </a:t>
            </a:r>
            <a:r>
              <a:rPr lang="et-EE" baseline="0" dirty="0" err="1" smtClean="0"/>
              <a:t>unole</a:t>
            </a:r>
            <a:r>
              <a:rPr lang="et-EE" baseline="0" dirty="0" smtClean="0"/>
              <a:t>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7EEFE1-9668-4A66-8A62-AD33D1DD9E93}" type="slidenum">
              <a:rPr lang="et-EE" smtClean="0"/>
              <a:pPr>
                <a:defRPr/>
              </a:pPr>
              <a:t>16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342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0636" y="3364836"/>
            <a:ext cx="6838950" cy="1214446"/>
          </a:xfrm>
        </p:spPr>
        <p:txBody>
          <a:bodyPr tIns="45720" bIns="45720" anchor="ctr"/>
          <a:lstStyle>
            <a:lvl1pPr algn="ctr">
              <a:defRPr sz="4000" b="1" baseline="0">
                <a:solidFill>
                  <a:srgbClr val="336699"/>
                </a:solidFill>
              </a:defRPr>
            </a:lvl1pPr>
          </a:lstStyle>
          <a:p>
            <a:r>
              <a:rPr lang="et-EE" dirty="0" smtClean="0"/>
              <a:t>Esitluse pealkirja koht 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62074" y="5072074"/>
            <a:ext cx="6838950" cy="163197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t-EE" dirty="0" smtClean="0"/>
              <a:t>isiklik teenistusaste ees- ja perekonnanimi</a:t>
            </a:r>
          </a:p>
          <a:p>
            <a:r>
              <a:rPr lang="et-EE" dirty="0" smtClean="0"/>
              <a:t>ametinimetus</a:t>
            </a:r>
          </a:p>
          <a:p>
            <a:r>
              <a:rPr lang="et-EE" dirty="0" smtClean="0"/>
              <a:t>struktuuriüksus</a:t>
            </a:r>
          </a:p>
          <a:p>
            <a:r>
              <a:rPr lang="et-EE" dirty="0" smtClean="0"/>
              <a:t>kuupäev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7" name="Picture 6" descr="pohja prefektuur logo c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55776" y="1556792"/>
            <a:ext cx="3600000" cy="152364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itel ja sis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336699"/>
                </a:solidFill>
              </a:defRPr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  <p:pic>
        <p:nvPicPr>
          <p:cNvPr id="9" name="Picture 8" descr="pohja prefektuur bw logo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27584" y="6221590"/>
            <a:ext cx="2160000" cy="3757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963E-B749-419F-90D3-4EB27D10D105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  <p:pic>
        <p:nvPicPr>
          <p:cNvPr id="9" name="Picture 8" descr="pohja prefektuu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6237312"/>
            <a:ext cx="2160000" cy="3757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336699"/>
                </a:solidFill>
              </a:defRPr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0A4F-337F-4C47-BF58-795F676A5613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  <p:pic>
        <p:nvPicPr>
          <p:cNvPr id="9" name="Picture 8" descr="pohja prefektuu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6237312"/>
            <a:ext cx="2160000" cy="3757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785787" y="2276475"/>
            <a:ext cx="3714776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3439" y="2276475"/>
            <a:ext cx="381635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C5F2-C86C-4824-B5EB-629C18822CDF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  <p:pic>
        <p:nvPicPr>
          <p:cNvPr id="10" name="Picture 9" descr="pohja prefektuu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6237312"/>
            <a:ext cx="2160000" cy="3757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28596" y="488952"/>
            <a:ext cx="7072362" cy="72547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BACD-4CC2-4CF0-874C-1A7F0E7E647A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  <p:pic>
        <p:nvPicPr>
          <p:cNvPr id="12" name="Picture 11" descr="pohja prefektuu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6237312"/>
            <a:ext cx="2160000" cy="3757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6316C-F2FC-4BC0-BFB3-A2FCE21DA3AF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  <p:pic>
        <p:nvPicPr>
          <p:cNvPr id="8" name="Picture 7" descr="pohja prefektuu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6237312"/>
            <a:ext cx="2160000" cy="3757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hja prefektuu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6237312"/>
            <a:ext cx="2160000" cy="3757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dirty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BDC9-B77E-4D6A-BC01-A53C02876575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  <p:pic>
        <p:nvPicPr>
          <p:cNvPr id="10" name="Picture 9" descr="pohja prefektuu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6237312"/>
            <a:ext cx="2160000" cy="3757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Jaotise pä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DB0A4F-337F-4C47-BF58-795F676A5613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  <p:pic>
        <p:nvPicPr>
          <p:cNvPr id="9" name="Picture 8" descr="pohja prefektuur bw logo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27584" y="6221590"/>
            <a:ext cx="2160000" cy="3757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25" y="1785926"/>
            <a:ext cx="7602564" cy="387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24" y="6248400"/>
            <a:ext cx="227491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4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D38C74E-3E98-445E-A8E1-F33ED2F40369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  <p:sp>
        <p:nvSpPr>
          <p:cNvPr id="1434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500042"/>
            <a:ext cx="76438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Pealkirjakast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2" r:id="rId8"/>
    <p:sldLayoutId id="2147483750" r:id="rId9"/>
    <p:sldLayoutId id="2147483749" r:id="rId10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3567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7A7B7D"/>
        </a:buClr>
        <a:buSzPct val="7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rgbClr val="003567"/>
        </a:buClr>
        <a:buSzPct val="6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rgbClr val="7A7B7D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Seh6Uh2NU" TargetMode="External"/><Relationship Id="rId2" Type="http://schemas.openxmlformats.org/officeDocument/2006/relationships/hyperlink" Target="https://www.youtube.com/watch?v=-7X83lykQO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N_EcEwZ-I" TargetMode="External"/><Relationship Id="rId7" Type="http://schemas.openxmlformats.org/officeDocument/2006/relationships/image" Target="../media/image30.jpg"/><Relationship Id="rId2" Type="http://schemas.openxmlformats.org/officeDocument/2006/relationships/hyperlink" Target="https://www.youtube.com/watch?v=BgJlkZNGZ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F_V2S6i30c" TargetMode="External"/><Relationship Id="rId5" Type="http://schemas.openxmlformats.org/officeDocument/2006/relationships/hyperlink" Target="https://www.youtube.com/watch?v=533jLPP5LYE" TargetMode="External"/><Relationship Id="rId4" Type="http://schemas.openxmlformats.org/officeDocument/2006/relationships/hyperlink" Target="https://www.youtube.com/watch?v=1bGDUTxbY2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WP_20140829_09_43_25_Pro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79550" y="4624388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 anchor="b"/>
          <a:lstStyle/>
          <a:p>
            <a:pPr eaLnBrk="0" hangingPunct="0"/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6838950" cy="2064020"/>
          </a:xfrm>
        </p:spPr>
        <p:txBody>
          <a:bodyPr/>
          <a:lstStyle/>
          <a:p>
            <a:r>
              <a:rPr lang="et-EE" sz="3000" dirty="0" smtClean="0">
                <a:latin typeface="Calibri" panose="020F0502020204030204" pitchFamily="34" charset="0"/>
              </a:rPr>
              <a:t>CPTED tutvustus</a:t>
            </a:r>
          </a:p>
          <a:p>
            <a:endParaRPr lang="et-EE" sz="2400" dirty="0">
              <a:latin typeface="Calibri" panose="020F0502020204030204" pitchFamily="34" charset="0"/>
            </a:endParaRPr>
          </a:p>
          <a:p>
            <a:endParaRPr lang="et-EE" sz="2400" dirty="0" smtClean="0">
              <a:latin typeface="Calibri" panose="020F0502020204030204" pitchFamily="34" charset="0"/>
            </a:endParaRPr>
          </a:p>
          <a:p>
            <a:endParaRPr lang="et-EE" sz="2400" dirty="0" smtClean="0">
              <a:latin typeface="Calibri" panose="020F0502020204030204" pitchFamily="34" charset="0"/>
            </a:endParaRPr>
          </a:p>
          <a:p>
            <a:r>
              <a:rPr lang="et-EE" sz="1800" dirty="0" smtClean="0">
                <a:latin typeface="Calibri" panose="020F0502020204030204" pitchFamily="34" charset="0"/>
              </a:rPr>
              <a:t>Veebruar 2017, Eesti</a:t>
            </a:r>
          </a:p>
          <a:p>
            <a:endParaRPr lang="et-EE" dirty="0"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640" y="3429000"/>
            <a:ext cx="6838950" cy="432048"/>
          </a:xfrm>
        </p:spPr>
        <p:txBody>
          <a:bodyPr/>
          <a:lstStyle/>
          <a:p>
            <a:pPr algn="r"/>
            <a:r>
              <a:rPr lang="et-EE" altLang="et-EE" sz="1500" b="0" dirty="0" smtClean="0">
                <a:solidFill>
                  <a:schemeClr val="tx1"/>
                </a:solidFill>
              </a:rPr>
              <a:t/>
            </a:r>
            <a:br>
              <a:rPr lang="et-EE" altLang="et-EE" sz="1500" b="0" dirty="0" smtClean="0">
                <a:solidFill>
                  <a:schemeClr val="tx1"/>
                </a:solidFill>
              </a:rPr>
            </a:br>
            <a:r>
              <a:rPr lang="et-EE" altLang="et-EE" sz="1500" b="0" dirty="0">
                <a:solidFill>
                  <a:schemeClr val="tx1"/>
                </a:solidFill>
              </a:rPr>
              <a:t/>
            </a:r>
            <a:br>
              <a:rPr lang="et-EE" altLang="et-EE" sz="1500" b="0" dirty="0">
                <a:solidFill>
                  <a:schemeClr val="tx1"/>
                </a:solidFill>
              </a:rPr>
            </a:br>
            <a:r>
              <a:rPr lang="et-EE" altLang="et-EE" sz="1500" b="0" dirty="0" smtClean="0">
                <a:solidFill>
                  <a:schemeClr val="tx1"/>
                </a:solidFill>
              </a:rPr>
              <a:t/>
            </a:r>
            <a:br>
              <a:rPr lang="et-EE" altLang="et-EE" sz="1500" b="0" dirty="0" smtClean="0">
                <a:solidFill>
                  <a:schemeClr val="tx1"/>
                </a:solidFill>
              </a:rPr>
            </a:br>
            <a:r>
              <a:rPr lang="et-EE" altLang="et-EE" sz="1500" b="0" dirty="0">
                <a:solidFill>
                  <a:schemeClr val="tx1"/>
                </a:solidFill>
              </a:rPr>
              <a:t/>
            </a:r>
            <a:br>
              <a:rPr lang="et-EE" altLang="et-EE" sz="1500" b="0" dirty="0">
                <a:solidFill>
                  <a:schemeClr val="tx1"/>
                </a:solidFill>
              </a:rPr>
            </a:br>
            <a:r>
              <a:rPr lang="et-EE" altLang="et-EE" sz="1500" b="0" dirty="0" smtClean="0">
                <a:solidFill>
                  <a:schemeClr val="tx1"/>
                </a:solidFill>
              </a:rPr>
              <a:t/>
            </a:r>
            <a:br>
              <a:rPr lang="et-EE" altLang="et-EE" sz="1500" b="0" dirty="0" smtClean="0">
                <a:solidFill>
                  <a:schemeClr val="tx1"/>
                </a:solidFill>
              </a:rPr>
            </a:br>
            <a:r>
              <a:rPr lang="et-EE" altLang="et-EE" sz="1500" b="0" dirty="0">
                <a:solidFill>
                  <a:schemeClr val="tx1"/>
                </a:solidFill>
              </a:rPr>
              <a:t/>
            </a:r>
            <a:br>
              <a:rPr lang="et-EE" altLang="et-EE" sz="1500" b="0" dirty="0">
                <a:solidFill>
                  <a:schemeClr val="tx1"/>
                </a:solidFill>
              </a:rPr>
            </a:br>
            <a:r>
              <a:rPr lang="et-EE" altLang="et-EE" sz="1500" b="0" dirty="0" smtClean="0">
                <a:solidFill>
                  <a:schemeClr val="tx1"/>
                </a:solidFill>
              </a:rPr>
              <a:t/>
            </a:r>
            <a:br>
              <a:rPr lang="et-EE" altLang="et-EE" sz="1500" b="0" dirty="0" smtClean="0">
                <a:solidFill>
                  <a:schemeClr val="tx1"/>
                </a:solidFill>
              </a:rPr>
            </a:br>
            <a:r>
              <a:rPr lang="et-EE" altLang="et-EE" sz="1500" b="0" dirty="0">
                <a:solidFill>
                  <a:schemeClr val="tx1"/>
                </a:solidFill>
              </a:rPr>
              <a:t/>
            </a:r>
            <a:br>
              <a:rPr lang="et-EE" altLang="et-EE" sz="1500" b="0" dirty="0">
                <a:solidFill>
                  <a:schemeClr val="tx1"/>
                </a:solidFill>
              </a:rPr>
            </a:br>
            <a:r>
              <a:rPr lang="et-EE" altLang="et-EE" sz="1500" b="0" dirty="0" smtClean="0">
                <a:solidFill>
                  <a:schemeClr val="tx1"/>
                </a:solidFill>
              </a:rPr>
              <a:t/>
            </a:r>
            <a:br>
              <a:rPr lang="et-EE" altLang="et-EE" sz="1500" b="0" dirty="0" smtClean="0">
                <a:solidFill>
                  <a:schemeClr val="tx1"/>
                </a:solidFill>
              </a:rPr>
            </a:br>
            <a:r>
              <a:rPr lang="et-EE" altLang="et-EE" sz="1500" b="0" dirty="0">
                <a:solidFill>
                  <a:schemeClr val="tx1"/>
                </a:solidFill>
              </a:rPr>
              <a:t/>
            </a:r>
            <a:br>
              <a:rPr lang="et-EE" altLang="et-EE" sz="1500" b="0" dirty="0">
                <a:solidFill>
                  <a:schemeClr val="tx1"/>
                </a:solidFill>
              </a:rPr>
            </a:br>
            <a:r>
              <a:rPr lang="et-EE" altLang="et-EE" sz="1500" b="0" dirty="0" smtClean="0">
                <a:solidFill>
                  <a:schemeClr val="tx1"/>
                </a:solidFill>
              </a:rPr>
              <a:t/>
            </a:r>
            <a:br>
              <a:rPr lang="et-EE" altLang="et-EE" sz="1500" b="0" dirty="0" smtClean="0">
                <a:solidFill>
                  <a:schemeClr val="tx1"/>
                </a:solidFill>
              </a:rPr>
            </a:br>
            <a:r>
              <a:rPr lang="et-EE" altLang="et-EE" sz="1500" b="0" dirty="0">
                <a:solidFill>
                  <a:schemeClr val="tx1"/>
                </a:solidFill>
              </a:rPr>
              <a:t/>
            </a:r>
            <a:br>
              <a:rPr lang="et-EE" altLang="et-EE" sz="1500" b="0" dirty="0">
                <a:solidFill>
                  <a:schemeClr val="tx1"/>
                </a:solidFill>
              </a:rPr>
            </a:br>
            <a:r>
              <a:rPr lang="et-EE" altLang="et-EE" sz="1500" b="0" dirty="0" smtClean="0">
                <a:solidFill>
                  <a:schemeClr val="tx1"/>
                </a:solidFill>
              </a:rPr>
              <a:t/>
            </a:r>
            <a:br>
              <a:rPr lang="et-EE" altLang="et-EE" sz="1500" b="0" dirty="0" smtClean="0">
                <a:solidFill>
                  <a:schemeClr val="tx1"/>
                </a:solidFill>
              </a:rPr>
            </a:br>
            <a:r>
              <a:rPr lang="et-EE" altLang="et-EE" sz="1500" b="0" dirty="0">
                <a:solidFill>
                  <a:schemeClr val="tx1"/>
                </a:solidFill>
              </a:rPr>
              <a:t/>
            </a:r>
            <a:br>
              <a:rPr lang="et-EE" altLang="et-EE" sz="1500" b="0" dirty="0">
                <a:solidFill>
                  <a:schemeClr val="tx1"/>
                </a:solidFill>
              </a:rPr>
            </a:br>
            <a:r>
              <a:rPr lang="et-EE" altLang="et-EE" sz="1500" b="0" dirty="0" smtClean="0">
                <a:solidFill>
                  <a:schemeClr val="tx1"/>
                </a:solidFill>
              </a:rPr>
              <a:t/>
            </a:r>
            <a:br>
              <a:rPr lang="et-EE" altLang="et-EE" sz="1500" b="0" dirty="0" smtClean="0">
                <a:solidFill>
                  <a:schemeClr val="tx1"/>
                </a:solidFill>
              </a:rPr>
            </a:br>
            <a:r>
              <a:rPr lang="et-EE" altLang="et-EE" sz="1500" b="0" dirty="0">
                <a:solidFill>
                  <a:schemeClr val="tx1"/>
                </a:solidFill>
              </a:rPr>
              <a:t/>
            </a:r>
            <a:br>
              <a:rPr lang="et-EE" altLang="et-EE" sz="1500" b="0" dirty="0">
                <a:solidFill>
                  <a:schemeClr val="tx1"/>
                </a:solidFill>
              </a:rPr>
            </a:br>
            <a:r>
              <a:rPr lang="et-EE" altLang="et-EE" sz="1200" b="0" dirty="0">
                <a:solidFill>
                  <a:schemeClr val="tx1"/>
                </a:solidFill>
              </a:rPr>
              <a:t/>
            </a:r>
            <a:br>
              <a:rPr lang="et-EE" altLang="et-EE" sz="1200" b="0" dirty="0">
                <a:solidFill>
                  <a:schemeClr val="tx1"/>
                </a:solidFill>
              </a:rPr>
            </a:br>
            <a:r>
              <a:rPr lang="et-EE" altLang="et-EE" sz="1200" b="0" dirty="0" smtClean="0">
                <a:solidFill>
                  <a:schemeClr val="tx1"/>
                </a:solidFill>
              </a:rPr>
              <a:t>Marge </a:t>
            </a:r>
            <a:r>
              <a:rPr lang="et-EE" altLang="et-EE" sz="1200" b="0" dirty="0" smtClean="0">
                <a:solidFill>
                  <a:schemeClr val="tx1"/>
                </a:solidFill>
              </a:rPr>
              <a:t>Tamme</a:t>
            </a:r>
            <a:r>
              <a:rPr lang="et-EE" altLang="et-EE" sz="1200" b="0" dirty="0">
                <a:solidFill>
                  <a:schemeClr val="tx1"/>
                </a:solidFill>
              </a:rPr>
              <a:t/>
            </a:r>
            <a:br>
              <a:rPr lang="et-EE" altLang="et-EE" sz="1200" b="0" dirty="0">
                <a:solidFill>
                  <a:schemeClr val="tx1"/>
                </a:solidFill>
              </a:rPr>
            </a:br>
            <a:r>
              <a:rPr lang="et-EE" altLang="et-EE" sz="1200" b="0" dirty="0">
                <a:solidFill>
                  <a:schemeClr val="tx1"/>
                </a:solidFill>
              </a:rPr>
              <a:t>Ida-Harju politseijaoskond</a:t>
            </a:r>
            <a:br>
              <a:rPr lang="et-EE" altLang="et-EE" sz="1200" b="0" dirty="0">
                <a:solidFill>
                  <a:schemeClr val="tx1"/>
                </a:solidFill>
              </a:rPr>
            </a:br>
            <a:r>
              <a:rPr lang="et-EE" altLang="et-EE" sz="1200" b="0" dirty="0" smtClean="0">
                <a:solidFill>
                  <a:schemeClr val="tx1"/>
                </a:solidFill>
              </a:rPr>
              <a:t>Anu Leps</a:t>
            </a:r>
            <a:br>
              <a:rPr lang="et-EE" altLang="et-EE" sz="1200" b="0" dirty="0" smtClean="0">
                <a:solidFill>
                  <a:schemeClr val="tx1"/>
                </a:solidFill>
              </a:rPr>
            </a:br>
            <a:r>
              <a:rPr lang="et-EE" altLang="et-EE" sz="1200" b="0" dirty="0" smtClean="0">
                <a:solidFill>
                  <a:schemeClr val="tx1"/>
                </a:solidFill>
              </a:rPr>
              <a:t>Justiitsministeerium</a:t>
            </a:r>
            <a:br>
              <a:rPr lang="et-EE" altLang="et-EE" sz="1200" b="0" dirty="0" smtClean="0">
                <a:solidFill>
                  <a:schemeClr val="tx1"/>
                </a:solidFill>
              </a:rPr>
            </a:br>
            <a:r>
              <a:rPr lang="et-EE" altLang="et-EE" sz="1200" b="0" dirty="0" smtClean="0">
                <a:solidFill>
                  <a:schemeClr val="tx1"/>
                </a:solidFill>
              </a:rPr>
              <a:t>Uno Traat</a:t>
            </a:r>
            <a:br>
              <a:rPr lang="et-EE" altLang="et-EE" sz="1200" b="0" dirty="0" smtClean="0">
                <a:solidFill>
                  <a:schemeClr val="tx1"/>
                </a:solidFill>
              </a:rPr>
            </a:br>
            <a:r>
              <a:rPr lang="et-EE" altLang="et-EE" sz="1200" b="0" dirty="0" smtClean="0">
                <a:solidFill>
                  <a:schemeClr val="tx1"/>
                </a:solidFill>
              </a:rPr>
              <a:t>Sisekaitseakadeemia lektor</a:t>
            </a:r>
            <a:br>
              <a:rPr lang="et-EE" altLang="et-EE" sz="1200" b="0" dirty="0" smtClean="0">
                <a:solidFill>
                  <a:schemeClr val="tx1"/>
                </a:solidFill>
              </a:rPr>
            </a:br>
            <a:r>
              <a:rPr lang="et-EE" altLang="et-EE" sz="1200" b="0" dirty="0" smtClean="0">
                <a:solidFill>
                  <a:schemeClr val="tx1"/>
                </a:solidFill>
              </a:rPr>
              <a:t>Varmo Rein</a:t>
            </a:r>
            <a:br>
              <a:rPr lang="et-EE" altLang="et-EE" sz="1200" b="0" dirty="0" smtClean="0">
                <a:solidFill>
                  <a:schemeClr val="tx1"/>
                </a:solidFill>
              </a:rPr>
            </a:br>
            <a:r>
              <a:rPr lang="et-EE" altLang="et-EE" sz="1200" b="0" dirty="0" smtClean="0">
                <a:solidFill>
                  <a:schemeClr val="tx1"/>
                </a:solidFill>
              </a:rPr>
              <a:t>Politsei- ja Piirivalveamet</a:t>
            </a:r>
            <a:endParaRPr lang="et-EE" altLang="et-EE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567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A7B7D"/>
              </a:buClr>
              <a:buSzPct val="7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567"/>
              </a:buClr>
              <a:buSzPct val="6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A7B7D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0248C5-9A37-4164-A1A5-4FD69F86F6A4}" type="slidenum">
              <a:rPr lang="et-EE" altLang="et-E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t-EE" altLang="et-EE" sz="1000" smtClean="0">
              <a:solidFill>
                <a:srgbClr val="000000"/>
              </a:solidFill>
            </a:endParaRPr>
          </a:p>
        </p:txBody>
      </p:sp>
      <p:pic>
        <p:nvPicPr>
          <p:cNvPr id="22531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136"/>
            <a:ext cx="6604719" cy="40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893203" y="5546518"/>
            <a:ext cx="66786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t-EE" altLang="et-EE" sz="1500" dirty="0" err="1">
                <a:latin typeface="Arial" panose="020B0604020202020204" pitchFamily="34" charset="0"/>
                <a:cs typeface="Arial" panose="020B0604020202020204" pitchFamily="34" charset="0"/>
              </a:rPr>
              <a:t>Jälgitavuse</a:t>
            </a:r>
            <a:r>
              <a:rPr lang="et-EE" altLang="et-EE" sz="1500" dirty="0">
                <a:latin typeface="Arial" panose="020B0604020202020204" pitchFamily="34" charset="0"/>
                <a:cs typeface="Arial" panose="020B0604020202020204" pitchFamily="34" charset="0"/>
              </a:rPr>
              <a:t> ja territoriaalsuse põhimõte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 sz="1500" dirty="0">
                <a:latin typeface="Arial" panose="020B0604020202020204" pitchFamily="34" charset="0"/>
                <a:cs typeface="Arial" panose="020B0604020202020204" pitchFamily="34" charset="0"/>
              </a:rPr>
              <a:t>Pannakse kergemini tähele võõraid ja sissetungijaid </a:t>
            </a: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874592" y="400276"/>
            <a:ext cx="7099300" cy="714375"/>
          </a:xfrm>
        </p:spPr>
        <p:txBody>
          <a:bodyPr/>
          <a:lstStyle/>
          <a:p>
            <a:r>
              <a:rPr lang="et-EE" altLang="et-EE" smtClean="0">
                <a:latin typeface="55 Helvetica Roman" charset="0"/>
                <a:cs typeface="55 Helvetica Roman" charset="0"/>
              </a:rPr>
              <a:t>Soome, Muotiala</a:t>
            </a:r>
          </a:p>
        </p:txBody>
      </p:sp>
    </p:spTree>
    <p:extLst>
      <p:ext uri="{BB962C8B-B14F-4D97-AF65-F5344CB8AC3E}">
        <p14:creationId xmlns:p14="http://schemas.microsoft.com/office/powerpoint/2010/main" val="9091641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72" y="1628800"/>
            <a:ext cx="7602564" cy="3875099"/>
          </a:xfrm>
        </p:spPr>
        <p:txBody>
          <a:bodyPr/>
          <a:lstStyle/>
          <a:p>
            <a:pPr marL="0" indent="0">
              <a:buNone/>
            </a:pPr>
            <a:r>
              <a:rPr lang="et-EE" sz="1600" b="1" dirty="0"/>
              <a:t>2. territoriaalsuse </a:t>
            </a:r>
            <a:r>
              <a:rPr lang="et-EE" sz="1600" b="1" dirty="0" smtClean="0"/>
              <a:t>põhimõte- </a:t>
            </a:r>
            <a:r>
              <a:rPr lang="et-EE" sz="1600" dirty="0" smtClean="0"/>
              <a:t>omandiõigust </a:t>
            </a:r>
            <a:r>
              <a:rPr lang="et-EE" sz="1600" dirty="0"/>
              <a:t>või omandiõiguse </a:t>
            </a:r>
            <a:r>
              <a:rPr lang="et-EE" sz="1600" dirty="0" smtClean="0"/>
              <a:t>tunnetamine </a:t>
            </a:r>
            <a:r>
              <a:rPr lang="it-IT" sz="1600" dirty="0" smtClean="0"/>
              <a:t>emotsioon</a:t>
            </a:r>
            <a:r>
              <a:rPr lang="it-IT" sz="1600" dirty="0"/>
              <a:t>, mille kaudu inimesed või inimgrupid defineerivad </a:t>
            </a:r>
            <a:r>
              <a:rPr lang="it-IT" sz="1600" dirty="0" smtClean="0"/>
              <a:t>ruumi</a:t>
            </a:r>
            <a:r>
              <a:rPr lang="et-EE" sz="1600" dirty="0" smtClean="0"/>
              <a:t> </a:t>
            </a:r>
            <a:r>
              <a:rPr lang="fi-FI" sz="1600" dirty="0" err="1" smtClean="0"/>
              <a:t>enda</a:t>
            </a:r>
            <a:r>
              <a:rPr lang="fi-FI" sz="1600" dirty="0" smtClean="0"/>
              <a:t> omana</a:t>
            </a:r>
            <a:r>
              <a:rPr lang="et-EE" sz="1600" dirty="0" smtClean="0"/>
              <a:t>. I</a:t>
            </a:r>
            <a:r>
              <a:rPr lang="fi-FI" sz="1600" dirty="0" err="1" smtClean="0"/>
              <a:t>nimestel</a:t>
            </a:r>
            <a:r>
              <a:rPr lang="fi-FI" sz="1600" dirty="0" smtClean="0"/>
              <a:t> </a:t>
            </a:r>
            <a:r>
              <a:rPr lang="et-EE" sz="1600" dirty="0" smtClean="0"/>
              <a:t>on m</a:t>
            </a:r>
            <a:r>
              <a:rPr lang="fi-FI" sz="1600" dirty="0" err="1" smtClean="0"/>
              <a:t>otivatsioon</a:t>
            </a:r>
            <a:r>
              <a:rPr lang="fi-FI" sz="1600" dirty="0" smtClean="0"/>
              <a:t> </a:t>
            </a:r>
            <a:r>
              <a:rPr lang="fi-FI" sz="1600" dirty="0" err="1"/>
              <a:t>kontrollida</a:t>
            </a:r>
            <a:r>
              <a:rPr lang="fi-FI" sz="1600" dirty="0"/>
              <a:t> ja </a:t>
            </a:r>
            <a:r>
              <a:rPr lang="fi-FI" sz="1600" dirty="0" err="1"/>
              <a:t>kaitsta</a:t>
            </a:r>
            <a:r>
              <a:rPr lang="fi-FI" sz="1600" dirty="0"/>
              <a:t> </a:t>
            </a:r>
            <a:r>
              <a:rPr lang="fi-FI" sz="1600" dirty="0" err="1" smtClean="0"/>
              <a:t>konkreetset</a:t>
            </a:r>
            <a:r>
              <a:rPr lang="et-EE" sz="1600" dirty="0"/>
              <a:t> </a:t>
            </a:r>
            <a:r>
              <a:rPr lang="fi-FI" sz="1600" dirty="0" err="1" smtClean="0"/>
              <a:t>ruumi</a:t>
            </a:r>
            <a:r>
              <a:rPr lang="fi-FI" sz="1600" dirty="0"/>
              <a:t>, </a:t>
            </a:r>
            <a:r>
              <a:rPr lang="fi-FI" sz="1600" dirty="0" err="1"/>
              <a:t>mis</a:t>
            </a:r>
            <a:r>
              <a:rPr lang="fi-FI" sz="1600" dirty="0"/>
              <a:t> on </a:t>
            </a:r>
            <a:r>
              <a:rPr lang="fi-FI" sz="1600" dirty="0" err="1"/>
              <a:t>seadusega</a:t>
            </a:r>
            <a:r>
              <a:rPr lang="fi-FI" sz="1600" dirty="0"/>
              <a:t> </a:t>
            </a:r>
            <a:r>
              <a:rPr lang="fi-FI" sz="1600" dirty="0" err="1"/>
              <a:t>nende</a:t>
            </a:r>
            <a:r>
              <a:rPr lang="fi-FI" sz="1600" dirty="0"/>
              <a:t> oma ja/</a:t>
            </a:r>
            <a:r>
              <a:rPr lang="fi-FI" sz="1600" dirty="0" err="1"/>
              <a:t>või</a:t>
            </a:r>
            <a:r>
              <a:rPr lang="fi-FI" sz="1600" dirty="0"/>
              <a:t> </a:t>
            </a:r>
            <a:r>
              <a:rPr lang="fi-FI" sz="1600" dirty="0" err="1"/>
              <a:t>mis</a:t>
            </a:r>
            <a:r>
              <a:rPr lang="fi-FI" sz="1600" dirty="0"/>
              <a:t> </a:t>
            </a:r>
            <a:r>
              <a:rPr lang="fi-FI" sz="1600" dirty="0" err="1"/>
              <a:t>nad</a:t>
            </a:r>
            <a:r>
              <a:rPr lang="fi-FI" sz="1600" dirty="0"/>
              <a:t> </a:t>
            </a:r>
            <a:r>
              <a:rPr lang="fi-FI" sz="1600" dirty="0" err="1"/>
              <a:t>arvavad</a:t>
            </a:r>
            <a:r>
              <a:rPr lang="fi-FI" sz="1600" dirty="0"/>
              <a:t>, et </a:t>
            </a:r>
            <a:r>
              <a:rPr lang="fi-FI" sz="1600" dirty="0" smtClean="0"/>
              <a:t>on</a:t>
            </a:r>
            <a:r>
              <a:rPr lang="et-EE" sz="1600" dirty="0" smtClean="0"/>
              <a:t> </a:t>
            </a:r>
            <a:r>
              <a:rPr lang="sv-SE" sz="1600" dirty="0" smtClean="0"/>
              <a:t>nende </a:t>
            </a:r>
            <a:r>
              <a:rPr lang="sv-SE" sz="1600" dirty="0"/>
              <a:t>oma. </a:t>
            </a: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r>
              <a:rPr lang="sv-SE" sz="1600" dirty="0" smtClean="0"/>
              <a:t>Märgid</a:t>
            </a:r>
            <a:r>
              <a:rPr lang="sv-SE" sz="1600" dirty="0"/>
              <a:t>, värv, piiritlemine, </a:t>
            </a:r>
            <a:r>
              <a:rPr lang="sv-SE" sz="1600" dirty="0" smtClean="0"/>
              <a:t>värava</a:t>
            </a:r>
            <a:r>
              <a:rPr lang="et-EE" sz="1600" dirty="0" smtClean="0"/>
              <a:t>d, …</a:t>
            </a:r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r>
              <a:rPr lang="et-EE" sz="1600" dirty="0" smtClean="0"/>
              <a:t>Nende </a:t>
            </a:r>
            <a:r>
              <a:rPr lang="et-EE" sz="1600" dirty="0"/>
              <a:t>vahendite kaudu </a:t>
            </a:r>
            <a:r>
              <a:rPr lang="et-EE" sz="1600" i="1" dirty="0"/>
              <a:t>„võib </a:t>
            </a:r>
            <a:r>
              <a:rPr lang="et-EE" sz="1600" i="1" dirty="0" smtClean="0"/>
              <a:t>füüsiline </a:t>
            </a:r>
            <a:r>
              <a:rPr lang="fi-FI" sz="1600" i="1" dirty="0" err="1" smtClean="0"/>
              <a:t>kujundus</a:t>
            </a:r>
            <a:r>
              <a:rPr lang="fi-FI" sz="1600" i="1" dirty="0" smtClean="0"/>
              <a:t> </a:t>
            </a:r>
            <a:r>
              <a:rPr lang="fi-FI" sz="1600" i="1" dirty="0" err="1"/>
              <a:t>luua</a:t>
            </a:r>
            <a:r>
              <a:rPr lang="fi-FI" sz="1600" i="1" dirty="0"/>
              <a:t> </a:t>
            </a:r>
            <a:r>
              <a:rPr lang="fi-FI" sz="1600" i="1" dirty="0" err="1"/>
              <a:t>või</a:t>
            </a:r>
            <a:r>
              <a:rPr lang="fi-FI" sz="1600" i="1" dirty="0"/>
              <a:t> </a:t>
            </a:r>
            <a:r>
              <a:rPr lang="fi-FI" sz="1600" i="1" dirty="0" err="1"/>
              <a:t>laiendada</a:t>
            </a:r>
            <a:r>
              <a:rPr lang="fi-FI" sz="1600" i="1" dirty="0"/>
              <a:t> </a:t>
            </a:r>
            <a:r>
              <a:rPr lang="fi-FI" sz="1600" i="1" dirty="0" err="1"/>
              <a:t>mõjuala</a:t>
            </a:r>
            <a:r>
              <a:rPr lang="fi-FI" sz="1600" i="1" dirty="0"/>
              <a:t> nii, et </a:t>
            </a:r>
            <a:r>
              <a:rPr lang="fi-FI" sz="1600" i="1" dirty="0" err="1"/>
              <a:t>selle</a:t>
            </a:r>
            <a:r>
              <a:rPr lang="fi-FI" sz="1600" i="1" dirty="0"/>
              <a:t> </a:t>
            </a:r>
            <a:r>
              <a:rPr lang="fi-FI" sz="1600" i="1" dirty="0" err="1"/>
              <a:t>kasutajatel</a:t>
            </a:r>
            <a:r>
              <a:rPr lang="fi-FI" sz="1600" i="1" dirty="0"/>
              <a:t> </a:t>
            </a:r>
            <a:r>
              <a:rPr lang="fi-FI" sz="1600" i="1" dirty="0" err="1" smtClean="0"/>
              <a:t>tekib</a:t>
            </a:r>
            <a:r>
              <a:rPr lang="et-EE" sz="1600" i="1" dirty="0"/>
              <a:t> </a:t>
            </a:r>
            <a:r>
              <a:rPr lang="fi-FI" sz="1600" i="1" dirty="0" err="1" smtClean="0"/>
              <a:t>omanditunne</a:t>
            </a:r>
            <a:r>
              <a:rPr lang="fi-FI" sz="1600" i="1" dirty="0" smtClean="0"/>
              <a:t> </a:t>
            </a:r>
            <a:r>
              <a:rPr lang="fi-FI" sz="1600" i="1" dirty="0"/>
              <a:t>– </a:t>
            </a:r>
            <a:r>
              <a:rPr lang="fi-FI" sz="1600" i="1" dirty="0" err="1"/>
              <a:t>territoriaalse</a:t>
            </a:r>
            <a:r>
              <a:rPr lang="fi-FI" sz="1600" i="1" dirty="0"/>
              <a:t> </a:t>
            </a:r>
            <a:r>
              <a:rPr lang="fi-FI" sz="1600" i="1" dirty="0" err="1"/>
              <a:t>mõju</a:t>
            </a:r>
            <a:r>
              <a:rPr lang="fi-FI" sz="1600" i="1" dirty="0"/>
              <a:t> tunne – ja </a:t>
            </a:r>
            <a:r>
              <a:rPr lang="fi-FI" sz="1600" i="1" dirty="0" err="1"/>
              <a:t>potentsiaalsed</a:t>
            </a:r>
            <a:r>
              <a:rPr lang="fi-FI" sz="1600" i="1" dirty="0"/>
              <a:t> </a:t>
            </a:r>
            <a:r>
              <a:rPr lang="fi-FI" sz="1600" i="1" dirty="0" err="1" smtClean="0"/>
              <a:t>õigusrikkujad</a:t>
            </a:r>
            <a:r>
              <a:rPr lang="et-EE" sz="1600" i="1" dirty="0"/>
              <a:t> </a:t>
            </a:r>
            <a:r>
              <a:rPr lang="et-EE" sz="1600" i="1" dirty="0" smtClean="0"/>
              <a:t>tajuvad </a:t>
            </a:r>
            <a:r>
              <a:rPr lang="et-EE" sz="1600" i="1" dirty="0"/>
              <a:t>seda territoriaalset mõju.“ </a:t>
            </a:r>
            <a:r>
              <a:rPr lang="et-EE" sz="1600" dirty="0"/>
              <a:t>(</a:t>
            </a:r>
            <a:r>
              <a:rPr lang="et-EE" sz="1600" dirty="0" err="1"/>
              <a:t>Crowe</a:t>
            </a:r>
            <a:r>
              <a:rPr lang="et-EE" sz="1600" dirty="0"/>
              <a:t>, 1991/31).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11</a:t>
            </a:fld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852936"/>
            <a:ext cx="3046501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64878"/>
            <a:ext cx="2995725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82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600" b="1" dirty="0"/>
              <a:t>3. juurdepääsu kontrolli </a:t>
            </a:r>
            <a:r>
              <a:rPr lang="et-EE" sz="1600" b="1" dirty="0" smtClean="0"/>
              <a:t>põhimõte- </a:t>
            </a:r>
            <a:endParaRPr lang="et-EE" sz="1600" b="1" dirty="0"/>
          </a:p>
          <a:p>
            <a:pPr marL="0" indent="0">
              <a:buNone/>
            </a:pPr>
            <a:r>
              <a:rPr lang="et-EE" sz="1600" dirty="0"/>
              <a:t>puhul peaks kaitstav ala andma mingisuguse </a:t>
            </a:r>
            <a:r>
              <a:rPr lang="et-EE" sz="1600" dirty="0" err="1" smtClean="0"/>
              <a:t>osutise</a:t>
            </a:r>
            <a:r>
              <a:rPr lang="et-EE" sz="1600" dirty="0" smtClean="0"/>
              <a:t>, </a:t>
            </a:r>
            <a:r>
              <a:rPr lang="et-EE" sz="1600" dirty="0"/>
              <a:t>kuhu inimesed tohivad või ei tohi minna ning turvalisus peab olema osa kavandist. Näiteks saab ühesuunaliste tänavate, teesulgude ja künniste abil kontrollida sõidukite liiklemist, et vähendada mitte-elanike läbisõite ning luua ainult üks tee sisse ja välja, et võõrastel tekiks väljapääsematuse tunne. (</a:t>
            </a:r>
            <a:r>
              <a:rPr lang="et-EE" sz="1600" dirty="0" err="1"/>
              <a:t>Fennely</a:t>
            </a:r>
            <a:r>
              <a:rPr lang="et-EE" sz="1600" dirty="0"/>
              <a:t>, 2012, p. 108) </a:t>
            </a:r>
            <a:endParaRPr lang="et-EE" sz="1600" dirty="0" smtClean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r>
              <a:rPr lang="et-EE" sz="1600" dirty="0" smtClean="0"/>
              <a:t>Piirded, aiad, väravad, madalaid hekid, valgustatud kõnniteed, selge </a:t>
            </a:r>
            <a:r>
              <a:rPr lang="et-EE" sz="1600" dirty="0"/>
              <a:t>ja </a:t>
            </a:r>
            <a:r>
              <a:rPr lang="et-EE" sz="1600" dirty="0" smtClean="0"/>
              <a:t>piiritletud juurdepääs </a:t>
            </a:r>
            <a:r>
              <a:rPr lang="et-EE" sz="1600" dirty="0"/>
              <a:t>hoonele või </a:t>
            </a:r>
            <a:r>
              <a:rPr lang="et-EE" sz="1600" dirty="0" smtClean="0"/>
              <a:t>alale</a:t>
            </a:r>
            <a:endParaRPr lang="et-E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12</a:t>
            </a:fld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140172"/>
            <a:ext cx="3046501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49" y="4146522"/>
            <a:ext cx="3046501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138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35013" y="279400"/>
            <a:ext cx="7099300" cy="714375"/>
          </a:xfrm>
        </p:spPr>
        <p:txBody>
          <a:bodyPr/>
          <a:lstStyle/>
          <a:p>
            <a:r>
              <a:rPr lang="et-EE" altLang="et-EE" smtClean="0">
                <a:latin typeface="55 Helvetica Roman" charset="0"/>
                <a:cs typeface="55 Helvetica Roman" charset="0"/>
              </a:rPr>
              <a:t>Holland, IJbur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C69D9A2-E46E-4862-8940-CCF402B7CA86}" type="slidenum">
              <a:rPr lang="et-EE" altLang="et-E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t-EE" altLang="et-EE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6513" y="4868863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Piirkond on ehitatud avatult ja enamik hooneid on madala kõrgusega.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Tänavad on laiad, istikud on madala kasvuga ja valgustus on hoolikalt kavandatud.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Hollandi stiil - esiuksed ja korteri aknad on kohe kõnnitee kõrval.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942975"/>
            <a:ext cx="89630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106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5" y="1556792"/>
            <a:ext cx="7602564" cy="4608512"/>
          </a:xfrm>
        </p:spPr>
        <p:txBody>
          <a:bodyPr/>
          <a:lstStyle/>
          <a:p>
            <a:pPr marL="0" indent="0">
              <a:buNone/>
            </a:pPr>
            <a:r>
              <a:rPr lang="et-EE" sz="1400" dirty="0"/>
              <a:t>4</a:t>
            </a:r>
            <a:r>
              <a:rPr lang="et-EE" sz="1400" b="1" dirty="0"/>
              <a:t>. sihtmärgi karastamise/tugevdamise </a:t>
            </a:r>
            <a:r>
              <a:rPr lang="et-EE" sz="1400" b="1" dirty="0" smtClean="0"/>
              <a:t>põhimõte- </a:t>
            </a:r>
            <a:r>
              <a:rPr lang="et-EE" sz="1400" dirty="0"/>
              <a:t>tugevdada sihtmärki või </a:t>
            </a:r>
            <a:r>
              <a:rPr lang="et-EE" sz="1400" dirty="0" smtClean="0"/>
              <a:t>territooriumit, </a:t>
            </a:r>
            <a:r>
              <a:rPr lang="et-EE" sz="1400" dirty="0"/>
              <a:t>et raskendada hoonesse või </a:t>
            </a:r>
            <a:r>
              <a:rPr lang="et-EE" sz="1400" dirty="0" smtClean="0"/>
              <a:t>ruumi </a:t>
            </a:r>
            <a:r>
              <a:rPr lang="fi-FI" sz="1400" dirty="0" err="1" smtClean="0"/>
              <a:t>sisenemist</a:t>
            </a:r>
            <a:r>
              <a:rPr lang="fi-FI" sz="1400" dirty="0" smtClean="0"/>
              <a:t> </a:t>
            </a:r>
            <a:r>
              <a:rPr lang="fi-FI" sz="1400" dirty="0" err="1"/>
              <a:t>või</a:t>
            </a:r>
            <a:r>
              <a:rPr lang="fi-FI" sz="1400" dirty="0"/>
              <a:t> </a:t>
            </a:r>
            <a:r>
              <a:rPr lang="fi-FI" sz="1400" dirty="0" err="1"/>
              <a:t>vandaalitsemist</a:t>
            </a:r>
            <a:r>
              <a:rPr lang="fi-FI" sz="1400" dirty="0"/>
              <a:t>. </a:t>
            </a:r>
            <a:endParaRPr lang="et-EE" sz="1400" dirty="0" smtClean="0"/>
          </a:p>
          <a:p>
            <a:pPr marL="0" indent="0">
              <a:buNone/>
            </a:pPr>
            <a:endParaRPr lang="et-EE" sz="1400" dirty="0"/>
          </a:p>
          <a:p>
            <a:pPr marL="0" indent="0">
              <a:buNone/>
            </a:pPr>
            <a:r>
              <a:rPr lang="et-EE" sz="1400" dirty="0" smtClean="0"/>
              <a:t>Lukud, riivid, trellid, uksed, väravad, sõidukid, esemete markeerimine (</a:t>
            </a:r>
            <a:r>
              <a:rPr lang="et-EE" sz="1400" dirty="0" err="1" smtClean="0"/>
              <a:t>Selecta</a:t>
            </a:r>
            <a:r>
              <a:rPr lang="et-EE" sz="1400" dirty="0" smtClean="0"/>
              <a:t> DNA, </a:t>
            </a:r>
            <a:r>
              <a:rPr lang="et-EE" sz="1400" dirty="0" err="1" smtClean="0"/>
              <a:t>Bike</a:t>
            </a:r>
            <a:r>
              <a:rPr lang="et-EE" sz="1400" dirty="0" smtClean="0"/>
              <a:t> ID)</a:t>
            </a:r>
          </a:p>
          <a:p>
            <a:pPr marL="0" indent="0">
              <a:buNone/>
            </a:pPr>
            <a:endParaRPr lang="et-EE" sz="1400" dirty="0"/>
          </a:p>
          <a:p>
            <a:pPr marL="0" indent="0">
              <a:buNone/>
            </a:pPr>
            <a:endParaRPr lang="et-EE" sz="1200" b="1" dirty="0" smtClean="0"/>
          </a:p>
          <a:p>
            <a:pPr marL="0" indent="0">
              <a:buNone/>
            </a:pPr>
            <a:endParaRPr lang="et-EE" sz="1200" b="1" dirty="0"/>
          </a:p>
          <a:p>
            <a:pPr marL="0" indent="0">
              <a:buNone/>
            </a:pPr>
            <a:r>
              <a:rPr lang="et-EE" sz="1200" b="1" dirty="0">
                <a:hlinkClick r:id="rId2"/>
              </a:rPr>
              <a:t>https://www.youtube.com/watch?v=-7X83lykQOY</a:t>
            </a:r>
            <a:endParaRPr lang="et-EE" sz="1200" b="1" dirty="0"/>
          </a:p>
          <a:p>
            <a:pPr marL="0" indent="0">
              <a:buNone/>
            </a:pPr>
            <a:r>
              <a:rPr lang="et-EE" sz="1200" b="1" dirty="0">
                <a:hlinkClick r:id="rId3"/>
              </a:rPr>
              <a:t>https://www.youtube.com/watch?v=7USeh6Uh2NU</a:t>
            </a:r>
            <a:endParaRPr lang="et-EE" sz="1200" b="1" dirty="0"/>
          </a:p>
          <a:p>
            <a:pPr marL="0" indent="0">
              <a:buNone/>
            </a:pPr>
            <a:endParaRPr lang="et-EE" sz="1200" b="1" dirty="0"/>
          </a:p>
          <a:p>
            <a:pPr marL="0" indent="0">
              <a:buNone/>
            </a:pPr>
            <a:endParaRPr lang="et-EE" sz="1200" b="1" dirty="0"/>
          </a:p>
          <a:p>
            <a:pPr marL="0" indent="0">
              <a:buNone/>
            </a:pPr>
            <a:endParaRPr lang="et-EE" sz="1200" b="1" dirty="0" smtClean="0"/>
          </a:p>
          <a:p>
            <a:pPr marL="0" indent="0">
              <a:buNone/>
            </a:pPr>
            <a:r>
              <a:rPr lang="et-EE" sz="1200" b="1" dirty="0" err="1" smtClean="0"/>
              <a:t>Selecta</a:t>
            </a:r>
            <a:r>
              <a:rPr lang="et-EE" sz="1200" b="1" dirty="0" smtClean="0"/>
              <a:t> </a:t>
            </a:r>
            <a:r>
              <a:rPr lang="et-EE" sz="1200" b="1" dirty="0"/>
              <a:t>DNA - </a:t>
            </a:r>
            <a:r>
              <a:rPr lang="et-EE" sz="1200" dirty="0"/>
              <a:t>sisaldab lahendust, kus kesksel kohal on unikaalne DNA kood, mida saab kasutada märgistamiseks. SDNA-jälgi saab avastada nii varal kui kriminaalidel. Iga DNA-kood, mis on kasutusel SDNA-15 tootel, on unikaalne, seega iga märgistuskomplektil ja aerosoolipugil, mis tarnitakse, on erinev kohtutõenduslik signatuur. Tegemist on ehtsa DNA-ga, kuid see erineb inimese DNA-st, kuna tegemist on lühikese ahelaga, mistõttu on SDNA robustsem, kui inimese DNA. Detailne DNA-kood on talletatud SDNA politsei ja kindlustuse poolt heaks kiidetud andmebaasi </a:t>
            </a:r>
            <a:r>
              <a:rPr lang="et-EE" sz="1200" dirty="0" err="1"/>
              <a:t>Secure</a:t>
            </a:r>
            <a:r>
              <a:rPr lang="et-EE" sz="1200" dirty="0"/>
              <a:t> </a:t>
            </a:r>
            <a:r>
              <a:rPr lang="et-EE" sz="1200" dirty="0" err="1"/>
              <a:t>Asset</a:t>
            </a:r>
            <a:r>
              <a:rPr lang="et-EE" sz="1200" dirty="0"/>
              <a:t> Register (</a:t>
            </a:r>
            <a:r>
              <a:rPr lang="et-EE" sz="1200" dirty="0" err="1"/>
              <a:t>Selectamark</a:t>
            </a:r>
            <a:r>
              <a:rPr lang="et-EE" sz="1200" dirty="0"/>
              <a:t> </a:t>
            </a:r>
            <a:r>
              <a:rPr lang="et-EE" sz="1200" dirty="0" err="1"/>
              <a:t>Security</a:t>
            </a:r>
            <a:r>
              <a:rPr lang="et-EE" sz="1200" dirty="0"/>
              <a:t> </a:t>
            </a:r>
            <a:r>
              <a:rPr lang="et-EE" sz="1200" dirty="0" err="1"/>
              <a:t>Systems</a:t>
            </a:r>
            <a:r>
              <a:rPr lang="et-EE" sz="1200" dirty="0"/>
              <a:t> </a:t>
            </a:r>
            <a:r>
              <a:rPr lang="et-EE" sz="1200" dirty="0" err="1"/>
              <a:t>plc</a:t>
            </a:r>
            <a:r>
              <a:rPr lang="et-EE" sz="1200" dirty="0"/>
              <a:t>, 2015). Kui kood on tootel või inimesel leitud, saab neid identifitseerida ning täpselt seostada omaniku või kurjategijaga. SDNA-koodi saab molekulaargeneetiliselt dešifreerida labor, mis on varustatud SDNA-reaktiivkomplektiga, millega saab tuvastada ja analüüsida SDNA-proove. (</a:t>
            </a:r>
            <a:r>
              <a:rPr lang="et-EE" sz="1200" dirty="0" err="1"/>
              <a:t>Selectamark</a:t>
            </a:r>
            <a:r>
              <a:rPr lang="et-EE" sz="1200" dirty="0"/>
              <a:t> </a:t>
            </a:r>
            <a:r>
              <a:rPr lang="et-EE" sz="1200" dirty="0" err="1"/>
              <a:t>Security</a:t>
            </a:r>
            <a:r>
              <a:rPr lang="et-EE" sz="1200" dirty="0"/>
              <a:t> </a:t>
            </a:r>
            <a:r>
              <a:rPr lang="et-EE" sz="1200" dirty="0" err="1"/>
              <a:t>Systems</a:t>
            </a:r>
            <a:r>
              <a:rPr lang="et-EE" sz="1200" dirty="0"/>
              <a:t> </a:t>
            </a:r>
            <a:r>
              <a:rPr lang="et-EE" sz="1200" dirty="0" err="1"/>
              <a:t>plc</a:t>
            </a:r>
            <a:r>
              <a:rPr lang="et-EE" sz="1200" dirty="0"/>
              <a:t>, 2013). Eelnimetatud märgistus on CPTED põhimõtte hea näide, kuidas tugevdada sihtmärki (vara). </a:t>
            </a:r>
          </a:p>
          <a:p>
            <a:pPr marL="0" indent="0">
              <a:buNone/>
            </a:pPr>
            <a:endParaRPr lang="et-E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14</a:t>
            </a:fld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53606">
            <a:off x="28004" y="2515097"/>
            <a:ext cx="857250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270">
            <a:off x="5045079" y="2874252"/>
            <a:ext cx="1759026" cy="1172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93" y="3068960"/>
            <a:ext cx="1953941" cy="9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24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5" y="1556792"/>
            <a:ext cx="7602564" cy="4104233"/>
          </a:xfrm>
        </p:spPr>
        <p:txBody>
          <a:bodyPr/>
          <a:lstStyle/>
          <a:p>
            <a:pPr marL="0" indent="0">
              <a:buNone/>
            </a:pPr>
            <a:r>
              <a:rPr lang="et-EE" sz="1600" b="1" dirty="0"/>
              <a:t>5. aktiivsuse toetuse </a:t>
            </a:r>
            <a:r>
              <a:rPr lang="et-EE" sz="1600" b="1" dirty="0" smtClean="0"/>
              <a:t>põhimõte- </a:t>
            </a:r>
            <a:r>
              <a:rPr lang="et-EE" sz="1600" dirty="0" smtClean="0"/>
              <a:t>kogukonnatunde </a:t>
            </a:r>
            <a:r>
              <a:rPr lang="et-EE" sz="1600" dirty="0"/>
              <a:t>tekke ergutamises ja õiguskuulekate inimeste toimetamises, et nad kasutaksid avaliku </a:t>
            </a:r>
            <a:r>
              <a:rPr lang="et-EE" sz="1600" dirty="0" smtClean="0"/>
              <a:t>ruumi</a:t>
            </a:r>
          </a:p>
          <a:p>
            <a:pPr marL="0" indent="0">
              <a:buNone/>
            </a:pPr>
            <a:r>
              <a:rPr lang="et-EE" sz="1600" dirty="0" smtClean="0"/>
              <a:t>Pargid</a:t>
            </a:r>
            <a:r>
              <a:rPr lang="et-EE" sz="1600" dirty="0"/>
              <a:t>, </a:t>
            </a:r>
            <a:r>
              <a:rPr lang="et-EE" sz="1600" dirty="0" smtClean="0"/>
              <a:t>mänguväljakud, puhkealad jms</a:t>
            </a:r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r>
              <a:rPr lang="et-EE" sz="1600" dirty="0" smtClean="0"/>
              <a:t>Seda </a:t>
            </a:r>
            <a:r>
              <a:rPr lang="et-EE" sz="1600" dirty="0"/>
              <a:t>põhimõtet rakendades püütakse erinevate vahenditega tõsta sotsiaalset kohesiooni näiteks kogukonna päevad jms. (</a:t>
            </a:r>
            <a:r>
              <a:rPr lang="et-EE" sz="1600" dirty="0" err="1"/>
              <a:t>Cozens</a:t>
            </a:r>
            <a:r>
              <a:rPr lang="et-EE" sz="1600" dirty="0"/>
              <a:t>, et </a:t>
            </a:r>
            <a:r>
              <a:rPr lang="et-EE" sz="1600" dirty="0" err="1"/>
              <a:t>al</a:t>
            </a:r>
            <a:r>
              <a:rPr lang="et-EE" sz="1600" dirty="0"/>
              <a:t>., 2005, </a:t>
            </a:r>
            <a:r>
              <a:rPr lang="et-EE" sz="1600" dirty="0" err="1"/>
              <a:t>pp</a:t>
            </a:r>
            <a:r>
              <a:rPr lang="et-EE" sz="1600" dirty="0"/>
              <a:t>. 328-356 </a:t>
            </a:r>
            <a:r>
              <a:rPr lang="et-EE" sz="1600" dirty="0" err="1"/>
              <a:t>tsit</a:t>
            </a:r>
            <a:r>
              <a:rPr lang="et-EE" sz="1600" dirty="0"/>
              <a:t> </a:t>
            </a:r>
            <a:r>
              <a:rPr lang="et-EE" sz="1600" dirty="0" err="1"/>
              <a:t>Curtin</a:t>
            </a:r>
            <a:r>
              <a:rPr lang="et-EE" sz="1600" dirty="0"/>
              <a:t> </a:t>
            </a:r>
            <a:r>
              <a:rPr lang="et-EE" sz="1600" dirty="0" err="1"/>
              <a:t>University</a:t>
            </a:r>
            <a:r>
              <a:rPr lang="et-EE" sz="1600" dirty="0"/>
              <a:t>, 2014, </a:t>
            </a:r>
            <a:r>
              <a:rPr lang="et-EE" sz="1600" dirty="0" err="1"/>
              <a:t>pp</a:t>
            </a:r>
            <a:r>
              <a:rPr lang="et-EE" sz="1600" dirty="0"/>
              <a:t>. 9-10)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15</a:t>
            </a:fld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70" y="2204864"/>
            <a:ext cx="3773660" cy="2831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28546"/>
            <a:ext cx="1846510" cy="18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887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16663"/>
            <a:ext cx="3780842" cy="4375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816995" cy="4104233"/>
          </a:xfrm>
        </p:spPr>
        <p:txBody>
          <a:bodyPr/>
          <a:lstStyle/>
          <a:p>
            <a:pPr marL="0" indent="0" algn="ctr">
              <a:buNone/>
            </a:pPr>
            <a:r>
              <a:rPr lang="et-EE" sz="1400" b="1" dirty="0"/>
              <a:t>6. maine säilitamise </a:t>
            </a:r>
            <a:r>
              <a:rPr lang="et-EE" sz="1400" b="1" dirty="0" smtClean="0"/>
              <a:t>põhimõte- </a:t>
            </a:r>
            <a:r>
              <a:rPr lang="et-EE" sz="1400" dirty="0" smtClean="0"/>
              <a:t>et</a:t>
            </a:r>
            <a:r>
              <a:rPr lang="et-EE" sz="1400" b="1" dirty="0" smtClean="0"/>
              <a:t> </a:t>
            </a:r>
            <a:r>
              <a:rPr lang="et-EE" sz="1400" dirty="0" smtClean="0"/>
              <a:t>piirkond </a:t>
            </a:r>
            <a:r>
              <a:rPr lang="et-EE" sz="1400" dirty="0"/>
              <a:t>säilitaks puhta, kena ja korraliku piirkonna maine. </a:t>
            </a:r>
            <a:endParaRPr lang="et-EE" sz="1400" dirty="0" smtClean="0"/>
          </a:p>
          <a:p>
            <a:pPr marL="0" indent="0" algn="ctr">
              <a:buNone/>
            </a:pPr>
            <a:endParaRPr lang="et-EE" sz="1400" dirty="0" smtClean="0"/>
          </a:p>
          <a:p>
            <a:pPr marL="0" indent="0" algn="ctr">
              <a:buNone/>
            </a:pPr>
            <a:r>
              <a:rPr lang="fi-FI" sz="1400" dirty="0"/>
              <a:t>Kas ala </a:t>
            </a:r>
            <a:r>
              <a:rPr lang="fi-FI" sz="1400" dirty="0" err="1"/>
              <a:t>või</a:t>
            </a:r>
            <a:r>
              <a:rPr lang="fi-FI" sz="1400" dirty="0"/>
              <a:t> </a:t>
            </a:r>
            <a:r>
              <a:rPr lang="fi-FI" sz="1400" dirty="0" err="1"/>
              <a:t>ruum</a:t>
            </a:r>
            <a:r>
              <a:rPr lang="fi-FI" sz="1400" dirty="0"/>
              <a:t> </a:t>
            </a:r>
            <a:r>
              <a:rPr lang="fi-FI" sz="1400" dirty="0" err="1"/>
              <a:t>näib</a:t>
            </a:r>
            <a:r>
              <a:rPr lang="fi-FI" sz="1400" dirty="0"/>
              <a:t> </a:t>
            </a:r>
            <a:r>
              <a:rPr lang="fi-FI" sz="1400" dirty="0" err="1"/>
              <a:t>üsna</a:t>
            </a:r>
            <a:r>
              <a:rPr lang="fi-FI" sz="1400" dirty="0"/>
              <a:t> </a:t>
            </a:r>
            <a:r>
              <a:rPr lang="fi-FI" sz="1400" dirty="0" err="1"/>
              <a:t>ilus</a:t>
            </a:r>
            <a:r>
              <a:rPr lang="fi-FI" sz="1400" dirty="0"/>
              <a:t> ja </a:t>
            </a:r>
            <a:r>
              <a:rPr lang="fi-FI" sz="1400" dirty="0" err="1"/>
              <a:t>puhas</a:t>
            </a:r>
            <a:r>
              <a:rPr lang="fi-FI" sz="1400" dirty="0"/>
              <a:t>? </a:t>
            </a:r>
            <a:r>
              <a:rPr lang="fi-FI" sz="1400" dirty="0" smtClean="0"/>
              <a:t>On </a:t>
            </a:r>
            <a:r>
              <a:rPr lang="fi-FI" sz="1400" dirty="0" err="1"/>
              <a:t>see</a:t>
            </a:r>
            <a:r>
              <a:rPr lang="fi-FI" sz="1400" dirty="0"/>
              <a:t> </a:t>
            </a:r>
            <a:r>
              <a:rPr lang="fi-FI" sz="1400" dirty="0" err="1"/>
              <a:t>atraktiivne</a:t>
            </a:r>
            <a:r>
              <a:rPr lang="fi-FI" sz="1400" dirty="0"/>
              <a:t> </a:t>
            </a:r>
            <a:r>
              <a:rPr lang="fi-FI" sz="1400" dirty="0" err="1"/>
              <a:t>koht</a:t>
            </a:r>
            <a:r>
              <a:rPr lang="fi-FI" sz="1400" dirty="0" smtClean="0"/>
              <a:t>?</a:t>
            </a:r>
            <a:endParaRPr lang="et-EE" sz="1400" dirty="0" smtClean="0"/>
          </a:p>
          <a:p>
            <a:pPr marL="0" indent="0" algn="ctr">
              <a:buNone/>
            </a:pPr>
            <a:endParaRPr lang="et-EE" sz="1400" dirty="0" smtClean="0"/>
          </a:p>
          <a:p>
            <a:pPr algn="ctr"/>
            <a:r>
              <a:rPr lang="fi-FI" sz="1400" dirty="0"/>
              <a:t>Ala </a:t>
            </a:r>
            <a:r>
              <a:rPr lang="fi-FI" sz="1400" b="1" dirty="0"/>
              <a:t>ei</a:t>
            </a:r>
            <a:r>
              <a:rPr lang="fi-FI" sz="1400" dirty="0"/>
              <a:t> </a:t>
            </a:r>
            <a:r>
              <a:rPr lang="fi-FI" sz="1400" dirty="0" err="1"/>
              <a:t>tohiks</a:t>
            </a:r>
            <a:r>
              <a:rPr lang="fi-FI" sz="1400" dirty="0"/>
              <a:t> </a:t>
            </a:r>
            <a:r>
              <a:rPr lang="fi-FI" sz="1400" dirty="0" err="1"/>
              <a:t>välja</a:t>
            </a:r>
            <a:r>
              <a:rPr lang="fi-FI" sz="1400" dirty="0"/>
              <a:t> </a:t>
            </a:r>
            <a:r>
              <a:rPr lang="fi-FI" sz="1400" dirty="0" err="1"/>
              <a:t>näha</a:t>
            </a:r>
            <a:r>
              <a:rPr lang="fi-FI" sz="1400" dirty="0"/>
              <a:t> </a:t>
            </a:r>
            <a:r>
              <a:rPr lang="fi-FI" sz="1400" b="1" dirty="0" err="1"/>
              <a:t>kulunud</a:t>
            </a:r>
            <a:r>
              <a:rPr lang="fi-FI" sz="1400" dirty="0"/>
              <a:t> ja </a:t>
            </a:r>
            <a:r>
              <a:rPr lang="fi-FI" sz="1400" b="1" dirty="0" err="1"/>
              <a:t>hoolitsemata</a:t>
            </a:r>
            <a:r>
              <a:rPr lang="fi-FI" sz="1400" dirty="0"/>
              <a:t>. </a:t>
            </a:r>
            <a:r>
              <a:rPr lang="fi-FI" sz="1400" dirty="0" err="1" smtClean="0"/>
              <a:t>See</a:t>
            </a:r>
            <a:r>
              <a:rPr lang="et-EE" sz="1400" dirty="0" smtClean="0"/>
              <a:t> </a:t>
            </a:r>
            <a:r>
              <a:rPr lang="fi-FI" sz="1400" dirty="0" err="1" smtClean="0"/>
              <a:t>tingiks</a:t>
            </a:r>
            <a:r>
              <a:rPr lang="fi-FI" sz="1400" dirty="0" smtClean="0"/>
              <a:t> </a:t>
            </a:r>
            <a:r>
              <a:rPr lang="fi-FI" sz="1400" dirty="0" err="1"/>
              <a:t>rohkem</a:t>
            </a:r>
            <a:r>
              <a:rPr lang="fi-FI" sz="1400" dirty="0"/>
              <a:t> </a:t>
            </a:r>
            <a:r>
              <a:rPr lang="fi-FI" sz="1400" dirty="0" err="1"/>
              <a:t>kuritegevust</a:t>
            </a:r>
            <a:r>
              <a:rPr lang="fi-FI" sz="1400" dirty="0"/>
              <a:t> ja ka </a:t>
            </a:r>
            <a:r>
              <a:rPr lang="fi-FI" sz="1400" dirty="0" err="1"/>
              <a:t>kuritegevust</a:t>
            </a:r>
            <a:r>
              <a:rPr lang="fi-FI" sz="1400" dirty="0"/>
              <a:t> </a:t>
            </a:r>
            <a:r>
              <a:rPr lang="fi-FI" sz="1400" dirty="0" err="1"/>
              <a:t>teistes</a:t>
            </a:r>
            <a:r>
              <a:rPr lang="fi-FI" sz="1400" dirty="0"/>
              <a:t> </a:t>
            </a:r>
            <a:r>
              <a:rPr lang="fi-FI" sz="1400" dirty="0" err="1"/>
              <a:t>vormides</a:t>
            </a:r>
            <a:r>
              <a:rPr lang="fi-FI" sz="1400" dirty="0"/>
              <a:t> </a:t>
            </a:r>
            <a:r>
              <a:rPr lang="fi-FI" sz="1400" dirty="0" err="1" smtClean="0"/>
              <a:t>ning</a:t>
            </a:r>
            <a:r>
              <a:rPr lang="et-EE" sz="1400" dirty="0"/>
              <a:t> </a:t>
            </a:r>
            <a:r>
              <a:rPr lang="fi-FI" sz="1400" dirty="0" err="1" smtClean="0"/>
              <a:t>tekitaks</a:t>
            </a:r>
            <a:r>
              <a:rPr lang="fi-FI" sz="1400" dirty="0" smtClean="0"/>
              <a:t> </a:t>
            </a:r>
            <a:r>
              <a:rPr lang="fi-FI" sz="1400" dirty="0" err="1"/>
              <a:t>ebaturvalisuse</a:t>
            </a:r>
            <a:r>
              <a:rPr lang="fi-FI" sz="1400" dirty="0"/>
              <a:t> tunnet. </a:t>
            </a:r>
            <a:endParaRPr lang="et-EE" sz="1400" dirty="0" smtClean="0"/>
          </a:p>
          <a:p>
            <a:pPr algn="ctr"/>
            <a:r>
              <a:rPr lang="fi-FI" sz="1400" dirty="0" err="1" smtClean="0"/>
              <a:t>Seda</a:t>
            </a:r>
            <a:r>
              <a:rPr lang="fi-FI" sz="1400" dirty="0" smtClean="0"/>
              <a:t> </a:t>
            </a:r>
            <a:r>
              <a:rPr lang="fi-FI" sz="1400" dirty="0" err="1"/>
              <a:t>põhimõtet</a:t>
            </a:r>
            <a:r>
              <a:rPr lang="fi-FI" sz="1400" dirty="0"/>
              <a:t> </a:t>
            </a:r>
            <a:r>
              <a:rPr lang="fi-FI" sz="1400" dirty="0" err="1"/>
              <a:t>tuntakse</a:t>
            </a:r>
            <a:r>
              <a:rPr lang="fi-FI" sz="1400" dirty="0"/>
              <a:t> „</a:t>
            </a:r>
            <a:r>
              <a:rPr lang="fi-FI" sz="1400" dirty="0" err="1" smtClean="0"/>
              <a:t>katkise</a:t>
            </a:r>
            <a:r>
              <a:rPr lang="et-EE" sz="1400" dirty="0"/>
              <a:t> </a:t>
            </a:r>
            <a:r>
              <a:rPr lang="et-EE" sz="1400" dirty="0" smtClean="0"/>
              <a:t>akna </a:t>
            </a:r>
            <a:r>
              <a:rPr lang="et-EE" sz="1400" dirty="0"/>
              <a:t>teooriana</a:t>
            </a:r>
            <a:r>
              <a:rPr lang="et-EE" sz="1400" dirty="0" smtClean="0"/>
              <a:t>” </a:t>
            </a:r>
            <a:endParaRPr lang="et-EE" sz="1400" dirty="0"/>
          </a:p>
          <a:p>
            <a:pPr marL="0" indent="0" algn="ctr">
              <a:buNone/>
            </a:pPr>
            <a:endParaRPr lang="et-EE" sz="1400" dirty="0" smtClean="0"/>
          </a:p>
          <a:p>
            <a:pPr marL="0" indent="0" algn="ctr">
              <a:buNone/>
            </a:pPr>
            <a:r>
              <a:rPr lang="et-EE" sz="1400" dirty="0" smtClean="0"/>
              <a:t>Selle </a:t>
            </a:r>
            <a:r>
              <a:rPr lang="et-EE" sz="1400" dirty="0"/>
              <a:t>põhimõtte järgimisel püütakse tagada turvalisus ja piirkond </a:t>
            </a:r>
            <a:r>
              <a:rPr lang="et-EE" sz="1400" b="1" dirty="0"/>
              <a:t>hoida vaba grafitist, vandalismi jälgedest, prügist, risust jms</a:t>
            </a:r>
            <a:r>
              <a:rPr lang="et-EE" sz="1400" dirty="0"/>
              <a:t>. (</a:t>
            </a:r>
            <a:r>
              <a:rPr lang="et-EE" sz="1400" dirty="0" err="1"/>
              <a:t>Cozens</a:t>
            </a:r>
            <a:r>
              <a:rPr lang="et-EE" sz="1400" dirty="0"/>
              <a:t>, et </a:t>
            </a:r>
            <a:r>
              <a:rPr lang="et-EE" sz="1400" dirty="0" err="1"/>
              <a:t>al</a:t>
            </a:r>
            <a:r>
              <a:rPr lang="et-EE" sz="1400" dirty="0"/>
              <a:t>., 2005, </a:t>
            </a:r>
            <a:r>
              <a:rPr lang="et-EE" sz="1400" dirty="0" err="1"/>
              <a:t>pp</a:t>
            </a:r>
            <a:r>
              <a:rPr lang="et-EE" sz="1400" dirty="0"/>
              <a:t>. 328-356 </a:t>
            </a:r>
            <a:r>
              <a:rPr lang="et-EE" sz="1400" dirty="0" err="1"/>
              <a:t>tsit</a:t>
            </a:r>
            <a:r>
              <a:rPr lang="et-EE" sz="1400" dirty="0"/>
              <a:t> </a:t>
            </a:r>
            <a:r>
              <a:rPr lang="et-EE" sz="1400" dirty="0" err="1"/>
              <a:t>Curtin</a:t>
            </a:r>
            <a:r>
              <a:rPr lang="et-EE" sz="1400" dirty="0"/>
              <a:t> </a:t>
            </a:r>
            <a:r>
              <a:rPr lang="et-EE" sz="1400" dirty="0" err="1"/>
              <a:t>University</a:t>
            </a:r>
            <a:r>
              <a:rPr lang="et-EE" sz="1400" dirty="0"/>
              <a:t>, 2014, p. 10)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16</a:t>
            </a:fld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18" y="4581128"/>
            <a:ext cx="540345" cy="540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120" y="6136873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/>
              <a:t>„</a:t>
            </a:r>
            <a:r>
              <a:rPr lang="et-EE" dirty="0" err="1" smtClean="0"/>
              <a:t>broken</a:t>
            </a:r>
            <a:r>
              <a:rPr lang="et-EE" dirty="0" smtClean="0"/>
              <a:t> </a:t>
            </a:r>
            <a:r>
              <a:rPr lang="et-EE" dirty="0" err="1"/>
              <a:t>window</a:t>
            </a:r>
            <a:r>
              <a:rPr lang="et-EE" dirty="0"/>
              <a:t> </a:t>
            </a:r>
            <a:r>
              <a:rPr lang="et-EE" dirty="0" err="1" smtClean="0"/>
              <a:t>theory</a:t>
            </a:r>
            <a:r>
              <a:rPr lang="et-EE" dirty="0" smtClean="0"/>
              <a:t>“ 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68" y="1819049"/>
            <a:ext cx="2930318" cy="44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36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>
                <a:latin typeface="55 Helvetica Roman" charset="0"/>
                <a:cs typeface="55 Helvetica Roman" charset="0"/>
              </a:rPr>
              <a:t>Eesti, Tallinn, Haabersti linnaosa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sz="half" idx="1"/>
          </p:nvPr>
        </p:nvSpPr>
        <p:spPr>
          <a:xfrm>
            <a:off x="431007" y="1489076"/>
            <a:ext cx="7705725" cy="1409700"/>
          </a:xfrm>
        </p:spPr>
        <p:txBody>
          <a:bodyPr/>
          <a:lstStyle/>
          <a:p>
            <a:r>
              <a:rPr lang="et-EE" altLang="et-EE" sz="1300" dirty="0" smtClean="0"/>
              <a:t>Graffiti puhastamise aktsioon Haabersti Vaba Aja Keskuse noorte poolt (2x)</a:t>
            </a:r>
          </a:p>
          <a:p>
            <a:r>
              <a:rPr lang="et-EE" altLang="et-EE" sz="1300" dirty="0" smtClean="0"/>
              <a:t>Prügikastide lisamine ja tihedam koristusteenus</a:t>
            </a:r>
          </a:p>
          <a:p>
            <a:r>
              <a:rPr lang="et-EE" altLang="et-EE" sz="1300" dirty="0" smtClean="0"/>
              <a:t>Katkine aed on rambi tagant parandatud</a:t>
            </a:r>
          </a:p>
          <a:p>
            <a:r>
              <a:rPr lang="et-EE" altLang="et-EE" sz="1300" dirty="0" smtClean="0"/>
              <a:t>Suurenenud koostöö naaber kooliga – valgustuse läbirääkimine + rulapargi ümber aia ehitus plaanid</a:t>
            </a:r>
          </a:p>
        </p:txBody>
      </p:sp>
      <p:pic>
        <p:nvPicPr>
          <p:cNvPr id="3174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636838"/>
            <a:ext cx="3997325" cy="3168650"/>
          </a:xfrm>
        </p:spPr>
      </p:pic>
      <p:sp>
        <p:nvSpPr>
          <p:cNvPr id="3174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3DE17FA-031E-477B-894E-E40C3A5CC2DD}" type="slidenum">
              <a:rPr lang="et-EE" altLang="et-E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lang="et-EE" altLang="et-EE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81300"/>
            <a:ext cx="38465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192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>
                <a:latin typeface="55 Helvetica Roman" charset="0"/>
                <a:cs typeface="55 Helvetica Roman" charset="0"/>
              </a:rPr>
              <a:t>Soome, Muotiala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674" y="1484784"/>
            <a:ext cx="7993063" cy="2447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t-EE" sz="2000" dirty="0">
                <a:cs typeface="Arial" panose="020B0604020202020204" pitchFamily="34" charset="0"/>
              </a:rPr>
              <a:t>Maine säilitamise põhimõte:</a:t>
            </a:r>
          </a:p>
          <a:p>
            <a:pPr>
              <a:defRPr/>
            </a:pPr>
            <a:r>
              <a:rPr lang="et-EE" sz="2000" dirty="0">
                <a:cs typeface="Arial" panose="020B0604020202020204" pitchFamily="34" charset="0"/>
              </a:rPr>
              <a:t>Piirkond säilitaks puhta, kena ja korraliku piirkonna </a:t>
            </a:r>
            <a:r>
              <a:rPr lang="et-EE" sz="2000" dirty="0" smtClean="0">
                <a:cs typeface="Arial" panose="020B0604020202020204" pitchFamily="34" charset="0"/>
              </a:rPr>
              <a:t>maine</a:t>
            </a:r>
            <a:endParaRPr lang="et-EE" sz="20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t-EE" sz="2000" dirty="0">
                <a:cs typeface="Arial" panose="020B0604020202020204" pitchFamily="34" charset="0"/>
              </a:rPr>
              <a:t>Püütakse tagada turvalisus</a:t>
            </a:r>
          </a:p>
          <a:p>
            <a:pPr>
              <a:defRPr/>
            </a:pPr>
            <a:r>
              <a:rPr lang="et-EE" sz="2000" dirty="0" smtClean="0">
                <a:cs typeface="Arial" panose="020B0604020202020204" pitchFamily="34" charset="0"/>
              </a:rPr>
              <a:t>Piirkond hoida vaba grafitist, vandalismi jälgedest, prügist, risust jms. </a:t>
            </a:r>
            <a:endParaRPr lang="et-EE" sz="2000" dirty="0">
              <a:cs typeface="Arial" panose="020B0604020202020204" pitchFamily="34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71C264-75EB-45DB-B543-70AE77038F37}" type="slidenum">
              <a:rPr lang="et-EE" altLang="et-E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18</a:t>
            </a:fld>
            <a:endParaRPr lang="et-EE" altLang="et-EE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9" y="3121026"/>
            <a:ext cx="4935636" cy="3041352"/>
          </a:xfrm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131840" y="6181428"/>
            <a:ext cx="7451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t-EE" altLang="et-EE" sz="1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altLang="et-E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Cozens</a:t>
            </a:r>
            <a:r>
              <a:rPr lang="et-EE" altLang="et-EE" sz="1000" i="1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t-EE" altLang="et-E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t-EE" altLang="et-EE" sz="1000" i="1" dirty="0">
                <a:latin typeface="Arial" panose="020B0604020202020204" pitchFamily="34" charset="0"/>
                <a:cs typeface="Arial" panose="020B0604020202020204" pitchFamily="34" charset="0"/>
              </a:rPr>
              <a:t>., 2005, </a:t>
            </a:r>
            <a:r>
              <a:rPr lang="et-EE" altLang="et-E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t-EE" altLang="et-EE" sz="1000" i="1" dirty="0">
                <a:latin typeface="Arial" panose="020B0604020202020204" pitchFamily="34" charset="0"/>
                <a:cs typeface="Arial" panose="020B0604020202020204" pitchFamily="34" charset="0"/>
              </a:rPr>
              <a:t>. 328-356 </a:t>
            </a:r>
            <a:r>
              <a:rPr lang="et-EE" altLang="et-E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tsit</a:t>
            </a:r>
            <a:r>
              <a:rPr lang="et-EE" altLang="et-E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Curtin</a:t>
            </a:r>
            <a:r>
              <a:rPr lang="et-EE" altLang="et-E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t-EE" altLang="et-EE" sz="1000" i="1" dirty="0">
                <a:latin typeface="Arial" panose="020B0604020202020204" pitchFamily="34" charset="0"/>
                <a:cs typeface="Arial" panose="020B0604020202020204" pitchFamily="34" charset="0"/>
              </a:rPr>
              <a:t>, 2014, p. 10)</a:t>
            </a:r>
          </a:p>
        </p:txBody>
      </p:sp>
    </p:spTree>
    <p:extLst>
      <p:ext uri="{BB962C8B-B14F-4D97-AF65-F5344CB8AC3E}">
        <p14:creationId xmlns:p14="http://schemas.microsoft.com/office/powerpoint/2010/main" val="15640275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sz="2000" b="1" dirty="0" smtClean="0"/>
              <a:t>Koos </a:t>
            </a:r>
            <a:r>
              <a:rPr lang="et-EE" sz="2000" b="1" dirty="0"/>
              <a:t>loome turvalisust!</a:t>
            </a:r>
            <a:endParaRPr lang="et-EE" sz="2000" b="1" dirty="0">
              <a:hlinkClick r:id="rId2"/>
            </a:endParaRPr>
          </a:p>
          <a:p>
            <a:pPr marL="0" indent="0" algn="ctr">
              <a:buNone/>
            </a:pPr>
            <a:endParaRPr lang="et-EE" sz="1300" b="1" dirty="0" smtClean="0"/>
          </a:p>
          <a:p>
            <a:pPr marL="0" indent="0" algn="ctr">
              <a:buNone/>
            </a:pPr>
            <a:endParaRPr lang="et-EE" sz="1300" b="1" dirty="0"/>
          </a:p>
          <a:p>
            <a:pPr marL="0" indent="0" algn="ctr">
              <a:buNone/>
            </a:pPr>
            <a:r>
              <a:rPr lang="et-EE" sz="1300" b="1" dirty="0" smtClean="0"/>
              <a:t>Küsimusi?</a:t>
            </a:r>
          </a:p>
          <a:p>
            <a:pPr marL="0" indent="0" algn="ctr">
              <a:buNone/>
            </a:pPr>
            <a:endParaRPr lang="et-EE" sz="1300" dirty="0" smtClean="0">
              <a:hlinkClick r:id="rId2"/>
            </a:endParaRPr>
          </a:p>
          <a:p>
            <a:pPr marL="0" indent="0" algn="ctr">
              <a:buNone/>
            </a:pPr>
            <a:endParaRPr lang="et-EE" sz="1300" dirty="0">
              <a:hlinkClick r:id="rId2"/>
            </a:endParaRPr>
          </a:p>
          <a:p>
            <a:pPr marL="0" indent="0" algn="ctr">
              <a:buNone/>
            </a:pPr>
            <a:endParaRPr lang="et-EE" sz="1300" dirty="0">
              <a:hlinkClick r:id="rId2"/>
            </a:endParaRPr>
          </a:p>
          <a:p>
            <a:pPr marL="0" indent="0" algn="r">
              <a:buNone/>
            </a:pPr>
            <a:endParaRPr lang="et-EE" sz="1000" dirty="0" smtClean="0">
              <a:hlinkClick r:id="rId2"/>
            </a:endParaRPr>
          </a:p>
          <a:p>
            <a:pPr marL="0" indent="0" algn="r">
              <a:buNone/>
            </a:pPr>
            <a:endParaRPr lang="et-EE" sz="1000" dirty="0">
              <a:hlinkClick r:id="rId2"/>
            </a:endParaRPr>
          </a:p>
          <a:p>
            <a:pPr marL="0" indent="0" algn="r">
              <a:buNone/>
            </a:pPr>
            <a:r>
              <a:rPr lang="et-EE" sz="1000" dirty="0" smtClean="0">
                <a:hlinkClick r:id="rId2"/>
              </a:rPr>
              <a:t>https</a:t>
            </a:r>
            <a:r>
              <a:rPr lang="et-EE" sz="1000" dirty="0">
                <a:hlinkClick r:id="rId2"/>
              </a:rPr>
              <a:t>://</a:t>
            </a:r>
            <a:r>
              <a:rPr lang="et-EE" sz="1000" dirty="0" smtClean="0">
                <a:hlinkClick r:id="rId2"/>
              </a:rPr>
              <a:t>www.youtube.com/watch?v=BgJlkZNGZes</a:t>
            </a:r>
            <a:endParaRPr lang="et-EE" sz="1000" dirty="0" smtClean="0"/>
          </a:p>
          <a:p>
            <a:pPr marL="0" indent="0" algn="r">
              <a:buNone/>
            </a:pPr>
            <a:r>
              <a:rPr lang="et-EE" sz="1000" dirty="0">
                <a:hlinkClick r:id="rId3"/>
              </a:rPr>
              <a:t>https://</a:t>
            </a:r>
            <a:r>
              <a:rPr lang="et-EE" sz="1000" dirty="0" smtClean="0">
                <a:hlinkClick r:id="rId3"/>
              </a:rPr>
              <a:t>www.youtube.com/watch?v=eCN_EcEwZ-I</a:t>
            </a:r>
            <a:endParaRPr lang="et-EE" sz="1000" dirty="0" smtClean="0"/>
          </a:p>
          <a:p>
            <a:pPr marL="0" indent="0" algn="r">
              <a:buNone/>
            </a:pPr>
            <a:r>
              <a:rPr lang="et-EE" sz="1000" dirty="0">
                <a:hlinkClick r:id="rId4"/>
              </a:rPr>
              <a:t>https://</a:t>
            </a:r>
            <a:r>
              <a:rPr lang="et-EE" sz="1000" dirty="0" smtClean="0">
                <a:hlinkClick r:id="rId4"/>
              </a:rPr>
              <a:t>www.youtube.com/watch?v=1bGDUTxbY2Y</a:t>
            </a:r>
            <a:endParaRPr lang="et-EE" sz="1000" dirty="0" smtClean="0"/>
          </a:p>
          <a:p>
            <a:pPr marL="0" indent="0" algn="r">
              <a:buNone/>
            </a:pPr>
            <a:r>
              <a:rPr lang="et-EE" sz="1000" dirty="0">
                <a:hlinkClick r:id="rId5"/>
              </a:rPr>
              <a:t>https://</a:t>
            </a:r>
            <a:r>
              <a:rPr lang="et-EE" sz="1000" dirty="0" smtClean="0">
                <a:hlinkClick r:id="rId5"/>
              </a:rPr>
              <a:t>www.youtube.com/watch?v=533jLPP5LYE</a:t>
            </a:r>
            <a:endParaRPr lang="et-EE" sz="1000" dirty="0" smtClean="0"/>
          </a:p>
          <a:p>
            <a:pPr marL="0" indent="0" algn="r">
              <a:buNone/>
            </a:pPr>
            <a:r>
              <a:rPr lang="et-EE" sz="1000" dirty="0">
                <a:hlinkClick r:id="rId6"/>
              </a:rPr>
              <a:t>https://</a:t>
            </a:r>
            <a:r>
              <a:rPr lang="et-EE" sz="1000" dirty="0" smtClean="0">
                <a:hlinkClick r:id="rId6"/>
              </a:rPr>
              <a:t>www.youtube.com/watch?v=CF_V2S6i30c</a:t>
            </a:r>
            <a:endParaRPr lang="et-EE" sz="1000" dirty="0" smtClean="0"/>
          </a:p>
          <a:p>
            <a:pPr marL="0" indent="0" algn="just">
              <a:buNone/>
            </a:pPr>
            <a:endParaRPr lang="et-EE" sz="800" dirty="0"/>
          </a:p>
          <a:p>
            <a:pPr marL="0" indent="0" algn="r">
              <a:buNone/>
            </a:pPr>
            <a:endParaRPr lang="et-E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19</a:t>
            </a:fld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8"/>
            <a:ext cx="3257091" cy="21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170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sz="2200" dirty="0"/>
              <a:t>K</a:t>
            </a:r>
            <a:r>
              <a:rPr lang="et-EE" sz="2200" dirty="0" smtClean="0"/>
              <a:t>uriteoennetus </a:t>
            </a:r>
            <a:r>
              <a:rPr lang="et-EE" sz="2200" dirty="0"/>
              <a:t>turvalise keskkonna kujundamise kaudu </a:t>
            </a:r>
            <a:r>
              <a:rPr lang="et-EE" sz="2200" dirty="0" smtClean="0"/>
              <a:t>(</a:t>
            </a:r>
            <a:r>
              <a:rPr lang="et-EE" sz="2200" dirty="0"/>
              <a:t>ingl </a:t>
            </a:r>
            <a:r>
              <a:rPr lang="et-EE" sz="2200" dirty="0" err="1"/>
              <a:t>crime</a:t>
            </a:r>
            <a:r>
              <a:rPr lang="et-EE" sz="2200" dirty="0"/>
              <a:t> </a:t>
            </a:r>
            <a:r>
              <a:rPr lang="et-EE" sz="2200" dirty="0" err="1"/>
              <a:t>prevention</a:t>
            </a:r>
            <a:r>
              <a:rPr lang="et-EE" sz="2200" dirty="0"/>
              <a:t> </a:t>
            </a:r>
            <a:r>
              <a:rPr lang="et-EE" sz="2200" dirty="0" err="1"/>
              <a:t>through</a:t>
            </a:r>
            <a:r>
              <a:rPr lang="et-EE" sz="2200" dirty="0"/>
              <a:t> </a:t>
            </a:r>
            <a:r>
              <a:rPr lang="et-EE" sz="2200" dirty="0" err="1"/>
              <a:t>environmental</a:t>
            </a:r>
            <a:r>
              <a:rPr lang="et-EE" sz="2200" dirty="0"/>
              <a:t> </a:t>
            </a:r>
            <a:r>
              <a:rPr lang="et-EE" sz="2200" dirty="0" err="1"/>
              <a:t>design</a:t>
            </a:r>
            <a:r>
              <a:rPr lang="et-EE" sz="2200" dirty="0"/>
              <a:t>) </a:t>
            </a:r>
            <a:endParaRPr lang="et-EE" sz="2200" dirty="0" smtClean="0"/>
          </a:p>
          <a:p>
            <a:pPr marL="0" indent="0" algn="ctr">
              <a:buNone/>
            </a:pPr>
            <a:endParaRPr lang="et-EE" sz="2200" dirty="0" smtClean="0"/>
          </a:p>
          <a:p>
            <a:pPr marL="0" indent="0" algn="ctr">
              <a:buNone/>
            </a:pPr>
            <a:endParaRPr lang="et-EE" sz="2200" dirty="0" smtClean="0"/>
          </a:p>
          <a:p>
            <a:pPr marL="0" indent="0" algn="ctr">
              <a:buNone/>
            </a:pPr>
            <a:r>
              <a:rPr lang="et-EE" sz="2200" dirty="0" smtClean="0"/>
              <a:t>Kuriteoennetuse vorm, et </a:t>
            </a:r>
            <a:r>
              <a:rPr lang="fi-FI" sz="2200" dirty="0" err="1" smtClean="0"/>
              <a:t>vähend</a:t>
            </a:r>
            <a:r>
              <a:rPr lang="et-EE" sz="2200" dirty="0" err="1" smtClean="0"/>
              <a:t>ada</a:t>
            </a:r>
            <a:r>
              <a:rPr lang="fi-FI" sz="2200" dirty="0" smtClean="0"/>
              <a:t> </a:t>
            </a:r>
            <a:r>
              <a:rPr lang="fi-FI" sz="2200" dirty="0" err="1"/>
              <a:t>kuritegevust</a:t>
            </a:r>
            <a:r>
              <a:rPr lang="fi-FI" sz="2200" dirty="0"/>
              <a:t> ja </a:t>
            </a:r>
            <a:r>
              <a:rPr lang="fi-FI" sz="2200" dirty="0" err="1"/>
              <a:t>parandab</a:t>
            </a:r>
            <a:r>
              <a:rPr lang="fi-FI" sz="2200" dirty="0"/>
              <a:t> </a:t>
            </a:r>
            <a:r>
              <a:rPr lang="fi-FI" sz="2200" dirty="0" err="1"/>
              <a:t>inimeste</a:t>
            </a:r>
            <a:r>
              <a:rPr lang="fi-FI" sz="2200" dirty="0"/>
              <a:t> </a:t>
            </a:r>
            <a:r>
              <a:rPr lang="fi-FI" sz="2200" dirty="0" err="1"/>
              <a:t>elukvaliteeti</a:t>
            </a:r>
            <a:r>
              <a:rPr lang="fi-FI" sz="2200" dirty="0" smtClean="0"/>
              <a:t>.</a:t>
            </a:r>
            <a:endParaRPr lang="et-EE" sz="2200" dirty="0" smtClean="0"/>
          </a:p>
          <a:p>
            <a:pPr marL="0" indent="0" algn="ctr">
              <a:buNone/>
            </a:pPr>
            <a:endParaRPr lang="et-EE" sz="2200" dirty="0" smtClean="0"/>
          </a:p>
          <a:p>
            <a:pPr marL="0" indent="0" algn="ctr">
              <a:buNone/>
            </a:pPr>
            <a:r>
              <a:rPr lang="et-EE" sz="2200" dirty="0" smtClean="0"/>
              <a:t>Tegelemine ruumiga (kujundamine ja </a:t>
            </a:r>
            <a:r>
              <a:rPr lang="et-EE" sz="2200" dirty="0"/>
              <a:t>läbimõeldud ruumi </a:t>
            </a:r>
            <a:r>
              <a:rPr lang="et-EE" sz="2200" dirty="0" smtClean="0"/>
              <a:t>kasutus) kui potentsiaalse riskiteguriga</a:t>
            </a:r>
          </a:p>
          <a:p>
            <a:endParaRPr lang="et-EE" sz="2200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599055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3" y="2852936"/>
            <a:ext cx="7772400" cy="2520279"/>
          </a:xfrm>
        </p:spPr>
        <p:txBody>
          <a:bodyPr/>
          <a:lstStyle/>
          <a:p>
            <a:r>
              <a:rPr lang="et-EE" sz="6000" dirty="0" smtClean="0">
                <a:latin typeface="Calibri" panose="020F0502020204030204" pitchFamily="34" charset="0"/>
              </a:rPr>
              <a:t>Koostöös loome turvalisust!!</a:t>
            </a:r>
            <a:r>
              <a:rPr lang="et-EE" dirty="0" smtClean="0">
                <a:latin typeface="Calibri" panose="020F0502020204030204" pitchFamily="34" charset="0"/>
              </a:rPr>
              <a:t/>
            </a:r>
            <a:br>
              <a:rPr lang="et-EE" dirty="0" smtClean="0">
                <a:latin typeface="Calibri" panose="020F0502020204030204" pitchFamily="34" charset="0"/>
              </a:rPr>
            </a:br>
            <a:r>
              <a:rPr lang="et-EE" dirty="0" smtClean="0">
                <a:latin typeface="Calibri" panose="020F0502020204030204" pitchFamily="34" charset="0"/>
              </a:rPr>
              <a:t/>
            </a:r>
            <a:br>
              <a:rPr lang="et-EE" dirty="0" smtClean="0">
                <a:latin typeface="Calibri" panose="020F0502020204030204" pitchFamily="34" charset="0"/>
              </a:rPr>
            </a:br>
            <a:endParaRPr lang="et-EE" sz="4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B0A4F-337F-4C47-BF58-795F676A5613}" type="slidenum">
              <a:rPr lang="et-EE" smtClean="0"/>
              <a:pPr>
                <a:defRPr/>
              </a:pPr>
              <a:t>20</a:t>
            </a:fld>
            <a:endParaRPr lang="et-E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600" dirty="0"/>
              <a:t>Mõiste kohta ei ole ühtset ja üldtunnustatud definitsiooni, seega laiemalt levinud definitsioon võib olla </a:t>
            </a:r>
            <a:r>
              <a:rPr lang="et-EE" sz="1600" dirty="0" smtClean="0"/>
              <a:t>järgnev</a:t>
            </a:r>
            <a:r>
              <a:rPr lang="et-EE" sz="1600" dirty="0"/>
              <a:t>: </a:t>
            </a:r>
            <a:r>
              <a:rPr lang="et-EE" sz="1600" dirty="0" smtClean="0"/>
              <a:t>kuriteoennetus </a:t>
            </a:r>
            <a:r>
              <a:rPr lang="et-EE" sz="1600" dirty="0"/>
              <a:t>hõlmab strateegiaid ja meetmeid, mida kasutades püütakse vähendada kuritegude riski. Lisaks </a:t>
            </a:r>
            <a:r>
              <a:rPr lang="et-EE" sz="1600" b="1" dirty="0"/>
              <a:t>püütakse vähendada kuriteohirmu ja kuritegude kahjulikke mõjusid indiviididele ning ühiskonnale </a:t>
            </a:r>
            <a:r>
              <a:rPr lang="et-EE" sz="1600" dirty="0"/>
              <a:t>(</a:t>
            </a:r>
            <a:r>
              <a:rPr lang="et-EE" sz="1600" dirty="0" err="1"/>
              <a:t>Ekblom</a:t>
            </a:r>
            <a:r>
              <a:rPr lang="et-EE" sz="1600" dirty="0"/>
              <a:t>, 1988, </a:t>
            </a:r>
            <a:r>
              <a:rPr lang="et-EE" sz="1600" dirty="0" err="1"/>
              <a:t>tsit</a:t>
            </a:r>
            <a:r>
              <a:rPr lang="et-EE" sz="1600" dirty="0"/>
              <a:t> Vanaisak, 2014). </a:t>
            </a: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r>
              <a:rPr lang="et-EE" sz="1600" dirty="0"/>
              <a:t>Kuriteoennetuse </a:t>
            </a:r>
            <a:r>
              <a:rPr lang="et-EE" sz="1600" b="1" dirty="0"/>
              <a:t>eesmärk on ära hoida </a:t>
            </a:r>
            <a:r>
              <a:rPr lang="et-EE" sz="1600" dirty="0"/>
              <a:t>kriminaalse tegevuse tõttu aset leidnud </a:t>
            </a:r>
            <a:r>
              <a:rPr lang="et-EE" sz="1600" b="1" dirty="0"/>
              <a:t>tagajärgi </a:t>
            </a:r>
            <a:r>
              <a:rPr lang="et-EE" sz="1600" dirty="0"/>
              <a:t>(</a:t>
            </a:r>
            <a:r>
              <a:rPr lang="et-EE" sz="1600" dirty="0" err="1"/>
              <a:t>Greene</a:t>
            </a:r>
            <a:r>
              <a:rPr lang="et-EE" sz="1600" dirty="0"/>
              <a:t>, 2007, p. 328). Kuriteoennetus algab</a:t>
            </a:r>
            <a:r>
              <a:rPr lang="et-EE" sz="1600" b="1" dirty="0"/>
              <a:t> iga indiviidi teadlikkusest planeerida </a:t>
            </a:r>
            <a:r>
              <a:rPr lang="et-EE" sz="1600" dirty="0"/>
              <a:t>oma</a:t>
            </a:r>
            <a:r>
              <a:rPr lang="et-EE" sz="1600" b="1" dirty="0"/>
              <a:t> elukorraldust selliselt, et tõenäosus sattuda ohuolukordadesse on </a:t>
            </a:r>
            <a:r>
              <a:rPr lang="et-EE" sz="1600" dirty="0"/>
              <a:t>viidud</a:t>
            </a:r>
            <a:r>
              <a:rPr lang="et-EE" sz="1600" b="1" dirty="0"/>
              <a:t> miinimumini </a:t>
            </a:r>
            <a:r>
              <a:rPr lang="et-EE" sz="1600" dirty="0"/>
              <a:t>(Riigikogu, 2008). </a:t>
            </a: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r>
              <a:rPr lang="et-EE" sz="1600" dirty="0" smtClean="0"/>
              <a:t>Kuriteoennetuse </a:t>
            </a:r>
            <a:r>
              <a:rPr lang="et-EE" sz="1600" dirty="0"/>
              <a:t>näol on võimalik rakendada erinevaid </a:t>
            </a:r>
            <a:r>
              <a:rPr lang="et-EE" sz="1600" b="1" dirty="0"/>
              <a:t>ennetusprogramme ja -projekte.</a:t>
            </a:r>
            <a:r>
              <a:rPr lang="et-EE" sz="1600" dirty="0"/>
              <a:t> Neid meetmeid on võimalik kasutusele võtta nii </a:t>
            </a:r>
            <a:r>
              <a:rPr lang="et-EE" sz="1600" b="1" dirty="0"/>
              <a:t>avalikus</a:t>
            </a:r>
            <a:r>
              <a:rPr lang="et-EE" sz="1600" dirty="0"/>
              <a:t> kui ka </a:t>
            </a:r>
            <a:r>
              <a:rPr lang="et-EE" sz="1600" b="1" dirty="0" smtClean="0"/>
              <a:t>erasektoris</a:t>
            </a:r>
            <a:r>
              <a:rPr lang="et-EE" sz="1600" dirty="0" smtClean="0"/>
              <a:t>, </a:t>
            </a:r>
            <a:r>
              <a:rPr lang="et-EE" sz="1600" dirty="0"/>
              <a:t>mistõttu on oluline kuriteoennetusse </a:t>
            </a:r>
            <a:r>
              <a:rPr lang="et-EE" sz="1600" b="1" dirty="0"/>
              <a:t>kaasata kogukonna kõik liikmed</a:t>
            </a:r>
            <a:r>
              <a:rPr lang="et-EE" sz="1600" dirty="0"/>
              <a:t>. </a:t>
            </a:r>
            <a:r>
              <a:rPr lang="et-EE" sz="1600" dirty="0" smtClean="0"/>
              <a:t>(Tamme, 2015, p 9)</a:t>
            </a:r>
            <a:endParaRPr lang="et-E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754668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/>
              <a:t>Turvalise ruumi kujundamisel kaasamine:</a:t>
            </a:r>
          </a:p>
          <a:p>
            <a:pPr marL="0" indent="0" algn="ctr">
              <a:buNone/>
            </a:pPr>
            <a:r>
              <a:rPr lang="et-EE" dirty="0" smtClean="0"/>
              <a:t>Kogukond</a:t>
            </a:r>
          </a:p>
          <a:p>
            <a:pPr marL="0" indent="0" algn="ctr">
              <a:buNone/>
            </a:pPr>
            <a:r>
              <a:rPr lang="et-EE" dirty="0" smtClean="0"/>
              <a:t>KOV</a:t>
            </a:r>
            <a:endParaRPr lang="et-EE" dirty="0"/>
          </a:p>
          <a:p>
            <a:pPr marL="0" indent="0" algn="ctr">
              <a:buNone/>
            </a:pPr>
            <a:r>
              <a:rPr lang="et-EE" dirty="0"/>
              <a:t>Politsei</a:t>
            </a:r>
          </a:p>
          <a:p>
            <a:endParaRPr lang="et-EE" dirty="0" smtClean="0"/>
          </a:p>
          <a:p>
            <a:pPr marL="0" indent="0">
              <a:buNone/>
            </a:pPr>
            <a:endParaRPr lang="et-EE" sz="1400" dirty="0" smtClean="0"/>
          </a:p>
          <a:p>
            <a:pPr marL="0" indent="0">
              <a:buNone/>
            </a:pPr>
            <a:endParaRPr lang="et-EE" sz="1400" dirty="0"/>
          </a:p>
          <a:p>
            <a:pPr marL="0" indent="0">
              <a:buNone/>
            </a:pPr>
            <a:endParaRPr lang="et-EE" sz="1400" dirty="0" smtClean="0"/>
          </a:p>
          <a:p>
            <a:pPr marL="0" indent="0">
              <a:buNone/>
            </a:pPr>
            <a:r>
              <a:rPr lang="et-EE" sz="1400" dirty="0" smtClean="0"/>
              <a:t>Kogukonna </a:t>
            </a:r>
            <a:r>
              <a:rPr lang="et-EE" sz="1400" dirty="0"/>
              <a:t>liikmed on võimalik ära jagada kolme tasandi vahel: riik, KOV ja kodanike- ning vabaühendused. Riigi esindaja on siinse töö kontekstis eelkõige PPA ning </a:t>
            </a:r>
            <a:r>
              <a:rPr lang="et-EE" sz="1400" dirty="0" err="1"/>
              <a:t>kodanikeühenduste</a:t>
            </a:r>
            <a:r>
              <a:rPr lang="et-EE" sz="1400" dirty="0"/>
              <a:t> koontatud mittetulundusühingud, haridusasutused, kiriklikud organisatsioonid ja vabatahtlikud (Luuk </a:t>
            </a:r>
            <a:r>
              <a:rPr lang="et-EE" sz="1400" i="1" dirty="0"/>
              <a:t>et </a:t>
            </a:r>
            <a:r>
              <a:rPr lang="et-EE" sz="1400" i="1" dirty="0" err="1"/>
              <a:t>al</a:t>
            </a:r>
            <a:r>
              <a:rPr lang="et-EE" sz="1400" dirty="0"/>
              <a:t>., 2014, lk 4).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982350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CPTED tutvustus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5" y="1628800"/>
            <a:ext cx="7602564" cy="4032225"/>
          </a:xfrm>
        </p:spPr>
        <p:txBody>
          <a:bodyPr/>
          <a:lstStyle/>
          <a:p>
            <a:pPr marL="0" indent="0" algn="ctr">
              <a:buNone/>
            </a:pPr>
            <a:r>
              <a:rPr lang="fi-FI" sz="1800" dirty="0" err="1"/>
              <a:t>Kuriteoennetus</a:t>
            </a:r>
            <a:r>
              <a:rPr lang="fi-FI" sz="1800" dirty="0"/>
              <a:t> </a:t>
            </a:r>
            <a:r>
              <a:rPr lang="fi-FI" sz="1800" dirty="0" err="1"/>
              <a:t>turvalise</a:t>
            </a:r>
            <a:r>
              <a:rPr lang="fi-FI" sz="1800" dirty="0"/>
              <a:t> </a:t>
            </a:r>
            <a:r>
              <a:rPr lang="fi-FI" sz="1800" dirty="0" err="1"/>
              <a:t>keskkonna</a:t>
            </a:r>
            <a:r>
              <a:rPr lang="fi-FI" sz="1800" dirty="0"/>
              <a:t> </a:t>
            </a:r>
            <a:r>
              <a:rPr lang="fi-FI" sz="1800" dirty="0" err="1"/>
              <a:t>kujundamise</a:t>
            </a:r>
            <a:r>
              <a:rPr lang="fi-FI" sz="1800" dirty="0"/>
              <a:t> </a:t>
            </a:r>
            <a:r>
              <a:rPr lang="fi-FI" sz="1800" dirty="0" err="1"/>
              <a:t>kaudu</a:t>
            </a:r>
            <a:r>
              <a:rPr lang="fi-FI" sz="1800" dirty="0"/>
              <a:t> </a:t>
            </a:r>
            <a:r>
              <a:rPr lang="fi-FI" sz="1800" dirty="0" err="1"/>
              <a:t>hõlmab</a:t>
            </a:r>
            <a:r>
              <a:rPr lang="fi-FI" sz="1800" dirty="0"/>
              <a:t> kuut </a:t>
            </a:r>
            <a:r>
              <a:rPr lang="fi-FI" sz="1800" dirty="0" err="1"/>
              <a:t>põhimõtet</a:t>
            </a:r>
            <a:r>
              <a:rPr lang="fi-FI" sz="1800" dirty="0"/>
              <a:t>: </a:t>
            </a:r>
            <a:endParaRPr lang="et-EE" sz="1800" dirty="0" smtClean="0"/>
          </a:p>
          <a:p>
            <a:pPr marL="342900" indent="-342900">
              <a:buAutoNum type="arabicPeriod"/>
            </a:pPr>
            <a:r>
              <a:rPr lang="et-EE" sz="1800" b="1" dirty="0" err="1" smtClean="0"/>
              <a:t>jälgitavuse</a:t>
            </a:r>
            <a:r>
              <a:rPr lang="et-EE" sz="1800" b="1" dirty="0" smtClean="0"/>
              <a:t> põhimõte - </a:t>
            </a:r>
            <a:r>
              <a:rPr lang="et-EE" sz="1800" dirty="0"/>
              <a:t>ümbritseva ruumi loomulikult nähtavaks tegemise </a:t>
            </a:r>
            <a:r>
              <a:rPr lang="et-EE" sz="1800" dirty="0" smtClean="0"/>
              <a:t>põhimõte (taimed, valgustus, kõnniteed)</a:t>
            </a:r>
            <a:endParaRPr lang="et-EE" sz="1800" dirty="0"/>
          </a:p>
          <a:p>
            <a:pPr marL="0" indent="0">
              <a:buNone/>
            </a:pPr>
            <a:endParaRPr lang="et-E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5</a:t>
            </a:fld>
            <a:endParaRPr lang="et-E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006"/>
            <a:ext cx="4536504" cy="272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0195"/>
            <a:ext cx="3896801" cy="231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1800" y="581137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b="1" dirty="0" smtClean="0"/>
              <a:t>Maastikuarhitektuuri aspektid kuritegude ennetamisel</a:t>
            </a:r>
            <a:endParaRPr lang="et-EE" sz="1400" b="1" dirty="0"/>
          </a:p>
        </p:txBody>
      </p:sp>
    </p:spTree>
    <p:extLst>
      <p:ext uri="{BB962C8B-B14F-4D97-AF65-F5344CB8AC3E}">
        <p14:creationId xmlns:p14="http://schemas.microsoft.com/office/powerpoint/2010/main" val="37690416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963E-B749-419F-90D3-4EB27D10D105}" type="slidenum">
              <a:rPr lang="et-EE" smtClean="0"/>
              <a:pPr>
                <a:defRPr/>
              </a:pPr>
              <a:t>6</a:t>
            </a:fld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293096"/>
            <a:ext cx="3046501" cy="15621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988840"/>
            <a:ext cx="393527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126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4941888"/>
            <a:ext cx="88201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t-EE" altLang="et-EE" sz="1700">
                <a:latin typeface="Arial" panose="020B0604020202020204" pitchFamily="34" charset="0"/>
                <a:cs typeface="Arial" panose="020B0604020202020204" pitchFamily="34" charset="0"/>
              </a:rPr>
              <a:t>Esimene Soome turvalisusest lähtuv detail linnaplaneeringuga linnaosa Tamperes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 sz="1700">
                <a:latin typeface="Arial" panose="020B0604020202020204" pitchFamily="34" charset="0"/>
                <a:cs typeface="Arial" panose="020B0604020202020204" pitchFamily="34" charset="0"/>
              </a:rPr>
              <a:t>Tulemusi hinnati Helsinki Tehnoloogia Ülikooli poolt (2008)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 sz="17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i-FI" altLang="et-EE" sz="1700">
                <a:latin typeface="Arial" panose="020B0604020202020204" pitchFamily="34" charset="0"/>
                <a:cs typeface="Arial" panose="020B0604020202020204" pitchFamily="34" charset="0"/>
              </a:rPr>
              <a:t>uumiline hierarhia on võimendunud materjali muutuste tõttu</a:t>
            </a:r>
            <a:endParaRPr lang="et-EE" altLang="et-EE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13" y="1484784"/>
            <a:ext cx="568952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83568" y="476672"/>
            <a:ext cx="7099300" cy="714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55 Helvetica Roman"/>
                <a:ea typeface="MS PGothic" pitchFamily="34" charset="-128"/>
                <a:cs typeface="55 Helvetica Roma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55 Helvetica Roman" charset="0"/>
                <a:ea typeface="MS PGothic" pitchFamily="34" charset="-128"/>
                <a:cs typeface="55 Helvetica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55 Helvetica Roman" charset="0"/>
                <a:ea typeface="MS PGothic" pitchFamily="34" charset="-128"/>
                <a:cs typeface="55 Helvetica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55 Helvetica Roman" charset="0"/>
                <a:ea typeface="MS PGothic" pitchFamily="34" charset="-128"/>
                <a:cs typeface="55 Helvetica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55 Helvetica Roman" charset="0"/>
                <a:ea typeface="MS PGothic" pitchFamily="34" charset="-128"/>
                <a:cs typeface="55 Helvetica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t-EE" altLang="et-EE" kern="0" dirty="0" smtClean="0">
                <a:solidFill>
                  <a:schemeClr val="bg1"/>
                </a:solidFill>
              </a:rPr>
              <a:t>Soome, Muotiala</a:t>
            </a:r>
            <a:endParaRPr lang="en-US" altLang="et-EE" kern="0" dirty="0" smtClean="0">
              <a:solidFill>
                <a:schemeClr val="bg1"/>
              </a:solidFill>
              <a:latin typeface="55 Helvetica Roman" charset="0"/>
              <a:cs typeface="55 Helvetica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240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>
                <a:latin typeface="55 Helvetica Roman" charset="0"/>
                <a:cs typeface="55 Helvetica Roman" charset="0"/>
              </a:rPr>
              <a:t>Soome, Muotiala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785813" y="2276475"/>
            <a:ext cx="3641725" cy="3384550"/>
          </a:xfrm>
        </p:spPr>
        <p:txBody>
          <a:bodyPr/>
          <a:lstStyle/>
          <a:p>
            <a:endParaRPr lang="et-EE" altLang="et-EE" smtClean="0"/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76475"/>
            <a:ext cx="3600450" cy="3384550"/>
          </a:xfrm>
        </p:spPr>
        <p:txBody>
          <a:bodyPr/>
          <a:lstStyle/>
          <a:p>
            <a:endParaRPr lang="et-EE" altLang="et-EE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24C8FF2-BDC4-47C2-B2A0-EB4123544171}" type="slidenum">
              <a:rPr lang="et-EE" altLang="et-E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t-EE" altLang="et-EE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Kuva 3" descr="cid:WP_20140829_09_43_25_Pro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4" y="1801797"/>
            <a:ext cx="70929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1250950" y="4003675"/>
            <a:ext cx="5913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t-EE" altLang="et-E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t-EE" altLang="et-E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Haljastus</a:t>
            </a:r>
            <a:endParaRPr lang="et-EE" altLang="et-E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 sz="1600" dirty="0">
                <a:latin typeface="Arial" panose="020B0604020202020204" pitchFamily="34" charset="0"/>
                <a:cs typeface="Arial" panose="020B0604020202020204" pitchFamily="34" charset="0"/>
              </a:rPr>
              <a:t>Maja kõrgused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 sz="1600" dirty="0">
                <a:latin typeface="Arial" panose="020B0604020202020204" pitchFamily="34" charset="0"/>
                <a:cs typeface="Arial" panose="020B0604020202020204" pitchFamily="34" charset="0"/>
              </a:rPr>
              <a:t>Akende asukohad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Parkla (majade lähedal) – loomulik valve parkimisaladele</a:t>
            </a:r>
            <a:endParaRPr lang="et-EE" altLang="et-E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612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567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A7B7D"/>
              </a:buClr>
              <a:buSzPct val="7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567"/>
              </a:buClr>
              <a:buSzPct val="6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A7B7D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7592C9-9100-4BBF-A37A-2072ACA6CAFE}" type="slidenum">
              <a:rPr lang="et-EE" altLang="et-E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t-EE" altLang="et-EE" sz="1000" smtClean="0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99592" y="5229200"/>
            <a:ext cx="7810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t-EE" altLang="et-EE" sz="1500" dirty="0">
                <a:latin typeface="Arial" panose="020B0604020202020204" pitchFamily="34" charset="0"/>
                <a:cs typeface="Arial" panose="020B0604020202020204" pitchFamily="34" charset="0"/>
              </a:rPr>
              <a:t>Maastiku kujundamine CPTED lähtuvalt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 sz="1500" dirty="0" err="1">
                <a:latin typeface="Arial" panose="020B0604020202020204" pitchFamily="34" charset="0"/>
                <a:cs typeface="Arial" panose="020B0604020202020204" pitchFamily="34" charset="0"/>
              </a:rPr>
              <a:t>Jälgitavuse</a:t>
            </a:r>
            <a:r>
              <a:rPr lang="et-EE" altLang="et-EE" sz="1500" dirty="0">
                <a:latin typeface="Arial" panose="020B0604020202020204" pitchFamily="34" charset="0"/>
                <a:cs typeface="Arial" panose="020B0604020202020204" pitchFamily="34" charset="0"/>
              </a:rPr>
              <a:t> põhimõte ehk ümbritseva ruumi loomulikult nähtavaks tegemise põhimõte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altLang="et-EE" sz="1500" dirty="0">
                <a:latin typeface="Arial" panose="020B0604020202020204" pitchFamily="34" charset="0"/>
                <a:cs typeface="Arial" panose="020B0604020202020204" pitchFamily="34" charset="0"/>
              </a:rPr>
              <a:t>Füüsiline keskkond, kus igal inimesel on mõju</a:t>
            </a:r>
          </a:p>
        </p:txBody>
      </p:sp>
      <p:pic>
        <p:nvPicPr>
          <p:cNvPr id="2150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6768752" cy="379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977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õukoda 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seministeer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seministeerium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10">
        <a:dk1>
          <a:srgbClr val="000033"/>
        </a:dk1>
        <a:lt1>
          <a:srgbClr val="FFFFFF"/>
        </a:lt1>
        <a:dk2>
          <a:srgbClr val="003567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11">
        <a:dk1>
          <a:srgbClr val="003567"/>
        </a:dk1>
        <a:lt1>
          <a:srgbClr val="FFFFFF"/>
        </a:lt1>
        <a:dk2>
          <a:srgbClr val="003567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2C57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Nõukoda 2008</Template>
  <TotalTime>13818</TotalTime>
  <Words>1118</Words>
  <Application>Microsoft Office PowerPoint</Application>
  <PresentationFormat>On-screen Show (4:3)</PresentationFormat>
  <Paragraphs>158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55 Helvetica Roman</vt:lpstr>
      <vt:lpstr>Arial</vt:lpstr>
      <vt:lpstr>Calibri</vt:lpstr>
      <vt:lpstr>Times New Roman</vt:lpstr>
      <vt:lpstr>Wingdings</vt:lpstr>
      <vt:lpstr>Nõukoda 2008</vt:lpstr>
      <vt:lpstr>                 Marge Tamme Ida-Harju politseijaoskond Anu Leps Justiitsministeerium Uno Traat Sisekaitseakadeemia lektor Varmo Rein Politsei- ja Piirivalveamet</vt:lpstr>
      <vt:lpstr>CPTED tutvustus</vt:lpstr>
      <vt:lpstr>CPTED tutvustus</vt:lpstr>
      <vt:lpstr>CPTED tutvustus</vt:lpstr>
      <vt:lpstr>CPTED tutvustus</vt:lpstr>
      <vt:lpstr>PowerPoint Presentation</vt:lpstr>
      <vt:lpstr>PowerPoint Presentation</vt:lpstr>
      <vt:lpstr>Soome, Muotiala</vt:lpstr>
      <vt:lpstr>PowerPoint Presentation</vt:lpstr>
      <vt:lpstr>Soome, Muotiala</vt:lpstr>
      <vt:lpstr>CPTED tutvustus</vt:lpstr>
      <vt:lpstr>CPTED tutvustus</vt:lpstr>
      <vt:lpstr>Holland, IJbur</vt:lpstr>
      <vt:lpstr>CPTED tutvustus</vt:lpstr>
      <vt:lpstr>CPTED tutvustus</vt:lpstr>
      <vt:lpstr>CPTED tutvustus</vt:lpstr>
      <vt:lpstr>Eesti, Tallinn, Haabersti linnaosa</vt:lpstr>
      <vt:lpstr>Soome, Muotiala</vt:lpstr>
      <vt:lpstr>CPTED tutvustus</vt:lpstr>
      <vt:lpstr>Koostöös loome turvalisust!!  </vt:lpstr>
    </vt:vector>
  </TitlesOfParts>
  <Company>Siseministeerium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veiko kaasik</dc:creator>
  <cp:lastModifiedBy>Marge Tamme</cp:lastModifiedBy>
  <cp:revision>743</cp:revision>
  <cp:lastPrinted>2017-02-15T05:52:27Z</cp:lastPrinted>
  <dcterms:created xsi:type="dcterms:W3CDTF">2008-05-06T07:14:44Z</dcterms:created>
  <dcterms:modified xsi:type="dcterms:W3CDTF">2017-02-15T05:54:43Z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ärkmed">
    <vt:lpwstr/>
  </property>
  <property fmtid="{D5CDD505-2E9C-101B-9397-08002B2CF9AE}" pid="3" name="Osakond">
    <vt:lpwstr/>
  </property>
  <property fmtid="{D5CDD505-2E9C-101B-9397-08002B2CF9AE}" pid="4" name="Näita lehel">
    <vt:lpwstr/>
  </property>
  <property fmtid="{D5CDD505-2E9C-101B-9397-08002B2CF9AE}" pid="5" name="Liik">
    <vt:lpwstr/>
  </property>
  <property fmtid="{D5CDD505-2E9C-101B-9397-08002B2CF9AE}" pid="6" name="_NewReviewCycle">
    <vt:lpwstr/>
  </property>
</Properties>
</file>