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8"/>
  </p:notesMasterIdLst>
  <p:sldIdLst>
    <p:sldId id="256" r:id="rId2"/>
    <p:sldId id="373" r:id="rId3"/>
    <p:sldId id="366" r:id="rId4"/>
    <p:sldId id="367" r:id="rId5"/>
    <p:sldId id="368" r:id="rId6"/>
    <p:sldId id="374" r:id="rId7"/>
    <p:sldId id="370" r:id="rId8"/>
    <p:sldId id="369" r:id="rId9"/>
    <p:sldId id="383" r:id="rId10"/>
    <p:sldId id="382" r:id="rId11"/>
    <p:sldId id="371" r:id="rId12"/>
    <p:sldId id="375" r:id="rId13"/>
    <p:sldId id="377" r:id="rId14"/>
    <p:sldId id="376" r:id="rId15"/>
    <p:sldId id="384" r:id="rId16"/>
    <p:sldId id="28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589"/>
    <p:restoredTop sz="78315"/>
  </p:normalViewPr>
  <p:slideViewPr>
    <p:cSldViewPr snapToGrid="0" snapToObjects="1">
      <p:cViewPr varScale="1">
        <p:scale>
          <a:sx n="97" d="100"/>
          <a:sy n="97" d="100"/>
        </p:scale>
        <p:origin x="184" y="-31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460655-F7D5-4F4A-8571-E3DACEF81114}" type="datetimeFigureOut">
              <a:rPr lang="en-US" smtClean="0"/>
              <a:t>8/14/18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349DB-57CA-E34D-91A8-69BC26A107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700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D1C52-2BA5-C540-A29C-C67DD71D4B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9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D1C52-2BA5-C540-A29C-C67DD71D4B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836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349DB-57CA-E34D-91A8-69BC26A107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78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0800" y="4624668"/>
            <a:ext cx="53848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t-EE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00800" y="5562600"/>
            <a:ext cx="53848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1" y="6425641"/>
            <a:ext cx="1643529" cy="365125"/>
          </a:xfrm>
        </p:spPr>
        <p:txBody>
          <a:bodyPr/>
          <a:lstStyle>
            <a:lvl1pPr algn="l">
              <a:defRPr/>
            </a:lvl1pPr>
          </a:lstStyle>
          <a:p>
            <a:fld id="{7CE38E4D-051A-41E1-86A4-E56916468FD0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414871" y="6425641"/>
            <a:ext cx="3490259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76767" y="228600"/>
            <a:ext cx="5647267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8" name="Rectangle 7"/>
          <p:cNvSpPr/>
          <p:nvPr/>
        </p:nvSpPr>
        <p:spPr>
          <a:xfrm>
            <a:off x="9069917" y="228600"/>
            <a:ext cx="27432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0" name="Rectangle 9"/>
          <p:cNvSpPr/>
          <p:nvPr/>
        </p:nvSpPr>
        <p:spPr>
          <a:xfrm>
            <a:off x="6165851" y="2377440"/>
            <a:ext cx="27432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6522" y="174813"/>
            <a:ext cx="55107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65851" y="228600"/>
            <a:ext cx="27432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2" name="Rectangle 11"/>
          <p:cNvSpPr/>
          <p:nvPr/>
        </p:nvSpPr>
        <p:spPr>
          <a:xfrm>
            <a:off x="9069917" y="2377440"/>
            <a:ext cx="27432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pic>
        <p:nvPicPr>
          <p:cNvPr id="13" name="Picture 12" descr="logo_suu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1" y="385047"/>
            <a:ext cx="3886200" cy="3886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889129" y="282574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0" name="TextBox 9"/>
          <p:cNvSpPr txBox="1"/>
          <p:nvPr/>
        </p:nvSpPr>
        <p:spPr>
          <a:xfrm>
            <a:off x="297581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8/14/18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670561" y="1985963"/>
            <a:ext cx="4876551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670561" y="4164965"/>
            <a:ext cx="4876551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5880100" y="1985963"/>
            <a:ext cx="48768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5880100" y="4169664"/>
            <a:ext cx="48768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889129" y="282574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8" name="TextBox 7"/>
          <p:cNvSpPr txBox="1"/>
          <p:nvPr/>
        </p:nvSpPr>
        <p:spPr>
          <a:xfrm>
            <a:off x="297581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8/14/18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889129" y="282574"/>
            <a:ext cx="9144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8/14/18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6768" y="228600"/>
            <a:ext cx="4601633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407" y="2571750"/>
            <a:ext cx="4340352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t-EE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58368" y="273051"/>
            <a:ext cx="6129865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124" y="3733801"/>
            <a:ext cx="4340352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855200" y="6423586"/>
            <a:ext cx="2049929" cy="365125"/>
          </a:xfrm>
        </p:spPr>
        <p:txBody>
          <a:bodyPr/>
          <a:lstStyle/>
          <a:p>
            <a:fld id="{7CE38E4D-051A-41E1-86A4-E56916468FD0}" type="datetimeFigureOut">
              <a:rPr lang="en-US" smtClean="0"/>
              <a:t>8/14/18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5741" y="6423586"/>
            <a:ext cx="44225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66522" y="174813"/>
            <a:ext cx="55107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889129" y="282574"/>
            <a:ext cx="9144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9205" y="3124200"/>
            <a:ext cx="5197696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t-EE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70541" y="228600"/>
            <a:ext cx="4614211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t-EE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9205" y="3995737"/>
            <a:ext cx="5197696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855200" y="6423586"/>
            <a:ext cx="2049929" cy="365125"/>
          </a:xfrm>
        </p:spPr>
        <p:txBody>
          <a:bodyPr/>
          <a:lstStyle/>
          <a:p>
            <a:fld id="{7CE38E4D-051A-41E1-86A4-E56916468FD0}" type="datetimeFigureOut">
              <a:rPr lang="en-US" smtClean="0"/>
              <a:t>8/14/18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88000" y="6423586"/>
            <a:ext cx="40068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20147" y="3370730"/>
            <a:ext cx="2940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341" y="4424082"/>
            <a:ext cx="8254876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t-EE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70541" y="228600"/>
            <a:ext cx="85045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t-EE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5341" y="5257800"/>
            <a:ext cx="8254876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8/14/18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69917" y="228600"/>
            <a:ext cx="27432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9" name="Rectangle 8"/>
          <p:cNvSpPr/>
          <p:nvPr/>
        </p:nvSpPr>
        <p:spPr>
          <a:xfrm>
            <a:off x="9069917" y="2377440"/>
            <a:ext cx="27432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0" name="TextBox 9"/>
          <p:cNvSpPr txBox="1"/>
          <p:nvPr/>
        </p:nvSpPr>
        <p:spPr>
          <a:xfrm>
            <a:off x="436283" y="4632792"/>
            <a:ext cx="2940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6766" y="228600"/>
            <a:ext cx="8516223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406" y="2571750"/>
            <a:ext cx="8242148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t-EE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126" y="3733801"/>
            <a:ext cx="8239421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49683" y="6235608"/>
            <a:ext cx="179786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E38E4D-051A-41E1-86A4-E56916468FD0}" type="datetimeFigureOut">
              <a:rPr lang="en-US" smtClean="0"/>
              <a:t>8/14/18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08128" y="6235608"/>
            <a:ext cx="619747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66522" y="174813"/>
            <a:ext cx="55107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9069917" y="228600"/>
            <a:ext cx="27432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9069917" y="2374940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t-EE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9069917" y="4535424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t-EE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6767" y="228600"/>
            <a:ext cx="56472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406" y="2571750"/>
            <a:ext cx="53555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t-EE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125" y="3733801"/>
            <a:ext cx="5353739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064000" y="6235608"/>
            <a:ext cx="179786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E38E4D-051A-41E1-86A4-E56916468FD0}" type="datetimeFigureOut">
              <a:rPr lang="en-US" smtClean="0"/>
              <a:t>8/14/18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08128" y="6235608"/>
            <a:ext cx="345427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66522" y="174813"/>
            <a:ext cx="55107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9069917" y="228600"/>
            <a:ext cx="27432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1" name="Rectangle 10"/>
          <p:cNvSpPr/>
          <p:nvPr/>
        </p:nvSpPr>
        <p:spPr>
          <a:xfrm>
            <a:off x="6165851" y="4534726"/>
            <a:ext cx="27432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165851" y="228600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t-EE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165851" y="2381663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t-EE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9070848" y="2381662"/>
            <a:ext cx="27432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t-EE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889129" y="282574"/>
            <a:ext cx="9144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0" y="3124200"/>
            <a:ext cx="414528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t-EE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70541" y="2365248"/>
            <a:ext cx="5653492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t-EE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4000" y="3995737"/>
            <a:ext cx="414528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855200" y="6423586"/>
            <a:ext cx="2049929" cy="365125"/>
          </a:xfrm>
        </p:spPr>
        <p:txBody>
          <a:bodyPr/>
          <a:lstStyle/>
          <a:p>
            <a:fld id="{7CE38E4D-051A-41E1-86A4-E56916468FD0}" type="datetimeFigureOut">
              <a:rPr lang="en-US" smtClean="0"/>
              <a:t>8/14/18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88000" y="6423586"/>
            <a:ext cx="40068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333815" y="3370730"/>
            <a:ext cx="2940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370540" y="228600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t-EE"/>
              <a:t>Drag picture to placeholder or click icon to add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3280833" y="228600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t-EE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889129" y="282574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9" name="TextBox 8"/>
          <p:cNvSpPr txBox="1"/>
          <p:nvPr/>
        </p:nvSpPr>
        <p:spPr>
          <a:xfrm>
            <a:off x="297581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947401" y="282574"/>
            <a:ext cx="856129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97581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757647" y="282574"/>
            <a:ext cx="12192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pic>
        <p:nvPicPr>
          <p:cNvPr id="8" name="Picture 7" descr="logo_suur.png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000" y="1247344"/>
            <a:ext cx="640080" cy="635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889129" y="282574"/>
            <a:ext cx="9144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61029" y="954742"/>
            <a:ext cx="908424" cy="5171422"/>
          </a:xfrm>
        </p:spPr>
        <p:txBody>
          <a:bodyPr vert="eaVert" anchor="t" anchorCtr="0"/>
          <a:lstStyle/>
          <a:p>
            <a:r>
              <a:rPr lang="et-EE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58757"/>
            <a:ext cx="9144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11500967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889129" y="282574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633" y="134471"/>
            <a:ext cx="10075084" cy="995082"/>
          </a:xfrm>
        </p:spPr>
        <p:txBody>
          <a:bodyPr anchor="b" anchorCtr="0"/>
          <a:lstStyle/>
          <a:p>
            <a:r>
              <a:rPr lang="et-EE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97581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664691" y="1129553"/>
            <a:ext cx="10078613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/>
              <a:t>Click to edit Master text styles</a:t>
            </a:r>
          </a:p>
        </p:txBody>
      </p:sp>
      <p:pic>
        <p:nvPicPr>
          <p:cNvPr id="11" name="Picture 10" descr="logo_suu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400" y="1247344"/>
            <a:ext cx="847240" cy="635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0800" y="4624668"/>
            <a:ext cx="53848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t-EE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00800" y="5562600"/>
            <a:ext cx="53848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1" y="6425641"/>
            <a:ext cx="1643529" cy="365125"/>
          </a:xfrm>
        </p:spPr>
        <p:txBody>
          <a:bodyPr/>
          <a:lstStyle>
            <a:lvl1pPr algn="l">
              <a:defRPr/>
            </a:lvl1pPr>
          </a:lstStyle>
          <a:p>
            <a:fld id="{7CE38E4D-051A-41E1-86A4-E56916468FD0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414871" y="6425641"/>
            <a:ext cx="3490259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76767" y="228600"/>
            <a:ext cx="5647267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8" name="Rectangle 7"/>
          <p:cNvSpPr/>
          <p:nvPr/>
        </p:nvSpPr>
        <p:spPr>
          <a:xfrm>
            <a:off x="9069917" y="228600"/>
            <a:ext cx="27432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0" name="Rectangle 9"/>
          <p:cNvSpPr/>
          <p:nvPr/>
        </p:nvSpPr>
        <p:spPr>
          <a:xfrm>
            <a:off x="6165851" y="2377440"/>
            <a:ext cx="27432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165851" y="228600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t-EE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9069917" y="2377440"/>
            <a:ext cx="27432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t-EE"/>
              <a:t>Drag picture to placeholder or click icon to add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1779495"/>
            <a:ext cx="41148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t-EE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6522" y="174813"/>
            <a:ext cx="55107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78543" y="228600"/>
            <a:ext cx="10934573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3124201"/>
            <a:ext cx="75184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t-EE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0" y="4495801"/>
            <a:ext cx="75184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8541" y="6248775"/>
            <a:ext cx="1966259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7CE38E4D-051A-41E1-86A4-E56916468FD0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248775"/>
            <a:ext cx="7518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74400" y="6248775"/>
            <a:ext cx="738717" cy="365125"/>
          </a:xfrm>
        </p:spPr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671483" y="3110755"/>
            <a:ext cx="34787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381001" y="228600"/>
            <a:ext cx="283633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947401" y="282574"/>
            <a:ext cx="856129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2" name="Rectangle 11"/>
          <p:cNvSpPr/>
          <p:nvPr/>
        </p:nvSpPr>
        <p:spPr>
          <a:xfrm>
            <a:off x="10757647" y="282574"/>
            <a:ext cx="12192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0" name="TextBox 9"/>
          <p:cNvSpPr txBox="1"/>
          <p:nvPr/>
        </p:nvSpPr>
        <p:spPr>
          <a:xfrm>
            <a:off x="297581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4691" y="1985963"/>
            <a:ext cx="48768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6504" y="1985963"/>
            <a:ext cx="48768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8/14/18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logo_suu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400" y="1247344"/>
            <a:ext cx="847240" cy="635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889129" y="282574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2" name="TextBox 11"/>
          <p:cNvSpPr txBox="1"/>
          <p:nvPr/>
        </p:nvSpPr>
        <p:spPr>
          <a:xfrm>
            <a:off x="297581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t-EE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3388" y="2447366"/>
            <a:ext cx="48768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66504" y="2447366"/>
            <a:ext cx="48768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8/14/18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388" y="2070848"/>
            <a:ext cx="48768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6504" y="2070848"/>
            <a:ext cx="48768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97581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4690" y="1985963"/>
            <a:ext cx="10092209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8/14/18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664690" y="4164965"/>
            <a:ext cx="10092209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10889129" y="282574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074400" y="242235"/>
            <a:ext cx="738717" cy="365125"/>
          </a:xfrm>
        </p:spPr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889129" y="282574"/>
            <a:ext cx="9144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10" name="TextBox 9"/>
          <p:cNvSpPr txBox="1"/>
          <p:nvPr/>
        </p:nvSpPr>
        <p:spPr>
          <a:xfrm>
            <a:off x="297581" y="228600"/>
            <a:ext cx="3478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80100" y="1985963"/>
            <a:ext cx="48768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8/14/18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664691" y="1985963"/>
            <a:ext cx="48768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5880100" y="4169664"/>
            <a:ext cx="48768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4633" y="484094"/>
            <a:ext cx="10075084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t-EE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4633" y="1981201"/>
            <a:ext cx="10075084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60329" y="642358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CE38E4D-051A-41E1-86A4-E56916468FD0}" type="datetimeFigureOut">
              <a:rPr lang="en-US" smtClean="0"/>
              <a:t>8/14/18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8941" y="6423586"/>
            <a:ext cx="81638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4400" y="242235"/>
            <a:ext cx="7387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_suur.png"/>
          <p:cNvPicPr>
            <a:picLocks noChangeAspect="1"/>
          </p:cNvPicPr>
          <p:nvPr userDrawn="1"/>
        </p:nvPicPr>
        <p:blipFill>
          <a:blip r:embed="rId22" cstate="print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454" y="2963201"/>
            <a:ext cx="5943600" cy="5943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laagrihuvialakool.ee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6930" y="4624668"/>
            <a:ext cx="9406271" cy="933450"/>
          </a:xfrm>
        </p:spPr>
        <p:txBody>
          <a:bodyPr>
            <a:noAutofit/>
          </a:bodyPr>
          <a:lstStyle/>
          <a:p>
            <a:r>
              <a:rPr lang="en-US" sz="3200" dirty="0"/>
              <a:t>TERE TULEMAST LAAGRI KOOLI!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t-EE" dirty="0"/>
              <a:t>15</a:t>
            </a:r>
            <a:r>
              <a:rPr lang="en-US" dirty="0"/>
              <a:t>. </a:t>
            </a:r>
            <a:r>
              <a:rPr lang="et-EE" dirty="0"/>
              <a:t>august</a:t>
            </a:r>
            <a:r>
              <a:rPr lang="en-US" dirty="0"/>
              <a:t> 2018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740620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8C4CA9-10AE-4341-9338-C6102E3AB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Iganädalane infokiri kooliperele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B458ECBF-463F-A242-A1D6-A0C0178189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027">
            <a:off x="328743" y="1356114"/>
            <a:ext cx="4335885" cy="4509321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B8DAE2-0DAF-E44F-8A34-54B6F3FFE7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2499">
            <a:off x="3872447" y="3490015"/>
            <a:ext cx="3260664" cy="31738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1C62A8-3070-9442-BFD6-A5BC90ACB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008" y="1368286"/>
            <a:ext cx="4201895" cy="37039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8B8278C-50D7-EE4D-ACCC-F3BB24DACD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0345">
            <a:off x="8050730" y="3995738"/>
            <a:ext cx="3484600" cy="261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20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Õpilaspäevik</a:t>
            </a:r>
            <a:r>
              <a:rPr lang="en-US" dirty="0"/>
              <a:t>, </a:t>
            </a:r>
            <a:r>
              <a:rPr lang="en-US" dirty="0" err="1"/>
              <a:t>õpilaspilet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16" y="1600200"/>
            <a:ext cx="7009238" cy="474759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2159">
            <a:off x="7439507" y="1587493"/>
            <a:ext cx="4250944" cy="26984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1056">
            <a:off x="8082065" y="4664214"/>
            <a:ext cx="2965827" cy="188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10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Traditsioonilised</a:t>
            </a:r>
            <a:r>
              <a:rPr lang="en-US" dirty="0"/>
              <a:t> </a:t>
            </a:r>
            <a:r>
              <a:rPr lang="en-US" dirty="0" err="1"/>
              <a:t>sündmused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259" y="1643679"/>
            <a:ext cx="11566371" cy="4980844"/>
          </a:xfrm>
        </p:spPr>
        <p:txBody>
          <a:bodyPr numCol="3">
            <a:normAutofit/>
          </a:bodyPr>
          <a:lstStyle/>
          <a:p>
            <a:r>
              <a:rPr lang="en-US" dirty="0" err="1"/>
              <a:t>Loodusainete</a:t>
            </a:r>
            <a:r>
              <a:rPr lang="en-US" dirty="0"/>
              <a:t> </a:t>
            </a:r>
            <a:r>
              <a:rPr lang="en-US" dirty="0" err="1"/>
              <a:t>nädal</a:t>
            </a:r>
            <a:r>
              <a:rPr lang="en-US" dirty="0"/>
              <a:t> </a:t>
            </a:r>
          </a:p>
          <a:p>
            <a:r>
              <a:rPr lang="en-US" dirty="0" err="1"/>
              <a:t>Ohutusnädal</a:t>
            </a:r>
            <a:r>
              <a:rPr lang="en-US" dirty="0"/>
              <a:t> </a:t>
            </a:r>
          </a:p>
          <a:p>
            <a:r>
              <a:rPr lang="en-US" dirty="0" err="1"/>
              <a:t>Õpetajate</a:t>
            </a:r>
            <a:r>
              <a:rPr lang="en-US" dirty="0"/>
              <a:t> </a:t>
            </a:r>
            <a:r>
              <a:rPr lang="en-US" dirty="0" err="1"/>
              <a:t>päev</a:t>
            </a:r>
            <a:endParaRPr lang="en-US" dirty="0"/>
          </a:p>
          <a:p>
            <a:r>
              <a:rPr lang="en-US" dirty="0" err="1"/>
              <a:t>Sisespordipäev</a:t>
            </a:r>
            <a:endParaRPr lang="en-US" dirty="0"/>
          </a:p>
          <a:p>
            <a:r>
              <a:rPr lang="en-US" dirty="0" err="1"/>
              <a:t>Kodanikupäev</a:t>
            </a:r>
            <a:endParaRPr lang="en-US" dirty="0"/>
          </a:p>
          <a:p>
            <a:r>
              <a:rPr lang="en-US" dirty="0" err="1"/>
              <a:t>Võõrkeelenädal</a:t>
            </a:r>
            <a:endParaRPr lang="en-US" dirty="0"/>
          </a:p>
          <a:p>
            <a:r>
              <a:rPr lang="en-US" dirty="0" err="1"/>
              <a:t>Sõbrapäev</a:t>
            </a:r>
            <a:endParaRPr lang="en-US" dirty="0"/>
          </a:p>
          <a:p>
            <a:r>
              <a:rPr lang="en-US" dirty="0" err="1"/>
              <a:t>Vabariigi</a:t>
            </a:r>
            <a:r>
              <a:rPr lang="en-US" dirty="0"/>
              <a:t> </a:t>
            </a:r>
            <a:r>
              <a:rPr lang="en-US" dirty="0" err="1"/>
              <a:t>sünnipäev</a:t>
            </a:r>
            <a:endParaRPr lang="en-US" dirty="0"/>
          </a:p>
          <a:p>
            <a:r>
              <a:rPr lang="en-US" dirty="0" err="1"/>
              <a:t>Laululind</a:t>
            </a:r>
            <a:endParaRPr lang="en-US" dirty="0"/>
          </a:p>
          <a:p>
            <a:r>
              <a:rPr lang="en-US" dirty="0" err="1"/>
              <a:t>Emakeelepäev</a:t>
            </a:r>
            <a:r>
              <a:rPr lang="en-US" dirty="0"/>
              <a:t> – </a:t>
            </a:r>
            <a:r>
              <a:rPr lang="en-US" dirty="0" err="1"/>
              <a:t>luulevõistlus</a:t>
            </a:r>
            <a:r>
              <a:rPr lang="en-US" dirty="0"/>
              <a:t> </a:t>
            </a:r>
            <a:r>
              <a:rPr lang="en-US" dirty="0" err="1"/>
              <a:t>vms</a:t>
            </a:r>
            <a:r>
              <a:rPr lang="en-US" dirty="0"/>
              <a:t> </a:t>
            </a:r>
            <a:r>
              <a:rPr lang="en-US" dirty="0" err="1"/>
              <a:t>loominguvõistlus</a:t>
            </a:r>
            <a:endParaRPr lang="en-US" dirty="0"/>
          </a:p>
          <a:p>
            <a:r>
              <a:rPr lang="en-US" dirty="0" err="1"/>
              <a:t>Peastarvutamise</a:t>
            </a:r>
            <a:r>
              <a:rPr lang="en-US" dirty="0"/>
              <a:t> </a:t>
            </a:r>
            <a:r>
              <a:rPr lang="en-US" dirty="0" err="1"/>
              <a:t>võistlus</a:t>
            </a:r>
            <a:endParaRPr lang="en-US" dirty="0"/>
          </a:p>
          <a:p>
            <a:r>
              <a:rPr lang="en-US" dirty="0" err="1"/>
              <a:t>Näidendite</a:t>
            </a:r>
            <a:r>
              <a:rPr lang="en-US" dirty="0"/>
              <a:t> </a:t>
            </a:r>
            <a:r>
              <a:rPr lang="en-US" dirty="0" err="1"/>
              <a:t>päev</a:t>
            </a:r>
            <a:endParaRPr lang="en-US" dirty="0"/>
          </a:p>
          <a:p>
            <a:r>
              <a:rPr lang="en-US" dirty="0"/>
              <a:t>Playback / </a:t>
            </a:r>
            <a:r>
              <a:rPr lang="en-US" dirty="0" err="1"/>
              <a:t>Talendijaht</a:t>
            </a:r>
            <a:endParaRPr lang="en-US" dirty="0"/>
          </a:p>
          <a:p>
            <a:r>
              <a:rPr lang="en-US" dirty="0" err="1"/>
              <a:t>Erinevad</a:t>
            </a:r>
            <a:r>
              <a:rPr lang="en-US" dirty="0"/>
              <a:t> </a:t>
            </a:r>
            <a:r>
              <a:rPr lang="en-US" dirty="0" err="1"/>
              <a:t>spordivõistlused</a:t>
            </a:r>
            <a:endParaRPr lang="en-US" dirty="0"/>
          </a:p>
          <a:p>
            <a:pPr marL="0" indent="0">
              <a:buNone/>
            </a:pPr>
            <a:r>
              <a:rPr lang="en-US" u="sng" dirty="0" err="1"/>
              <a:t>Koolipäeva</a:t>
            </a:r>
            <a:r>
              <a:rPr lang="en-US" u="sng" dirty="0"/>
              <a:t> </a:t>
            </a:r>
            <a:r>
              <a:rPr lang="en-US" u="sng" dirty="0" err="1"/>
              <a:t>hõlmav</a:t>
            </a:r>
            <a:r>
              <a:rPr lang="en-US" u="sng" dirty="0"/>
              <a:t> </a:t>
            </a:r>
            <a:r>
              <a:rPr lang="en-US" u="sng" dirty="0" err="1"/>
              <a:t>tegevus</a:t>
            </a:r>
            <a:endParaRPr lang="en-US" u="sng" dirty="0"/>
          </a:p>
          <a:p>
            <a:r>
              <a:rPr lang="en-US" dirty="0" err="1"/>
              <a:t>Matkapäev</a:t>
            </a:r>
            <a:endParaRPr lang="en-US" dirty="0"/>
          </a:p>
          <a:p>
            <a:r>
              <a:rPr lang="en-US" dirty="0" err="1"/>
              <a:t>Sisespordipäev</a:t>
            </a:r>
            <a:endParaRPr lang="en-US" dirty="0"/>
          </a:p>
          <a:p>
            <a:r>
              <a:rPr lang="en-US" dirty="0" err="1"/>
              <a:t>Jõuluteater</a:t>
            </a:r>
            <a:r>
              <a:rPr lang="en-US" dirty="0"/>
              <a:t> </a:t>
            </a:r>
            <a:r>
              <a:rPr lang="en-US" dirty="0" err="1"/>
              <a:t>või</a:t>
            </a:r>
            <a:r>
              <a:rPr lang="en-US" dirty="0"/>
              <a:t> –</a:t>
            </a:r>
            <a:r>
              <a:rPr lang="en-US" dirty="0" err="1"/>
              <a:t>kontsert</a:t>
            </a:r>
            <a:endParaRPr lang="en-US" dirty="0"/>
          </a:p>
          <a:p>
            <a:r>
              <a:rPr lang="en-US" dirty="0" err="1"/>
              <a:t>Koolilaager</a:t>
            </a:r>
            <a:r>
              <a:rPr lang="en-US" dirty="0"/>
              <a:t> (1. </a:t>
            </a:r>
            <a:r>
              <a:rPr lang="en-US" dirty="0" err="1"/>
              <a:t>klassidel</a:t>
            </a:r>
            <a:r>
              <a:rPr lang="en-US" dirty="0"/>
              <a:t> </a:t>
            </a:r>
            <a:r>
              <a:rPr lang="en-US" dirty="0" err="1"/>
              <a:t>ilma</a:t>
            </a:r>
            <a:r>
              <a:rPr lang="en-US" dirty="0"/>
              <a:t> </a:t>
            </a:r>
            <a:r>
              <a:rPr lang="en-US" dirty="0" err="1"/>
              <a:t>ööbimiseta</a:t>
            </a:r>
            <a:r>
              <a:rPr lang="en-US" dirty="0"/>
              <a:t>)</a:t>
            </a:r>
          </a:p>
          <a:p>
            <a:r>
              <a:rPr lang="en-US" dirty="0" err="1"/>
              <a:t>Projektipäevad</a:t>
            </a:r>
            <a:r>
              <a:rPr lang="en-US" dirty="0"/>
              <a:t> (</a:t>
            </a:r>
            <a:r>
              <a:rPr lang="en-US" dirty="0" err="1"/>
              <a:t>õppekäigud</a:t>
            </a:r>
            <a:r>
              <a:rPr lang="en-US" dirty="0"/>
              <a:t> </a:t>
            </a:r>
            <a:r>
              <a:rPr lang="en-US" dirty="0" err="1"/>
              <a:t>jms</a:t>
            </a:r>
            <a:r>
              <a:rPr lang="en-US" dirty="0"/>
              <a:t>)</a:t>
            </a:r>
          </a:p>
          <a:p>
            <a:r>
              <a:rPr lang="en-US" dirty="0" err="1"/>
              <a:t>Spordipäev</a:t>
            </a:r>
            <a:endParaRPr lang="en-US" dirty="0"/>
          </a:p>
          <a:p>
            <a:r>
              <a:rPr lang="en-US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Isadepäev</a:t>
            </a:r>
            <a:endParaRPr lang="en-US" dirty="0">
              <a:solidFill>
                <a:schemeClr val="accent2">
                  <a:lumMod val="75000"/>
                  <a:lumOff val="25000"/>
                </a:schemeClr>
              </a:solidFill>
            </a:endParaRPr>
          </a:p>
          <a:p>
            <a:r>
              <a:rPr lang="en-US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Emadepäev</a:t>
            </a:r>
            <a:endParaRPr lang="en-US" dirty="0">
              <a:solidFill>
                <a:schemeClr val="accent2">
                  <a:lumMod val="75000"/>
                  <a:lumOff val="25000"/>
                </a:schemeClr>
              </a:solidFill>
            </a:endParaRPr>
          </a:p>
          <a:p>
            <a:r>
              <a:rPr lang="en-US" dirty="0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Suvealguse</a:t>
            </a:r>
            <a:r>
              <a:rPr lang="en-US" dirty="0">
                <a:solidFill>
                  <a:schemeClr val="accent2">
                    <a:lumMod val="75000"/>
                    <a:lumOff val="25000"/>
                  </a:schemeClr>
                </a:solidFill>
              </a:rPr>
              <a:t> festival</a:t>
            </a:r>
          </a:p>
        </p:txBody>
      </p:sp>
    </p:spTree>
    <p:extLst>
      <p:ext uri="{BB962C8B-B14F-4D97-AF65-F5344CB8AC3E}">
        <p14:creationId xmlns:p14="http://schemas.microsoft.com/office/powerpoint/2010/main" val="984993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Huviringid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Laagri </a:t>
            </a:r>
            <a:r>
              <a:rPr lang="en-US" dirty="0" err="1"/>
              <a:t>Huvialakool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www.laagrihuvialakool.ee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736" y="1285460"/>
            <a:ext cx="3358480" cy="420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Lisaks eelnevale...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t-EE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t-EE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t-EE" dirty="0"/>
              <a:t>...toimub koolis ka õppetöö.</a:t>
            </a:r>
          </a:p>
        </p:txBody>
      </p:sp>
    </p:spTree>
    <p:extLst>
      <p:ext uri="{BB962C8B-B14F-4D97-AF65-F5344CB8AC3E}">
        <p14:creationId xmlns:p14="http://schemas.microsoft.com/office/powerpoint/2010/main" val="1100590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8863340-6289-4E4D-B327-FEBA6D92B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33" y="446627"/>
            <a:ext cx="9924037" cy="2109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479C964-4771-D740-B024-9FD624A70C7B}"/>
              </a:ext>
            </a:extLst>
          </p:cNvPr>
          <p:cNvSpPr txBox="1">
            <a:spLocks/>
          </p:cNvSpPr>
          <p:nvPr/>
        </p:nvSpPr>
        <p:spPr>
          <a:xfrm>
            <a:off x="2303464" y="2564296"/>
            <a:ext cx="7583487" cy="3156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77950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03375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830388" indent="-22860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"/>
              <a:defRPr lang="en-US" sz="18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"/>
              <a:defRPr lang="en-US" sz="1800" kern="12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>
                <a:solidFill>
                  <a:prstClr val="black"/>
                </a:solidFill>
                <a:latin typeface="Helvetica" charset="0"/>
              </a:rPr>
              <a:t>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2E3241-6654-0E4B-952B-E4F6C07D4D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572" y="3887274"/>
            <a:ext cx="2574172" cy="2574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EDA043-C8CD-654C-9C6E-778551CFE4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904" y="4407473"/>
            <a:ext cx="3346601" cy="2231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E2BD09-528F-9443-A4CF-CCFEDAD97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338" y="2409275"/>
            <a:ext cx="3170726" cy="2378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5B0D85-1501-9C49-A50F-E90E98E299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426" y="2409275"/>
            <a:ext cx="2686507" cy="26865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8910D1-8587-A24B-ACD8-E70111BD1D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10" y="3380358"/>
            <a:ext cx="2310817" cy="3081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30630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871844" y="5085522"/>
            <a:ext cx="5384800" cy="933450"/>
          </a:xfrm>
        </p:spPr>
        <p:txBody>
          <a:bodyPr>
            <a:normAutofit/>
          </a:bodyPr>
          <a:lstStyle/>
          <a:p>
            <a:r>
              <a:rPr lang="en-US" sz="4800" dirty="0"/>
              <a:t>AITÄH!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C3559640-A9A6-C045-84C5-7936F097D495}"/>
              </a:ext>
            </a:extLst>
          </p:cNvPr>
          <p:cNvSpPr txBox="1">
            <a:spLocks/>
          </p:cNvSpPr>
          <p:nvPr/>
        </p:nvSpPr>
        <p:spPr>
          <a:xfrm>
            <a:off x="1179444" y="5552247"/>
            <a:ext cx="5384800" cy="9334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t-EE" sz="4800" dirty="0">
              <a:solidFill>
                <a:schemeClr val="accent2">
                  <a:lumMod val="90000"/>
                  <a:lumOff val="10000"/>
                </a:schemeClr>
              </a:solidFill>
            </a:endParaRPr>
          </a:p>
          <a:p>
            <a:endParaRPr lang="en-US" sz="4800" dirty="0">
              <a:solidFill>
                <a:schemeClr val="accent2">
                  <a:lumMod val="90000"/>
                  <a:lumOff val="10000"/>
                </a:schemeClr>
              </a:solidFill>
            </a:endParaRPr>
          </a:p>
          <a:p>
            <a:endParaRPr lang="en-US" sz="4800" dirty="0"/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38119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Saue</a:t>
            </a:r>
            <a:r>
              <a:rPr lang="en-US" dirty="0"/>
              <a:t> </a:t>
            </a:r>
            <a:r>
              <a:rPr lang="en-US" dirty="0" err="1"/>
              <a:t>vald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Elanikke</a:t>
            </a:r>
            <a:r>
              <a:rPr lang="en-US" dirty="0"/>
              <a:t> ca 2</a:t>
            </a:r>
            <a:r>
              <a:rPr lang="et-EE" dirty="0"/>
              <a:t>1710</a:t>
            </a:r>
            <a:r>
              <a:rPr lang="en-US" dirty="0"/>
              <a:t> </a:t>
            </a:r>
          </a:p>
          <a:p>
            <a:r>
              <a:rPr lang="en-US" dirty="0" err="1"/>
              <a:t>Eesti</a:t>
            </a:r>
            <a:r>
              <a:rPr lang="en-US" dirty="0"/>
              <a:t> </a:t>
            </a:r>
            <a:r>
              <a:rPr lang="en-US" dirty="0" err="1"/>
              <a:t>mandriosa</a:t>
            </a:r>
            <a:r>
              <a:rPr lang="en-US" dirty="0"/>
              <a:t> </a:t>
            </a:r>
            <a:r>
              <a:rPr lang="en-US" dirty="0" err="1"/>
              <a:t>rahvarohkeim</a:t>
            </a:r>
            <a:r>
              <a:rPr lang="en-US" dirty="0"/>
              <a:t> </a:t>
            </a:r>
            <a:r>
              <a:rPr lang="en-US" dirty="0" err="1"/>
              <a:t>vald</a:t>
            </a:r>
            <a:r>
              <a:rPr lang="en-US" dirty="0"/>
              <a:t>. </a:t>
            </a:r>
          </a:p>
          <a:p>
            <a:r>
              <a:rPr lang="en-US" dirty="0"/>
              <a:t>Valla </a:t>
            </a:r>
            <a:r>
              <a:rPr lang="en-US" dirty="0" err="1"/>
              <a:t>pindala</a:t>
            </a:r>
            <a:r>
              <a:rPr lang="en-US" dirty="0"/>
              <a:t> on </a:t>
            </a:r>
            <a:r>
              <a:rPr lang="en-US" dirty="0" err="1"/>
              <a:t>ligikaudu</a:t>
            </a:r>
            <a:r>
              <a:rPr lang="en-US" dirty="0"/>
              <a:t> 630 </a:t>
            </a:r>
            <a:r>
              <a:rPr lang="en-US" dirty="0" err="1"/>
              <a:t>ruutkilomeetrit</a:t>
            </a:r>
            <a:endParaRPr lang="en-US" dirty="0"/>
          </a:p>
          <a:p>
            <a:r>
              <a:rPr lang="en-US" dirty="0" err="1"/>
              <a:t>Üks</a:t>
            </a:r>
            <a:r>
              <a:rPr lang="en-US" dirty="0"/>
              <a:t> </a:t>
            </a:r>
            <a:r>
              <a:rPr lang="en-US" dirty="0" err="1"/>
              <a:t>linn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Saue</a:t>
            </a:r>
            <a:r>
              <a:rPr lang="en-US" dirty="0"/>
              <a:t> (ca 5700 </a:t>
            </a:r>
            <a:r>
              <a:rPr lang="en-US" dirty="0" err="1"/>
              <a:t>elanikku</a:t>
            </a:r>
            <a:r>
              <a:rPr lang="en-US" dirty="0"/>
              <a:t>)</a:t>
            </a:r>
          </a:p>
          <a:p>
            <a:r>
              <a:rPr lang="en-US" dirty="0" err="1"/>
              <a:t>Kolm</a:t>
            </a:r>
            <a:r>
              <a:rPr lang="en-US" dirty="0"/>
              <a:t> </a:t>
            </a:r>
            <a:r>
              <a:rPr lang="en-US" dirty="0" err="1"/>
              <a:t>alevikku</a:t>
            </a:r>
            <a:r>
              <a:rPr lang="en-US" dirty="0"/>
              <a:t> - </a:t>
            </a:r>
            <a:r>
              <a:rPr lang="en-US" dirty="0" err="1"/>
              <a:t>Laagri</a:t>
            </a:r>
            <a:r>
              <a:rPr lang="en-US" dirty="0"/>
              <a:t> (ca 5100 </a:t>
            </a:r>
            <a:r>
              <a:rPr lang="en-US" dirty="0" err="1"/>
              <a:t>elanikku</a:t>
            </a:r>
            <a:r>
              <a:rPr lang="en-US" dirty="0"/>
              <a:t>), </a:t>
            </a:r>
            <a:r>
              <a:rPr lang="en-US" dirty="0" err="1"/>
              <a:t>Turba</a:t>
            </a:r>
            <a:r>
              <a:rPr lang="en-US" dirty="0"/>
              <a:t> (ca 950 </a:t>
            </a:r>
            <a:r>
              <a:rPr lang="en-US" dirty="0" err="1"/>
              <a:t>elanikku</a:t>
            </a:r>
            <a:r>
              <a:rPr lang="en-US" dirty="0"/>
              <a:t>) ja </a:t>
            </a:r>
            <a:r>
              <a:rPr lang="en-US" dirty="0" err="1"/>
              <a:t>Riisipere</a:t>
            </a:r>
            <a:r>
              <a:rPr lang="en-US" dirty="0"/>
              <a:t> (ca 800 </a:t>
            </a:r>
            <a:r>
              <a:rPr lang="en-US" dirty="0" err="1"/>
              <a:t>elanikku</a:t>
            </a:r>
            <a:r>
              <a:rPr lang="en-US" dirty="0"/>
              <a:t>)</a:t>
            </a:r>
          </a:p>
          <a:p>
            <a:r>
              <a:rPr lang="en-US" dirty="0"/>
              <a:t>50 </a:t>
            </a:r>
            <a:r>
              <a:rPr lang="en-US" dirty="0" err="1"/>
              <a:t>küla</a:t>
            </a:r>
            <a:endParaRPr lang="en-US" dirty="0"/>
          </a:p>
          <a:p>
            <a:r>
              <a:rPr lang="en-US" dirty="0" err="1"/>
              <a:t>Vallas</a:t>
            </a:r>
            <a:r>
              <a:rPr lang="en-US" dirty="0"/>
              <a:t> 8 </a:t>
            </a:r>
            <a:r>
              <a:rPr lang="en-US" dirty="0" err="1"/>
              <a:t>kooli</a:t>
            </a:r>
            <a:r>
              <a:rPr lang="en-US" dirty="0"/>
              <a:t> (</a:t>
            </a:r>
            <a:r>
              <a:rPr lang="en-US" dirty="0" err="1"/>
              <a:t>Laagri</a:t>
            </a:r>
            <a:r>
              <a:rPr lang="en-US" dirty="0"/>
              <a:t> Kool, </a:t>
            </a:r>
            <a:r>
              <a:rPr lang="en-US" dirty="0" err="1"/>
              <a:t>Saue</a:t>
            </a:r>
            <a:r>
              <a:rPr lang="en-US" dirty="0"/>
              <a:t> </a:t>
            </a:r>
            <a:r>
              <a:rPr lang="en-US" dirty="0" err="1"/>
              <a:t>Gümnaasium</a:t>
            </a:r>
            <a:r>
              <a:rPr lang="en-US" dirty="0"/>
              <a:t>, </a:t>
            </a:r>
            <a:r>
              <a:rPr lang="en-US" dirty="0" err="1"/>
              <a:t>Ääsmäe</a:t>
            </a:r>
            <a:r>
              <a:rPr lang="en-US" dirty="0"/>
              <a:t> </a:t>
            </a:r>
            <a:r>
              <a:rPr lang="en-US" dirty="0" err="1"/>
              <a:t>Põhikool</a:t>
            </a:r>
            <a:r>
              <a:rPr lang="en-US" dirty="0"/>
              <a:t>, </a:t>
            </a:r>
            <a:r>
              <a:rPr lang="en-US" dirty="0" err="1"/>
              <a:t>Ruila</a:t>
            </a:r>
            <a:r>
              <a:rPr lang="en-US" dirty="0"/>
              <a:t> </a:t>
            </a:r>
            <a:r>
              <a:rPr lang="en-US" dirty="0" err="1"/>
              <a:t>Põhikool</a:t>
            </a:r>
            <a:r>
              <a:rPr lang="en-US" dirty="0"/>
              <a:t>, </a:t>
            </a:r>
            <a:r>
              <a:rPr lang="en-US" dirty="0" err="1"/>
              <a:t>Kernu</a:t>
            </a:r>
            <a:r>
              <a:rPr lang="en-US" dirty="0"/>
              <a:t> Kool, </a:t>
            </a:r>
            <a:r>
              <a:rPr lang="en-US" dirty="0" err="1"/>
              <a:t>Nissi</a:t>
            </a:r>
            <a:r>
              <a:rPr lang="en-US" dirty="0"/>
              <a:t> </a:t>
            </a:r>
            <a:r>
              <a:rPr lang="en-US" dirty="0" err="1"/>
              <a:t>Põhikool</a:t>
            </a:r>
            <a:r>
              <a:rPr lang="en-US" dirty="0"/>
              <a:t>, </a:t>
            </a:r>
            <a:r>
              <a:rPr lang="en-US" dirty="0" err="1"/>
              <a:t>Turba</a:t>
            </a:r>
            <a:r>
              <a:rPr lang="en-US" dirty="0"/>
              <a:t> Kool, </a:t>
            </a:r>
            <a:r>
              <a:rPr lang="en-US" dirty="0" err="1"/>
              <a:t>Salu</a:t>
            </a:r>
            <a:r>
              <a:rPr lang="en-US" dirty="0"/>
              <a:t> Kool)</a:t>
            </a:r>
          </a:p>
        </p:txBody>
      </p:sp>
    </p:spTree>
    <p:extLst>
      <p:ext uri="{BB962C8B-B14F-4D97-AF65-F5344CB8AC3E}">
        <p14:creationId xmlns:p14="http://schemas.microsoft.com/office/powerpoint/2010/main" val="753231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Picture 3" descr="1959_laagri_pold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33" y="549223"/>
            <a:ext cx="10042377" cy="56778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39831" y="1096499"/>
            <a:ext cx="300844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dirty="0"/>
              <a:t>1959 </a:t>
            </a:r>
          </a:p>
        </p:txBody>
      </p:sp>
    </p:spTree>
    <p:extLst>
      <p:ext uri="{BB962C8B-B14F-4D97-AF65-F5344CB8AC3E}">
        <p14:creationId xmlns:p14="http://schemas.microsoft.com/office/powerpoint/2010/main" val="940429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Picture 3" descr="P9224065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60" y="295568"/>
            <a:ext cx="9265576" cy="619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4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LAAGRI KOOL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Avati</a:t>
            </a:r>
            <a:r>
              <a:rPr lang="en-US" sz="2400" dirty="0"/>
              <a:t> 1. </a:t>
            </a:r>
            <a:r>
              <a:rPr lang="en-US" sz="2400" dirty="0" err="1"/>
              <a:t>septembril</a:t>
            </a:r>
            <a:r>
              <a:rPr lang="en-US" sz="2400" dirty="0"/>
              <a:t> 2005. a</a:t>
            </a:r>
          </a:p>
          <a:p>
            <a:endParaRPr lang="en-US" sz="2400" dirty="0"/>
          </a:p>
          <a:p>
            <a:r>
              <a:rPr lang="en-US" sz="2400" dirty="0"/>
              <a:t>2018 a 1. sept 38+3 </a:t>
            </a:r>
            <a:r>
              <a:rPr lang="en-US" sz="2400" dirty="0" err="1"/>
              <a:t>klassikomplekti</a:t>
            </a:r>
            <a:endParaRPr lang="en-US" sz="2400" dirty="0"/>
          </a:p>
          <a:p>
            <a:r>
              <a:rPr lang="en-US" sz="2400" dirty="0"/>
              <a:t>ca 900 </a:t>
            </a:r>
            <a:r>
              <a:rPr lang="en-US" sz="2400" dirty="0" err="1"/>
              <a:t>õpilast</a:t>
            </a:r>
            <a:endParaRPr lang="en-US" sz="2400" dirty="0"/>
          </a:p>
          <a:p>
            <a:r>
              <a:rPr lang="en-US" sz="2400" dirty="0"/>
              <a:t>74 </a:t>
            </a:r>
            <a:r>
              <a:rPr lang="en-US" sz="2400" dirty="0" err="1"/>
              <a:t>õpetajat</a:t>
            </a:r>
            <a:r>
              <a:rPr lang="en-US" sz="2400" dirty="0"/>
              <a:t> </a:t>
            </a:r>
            <a:r>
              <a:rPr lang="en-US" sz="2400" dirty="0" err="1"/>
              <a:t>koos</a:t>
            </a:r>
            <a:r>
              <a:rPr lang="en-US" sz="2400" dirty="0"/>
              <a:t> </a:t>
            </a:r>
            <a:r>
              <a:rPr lang="en-US" sz="2400" dirty="0" err="1"/>
              <a:t>taustajõuga</a:t>
            </a:r>
            <a:endParaRPr lang="en-US" sz="2400" dirty="0"/>
          </a:p>
          <a:p>
            <a:r>
              <a:rPr lang="en-US" sz="2400" dirty="0" err="1"/>
              <a:t>Poiste</a:t>
            </a:r>
            <a:r>
              <a:rPr lang="en-US" sz="2400" dirty="0"/>
              <a:t>-, </a:t>
            </a:r>
            <a:r>
              <a:rPr lang="en-US" sz="2400" dirty="0" err="1"/>
              <a:t>tüdrukute</a:t>
            </a:r>
            <a:r>
              <a:rPr lang="en-US" sz="2400" dirty="0"/>
              <a:t>- ja </a:t>
            </a:r>
            <a:r>
              <a:rPr lang="en-US" sz="2400" dirty="0" err="1"/>
              <a:t>segaklassid</a:t>
            </a:r>
            <a:endParaRPr lang="en-US" sz="2400" dirty="0"/>
          </a:p>
        </p:txBody>
      </p:sp>
      <p:pic>
        <p:nvPicPr>
          <p:cNvPr id="4" name="Content Placeholder 3" descr="2005_08_15_sookla.jpg">
            <a:extLst>
              <a:ext uri="{FF2B5EF4-FFF2-40B4-BE49-F238E27FC236}">
                <a16:creationId xmlns:a16="http://schemas.microsoft.com/office/drawing/2014/main" id="{ECCFDF72-EEA7-734C-BCBD-D6ED93C4F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7252" y="2920535"/>
            <a:ext cx="3742082" cy="280656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Content Placeholder 3" descr="2005_06_30_ehitus.jpg">
            <a:extLst>
              <a:ext uri="{FF2B5EF4-FFF2-40B4-BE49-F238E27FC236}">
                <a16:creationId xmlns:a16="http://schemas.microsoft.com/office/drawing/2014/main" id="{ECD9400C-41BD-3C4C-A9A9-F771E85961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3280" r="-23280"/>
          <a:stretch>
            <a:fillRect/>
          </a:stretch>
        </p:blipFill>
        <p:spPr>
          <a:xfrm>
            <a:off x="5702175" y="694156"/>
            <a:ext cx="5030155" cy="257409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1706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Üldist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383053" y="1976566"/>
            <a:ext cx="4108616" cy="4439375"/>
          </a:xfrm>
        </p:spPr>
        <p:txBody>
          <a:bodyPr>
            <a:normAutofit/>
          </a:bodyPr>
          <a:lstStyle/>
          <a:p>
            <a:r>
              <a:rPr lang="en-US" dirty="0"/>
              <a:t>5 </a:t>
            </a:r>
            <a:r>
              <a:rPr lang="en-US" dirty="0" err="1"/>
              <a:t>vaheaega</a:t>
            </a:r>
            <a:endParaRPr lang="en-US" dirty="0"/>
          </a:p>
          <a:p>
            <a:r>
              <a:rPr lang="en-US" dirty="0"/>
              <a:t>3 </a:t>
            </a:r>
            <a:r>
              <a:rPr lang="en-US" dirty="0" err="1"/>
              <a:t>trimestrit</a:t>
            </a:r>
            <a:r>
              <a:rPr lang="en-US" dirty="0"/>
              <a:t> (</a:t>
            </a:r>
            <a:r>
              <a:rPr lang="en-US" dirty="0" err="1"/>
              <a:t>õppeperioodi</a:t>
            </a:r>
            <a:r>
              <a:rPr lang="en-US" dirty="0"/>
              <a:t>)</a:t>
            </a:r>
          </a:p>
          <a:p>
            <a:r>
              <a:rPr lang="en-US" dirty="0" err="1"/>
              <a:t>Hinded</a:t>
            </a:r>
            <a:r>
              <a:rPr lang="en-US" dirty="0"/>
              <a:t> “5”, “4”, “3”, “2” ja “1”</a:t>
            </a:r>
          </a:p>
          <a:p>
            <a:r>
              <a:rPr lang="en-US" dirty="0" err="1"/>
              <a:t>Hinded</a:t>
            </a:r>
            <a:r>
              <a:rPr lang="en-US" dirty="0"/>
              <a:t> </a:t>
            </a:r>
            <a:r>
              <a:rPr lang="en-US" dirty="0" err="1"/>
              <a:t>ka</a:t>
            </a:r>
            <a:r>
              <a:rPr lang="en-US" dirty="0"/>
              <a:t> </a:t>
            </a:r>
            <a:r>
              <a:rPr lang="en-US" dirty="0" err="1"/>
              <a:t>loov</a:t>
            </a:r>
            <a:r>
              <a:rPr lang="en-US" dirty="0"/>
              <a:t>- ja </a:t>
            </a:r>
            <a:r>
              <a:rPr lang="en-US" dirty="0" err="1"/>
              <a:t>oskusainetes</a:t>
            </a:r>
            <a:endParaRPr lang="en-US" dirty="0"/>
          </a:p>
          <a:p>
            <a:r>
              <a:rPr lang="en-US" dirty="0" err="1"/>
              <a:t>Uurimistööd</a:t>
            </a:r>
            <a:r>
              <a:rPr lang="en-US" dirty="0"/>
              <a:t> 1. </a:t>
            </a:r>
            <a:r>
              <a:rPr lang="mr-IN" dirty="0"/>
              <a:t>–</a:t>
            </a:r>
            <a:r>
              <a:rPr lang="en-US" dirty="0"/>
              <a:t> 6. kl ja 8. kl</a:t>
            </a:r>
          </a:p>
          <a:p>
            <a:r>
              <a:rPr lang="en-US" dirty="0" err="1"/>
              <a:t>Loovtöö</a:t>
            </a:r>
            <a:r>
              <a:rPr lang="en-US" dirty="0"/>
              <a:t> 7. </a:t>
            </a:r>
            <a:r>
              <a:rPr lang="en-US" dirty="0" err="1"/>
              <a:t>klassis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64" y="1976566"/>
            <a:ext cx="6105725" cy="4070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8591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3733" dirty="0"/>
              <a:t>Koolist</a:t>
            </a:r>
            <a:endParaRPr lang="en-US" sz="3733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477" y="1600201"/>
            <a:ext cx="11341395" cy="4999382"/>
          </a:xfrm>
        </p:spPr>
        <p:txBody>
          <a:bodyPr numCol="2">
            <a:normAutofit/>
          </a:bodyPr>
          <a:lstStyle/>
          <a:p>
            <a:pPr lvl="0">
              <a:lnSpc>
                <a:spcPct val="110000"/>
              </a:lnSpc>
            </a:pPr>
            <a:r>
              <a:rPr lang="et-EE" dirty="0"/>
              <a:t>õpilasel on oma garderoobikapp </a:t>
            </a:r>
          </a:p>
          <a:p>
            <a:pPr>
              <a:lnSpc>
                <a:spcPct val="110000"/>
              </a:lnSpc>
            </a:pPr>
            <a:r>
              <a:rPr lang="et-EE" dirty="0"/>
              <a:t>oma kooli ühtsus- ja ühtlustunde loomiseks ja hoidmiseks on koolis koolivorm</a:t>
            </a:r>
            <a:endParaRPr lang="cs-CZ" dirty="0"/>
          </a:p>
          <a:p>
            <a:pPr lvl="0">
              <a:lnSpc>
                <a:spcPct val="110000"/>
              </a:lnSpc>
            </a:pPr>
            <a:r>
              <a:rPr lang="et-EE" dirty="0"/>
              <a:t>õpilasel on kooli sümboolikaga päevik</a:t>
            </a:r>
            <a:endParaRPr lang="cs-CZ" dirty="0"/>
          </a:p>
          <a:p>
            <a:pPr lvl="0">
              <a:lnSpc>
                <a:spcPct val="110000"/>
              </a:lnSpc>
            </a:pPr>
            <a:r>
              <a:rPr lang="et-EE" dirty="0"/>
              <a:t>koolis on videovalve</a:t>
            </a:r>
            <a:endParaRPr lang="cs-CZ" dirty="0"/>
          </a:p>
          <a:p>
            <a:pPr lvl="0">
              <a:lnSpc>
                <a:spcPct val="110000"/>
              </a:lnSpc>
            </a:pPr>
            <a:r>
              <a:rPr lang="et-EE" dirty="0"/>
              <a:t>head sportimisvõimalused – kooli juurde kuuluvad ujula, võimla, staadion</a:t>
            </a:r>
            <a:endParaRPr lang="cs-CZ" dirty="0"/>
          </a:p>
          <a:p>
            <a:pPr lvl="0">
              <a:lnSpc>
                <a:spcPct val="110000"/>
              </a:lnSpc>
            </a:pPr>
            <a:r>
              <a:rPr lang="et-EE" dirty="0"/>
              <a:t>1. klassi õpilastel, kes ootavad koolibussi, on võimalus osaleda pikapäevarühmas.</a:t>
            </a:r>
          </a:p>
          <a:p>
            <a:pPr lvl="0">
              <a:lnSpc>
                <a:spcPct val="110000"/>
              </a:lnSpc>
            </a:pPr>
            <a:r>
              <a:rPr lang="et-EE" dirty="0"/>
              <a:t>koolilaager</a:t>
            </a:r>
          </a:p>
        </p:txBody>
      </p:sp>
      <p:pic>
        <p:nvPicPr>
          <p:cNvPr id="5" name="Picture 4" descr="IMG_8463.jpg">
            <a:extLst>
              <a:ext uri="{FF2B5EF4-FFF2-40B4-BE49-F238E27FC236}">
                <a16:creationId xmlns:a16="http://schemas.microsoft.com/office/drawing/2014/main" id="{C171A2A9-EAAD-9243-BC53-00C9903253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578" y="2437079"/>
            <a:ext cx="4579294" cy="3052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5064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t-EE" dirty="0"/>
              <a:t>Kommunikatsioon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9284" y="1828800"/>
            <a:ext cx="10575891" cy="4730349"/>
          </a:xfrm>
        </p:spPr>
        <p:txBody>
          <a:bodyPr numCol="1">
            <a:noAutofit/>
          </a:bodyPr>
          <a:lstStyle/>
          <a:p>
            <a:pPr>
              <a:buNone/>
            </a:pPr>
            <a:r>
              <a:rPr lang="et-EE" sz="2400" dirty="0" err="1"/>
              <a:t>Ülekoolilised</a:t>
            </a:r>
            <a:r>
              <a:rPr lang="et-EE" sz="2400" dirty="0"/>
              <a:t> kogunemised igal esmaspäeval</a:t>
            </a:r>
          </a:p>
          <a:p>
            <a:pPr>
              <a:buNone/>
            </a:pPr>
            <a:r>
              <a:rPr lang="et-EE" sz="2400" dirty="0"/>
              <a:t>Õpetajate koosolek igal kolmapäeval</a:t>
            </a:r>
          </a:p>
          <a:p>
            <a:pPr>
              <a:buNone/>
            </a:pPr>
            <a:r>
              <a:rPr lang="et-EE" sz="2400" dirty="0"/>
              <a:t>Infokiri igal kolmapäeval kogu kooliperele</a:t>
            </a:r>
          </a:p>
          <a:p>
            <a:pPr>
              <a:buNone/>
            </a:pPr>
            <a:r>
              <a:rPr lang="et-EE" sz="2400" dirty="0"/>
              <a:t>Ajaleht</a:t>
            </a:r>
          </a:p>
          <a:p>
            <a:pPr>
              <a:buNone/>
            </a:pPr>
            <a:r>
              <a:rPr lang="et-EE" sz="2400" dirty="0"/>
              <a:t>Lapsevanemate üldkoosolek augusti lõpus</a:t>
            </a:r>
          </a:p>
          <a:p>
            <a:pPr>
              <a:buNone/>
            </a:pPr>
            <a:r>
              <a:rPr lang="et-EE" sz="2400" dirty="0"/>
              <a:t>Almanahh</a:t>
            </a:r>
          </a:p>
          <a:p>
            <a:pPr>
              <a:buNone/>
            </a:pPr>
            <a:r>
              <a:rPr lang="et-EE" sz="2400" dirty="0"/>
              <a:t>Koduleht</a:t>
            </a:r>
          </a:p>
        </p:txBody>
      </p:sp>
      <p:pic>
        <p:nvPicPr>
          <p:cNvPr id="7" name="Picture 6" descr="IMG_8350.jpg">
            <a:extLst>
              <a:ext uri="{FF2B5EF4-FFF2-40B4-BE49-F238E27FC236}">
                <a16:creationId xmlns:a16="http://schemas.microsoft.com/office/drawing/2014/main" id="{BBF814C7-FDE6-8544-BA29-FE84207293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771" y="2745727"/>
            <a:ext cx="3553404" cy="236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5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B0F4C-9638-FB44-882B-EDB457061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Stuudium (</a:t>
            </a:r>
            <a:r>
              <a:rPr lang="et-EE" dirty="0" err="1"/>
              <a:t>e</a:t>
            </a:r>
            <a:r>
              <a:rPr lang="et-EE" dirty="0"/>
              <a:t>-päevik)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94FB23-30BD-D549-80C7-28620EF20A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16402"/>
            <a:ext cx="6586330" cy="5321852"/>
          </a:xfrm>
        </p:spPr>
      </p:pic>
    </p:spTree>
    <p:extLst>
      <p:ext uri="{BB962C8B-B14F-4D97-AF65-F5344CB8AC3E}">
        <p14:creationId xmlns:p14="http://schemas.microsoft.com/office/powerpoint/2010/main" val="2452334961"/>
      </p:ext>
    </p:extLst>
  </p:cSld>
  <p:clrMapOvr>
    <a:masterClrMapping/>
  </p:clrMapOvr>
</p:sld>
</file>

<file path=ppt/theme/theme1.xml><?xml version="1.0" encoding="utf-8"?>
<a:theme xmlns:a="http://schemas.openxmlformats.org/drawingml/2006/main" name="Advantag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7095</TotalTime>
  <Words>320</Words>
  <Application>Microsoft Macintosh PowerPoint</Application>
  <PresentationFormat>Widescreen</PresentationFormat>
  <Paragraphs>83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Calibri</vt:lpstr>
      <vt:lpstr>Helvetica</vt:lpstr>
      <vt:lpstr>Rockwell</vt:lpstr>
      <vt:lpstr>Wingdings</vt:lpstr>
      <vt:lpstr>Advantage</vt:lpstr>
      <vt:lpstr>TERE TULEMAST LAAGRI KOOLI!</vt:lpstr>
      <vt:lpstr>Saue vald</vt:lpstr>
      <vt:lpstr>PowerPoint Presentation</vt:lpstr>
      <vt:lpstr>PowerPoint Presentation</vt:lpstr>
      <vt:lpstr>LAAGRI KOOL</vt:lpstr>
      <vt:lpstr>Üldist</vt:lpstr>
      <vt:lpstr>Koolist</vt:lpstr>
      <vt:lpstr>Kommunikatsioon</vt:lpstr>
      <vt:lpstr>Stuudium (e-päevik)</vt:lpstr>
      <vt:lpstr>Iganädalane infokiri kooliperele</vt:lpstr>
      <vt:lpstr>Õpilaspäevik, õpilaspilet</vt:lpstr>
      <vt:lpstr>Traditsioonilised sündmused</vt:lpstr>
      <vt:lpstr>Huviringid</vt:lpstr>
      <vt:lpstr>Lisaks eelnevale...</vt:lpstr>
      <vt:lpstr>PowerPoint Presentation</vt:lpstr>
      <vt:lpstr>AITÄH!</vt:lpstr>
    </vt:vector>
  </TitlesOfParts>
  <Company>OÜ Laagri Haridus- ja Spordikeskus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LAAGRI KOOLI NÕUKOGU KOOSOLEK</dc:title>
  <dc:creator>Laagri Kool</dc:creator>
  <cp:lastModifiedBy>Toomas Artma</cp:lastModifiedBy>
  <cp:revision>89</cp:revision>
  <dcterms:created xsi:type="dcterms:W3CDTF">2015-02-04T07:39:42Z</dcterms:created>
  <dcterms:modified xsi:type="dcterms:W3CDTF">2018-08-15T05:06:23Z</dcterms:modified>
</cp:coreProperties>
</file>