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9" r:id="rId2"/>
    <p:sldMasterId id="2147483671" r:id="rId3"/>
    <p:sldMasterId id="2147483703" r:id="rId4"/>
  </p:sldMasterIdLst>
  <p:notesMasterIdLst>
    <p:notesMasterId r:id="rId52"/>
  </p:notesMasterIdLst>
  <p:handoutMasterIdLst>
    <p:handoutMasterId r:id="rId53"/>
  </p:handoutMasterIdLst>
  <p:sldIdLst>
    <p:sldId id="256" r:id="rId5"/>
    <p:sldId id="402" r:id="rId6"/>
    <p:sldId id="403" r:id="rId7"/>
    <p:sldId id="404" r:id="rId8"/>
    <p:sldId id="347" r:id="rId9"/>
    <p:sldId id="387" r:id="rId10"/>
    <p:sldId id="380" r:id="rId11"/>
    <p:sldId id="344" r:id="rId12"/>
    <p:sldId id="339" r:id="rId13"/>
    <p:sldId id="374" r:id="rId14"/>
    <p:sldId id="375" r:id="rId15"/>
    <p:sldId id="376" r:id="rId16"/>
    <p:sldId id="377" r:id="rId17"/>
    <p:sldId id="378" r:id="rId18"/>
    <p:sldId id="379" r:id="rId19"/>
    <p:sldId id="355" r:id="rId20"/>
    <p:sldId id="357" r:id="rId21"/>
    <p:sldId id="358" r:id="rId22"/>
    <p:sldId id="359" r:id="rId23"/>
    <p:sldId id="360" r:id="rId24"/>
    <p:sldId id="361" r:id="rId25"/>
    <p:sldId id="362" r:id="rId26"/>
    <p:sldId id="381" r:id="rId27"/>
    <p:sldId id="382" r:id="rId28"/>
    <p:sldId id="383" r:id="rId29"/>
    <p:sldId id="364" r:id="rId30"/>
    <p:sldId id="367" r:id="rId31"/>
    <p:sldId id="386" r:id="rId32"/>
    <p:sldId id="368" r:id="rId33"/>
    <p:sldId id="384" r:id="rId34"/>
    <p:sldId id="385" r:id="rId35"/>
    <p:sldId id="370" r:id="rId36"/>
    <p:sldId id="371" r:id="rId37"/>
    <p:sldId id="401"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Lst>
  <p:sldSz cx="9906000" cy="6858000" type="A4"/>
  <p:notesSz cx="6810375" cy="9942513"/>
  <p:defaultTextStyle>
    <a:defPPr>
      <a:defRPr lang="en-US"/>
    </a:defPPr>
    <a:lvl1pPr algn="ctr" rtl="0" fontAlgn="base">
      <a:spcBef>
        <a:spcPct val="50000"/>
      </a:spcBef>
      <a:spcAft>
        <a:spcPct val="0"/>
      </a:spcAft>
      <a:defRPr kern="1200">
        <a:solidFill>
          <a:schemeClr val="tx1"/>
        </a:solidFill>
        <a:latin typeface="Arial" charset="0"/>
        <a:ea typeface="+mn-ea"/>
        <a:cs typeface="Arial" charset="0"/>
      </a:defRPr>
    </a:lvl1pPr>
    <a:lvl2pPr marL="457200" algn="ctr" rtl="0" fontAlgn="base">
      <a:spcBef>
        <a:spcPct val="50000"/>
      </a:spcBef>
      <a:spcAft>
        <a:spcPct val="0"/>
      </a:spcAft>
      <a:defRPr kern="1200">
        <a:solidFill>
          <a:schemeClr val="tx1"/>
        </a:solidFill>
        <a:latin typeface="Arial" charset="0"/>
        <a:ea typeface="+mn-ea"/>
        <a:cs typeface="Arial" charset="0"/>
      </a:defRPr>
    </a:lvl2pPr>
    <a:lvl3pPr marL="914400" algn="ctr" rtl="0" fontAlgn="base">
      <a:spcBef>
        <a:spcPct val="50000"/>
      </a:spcBef>
      <a:spcAft>
        <a:spcPct val="0"/>
      </a:spcAft>
      <a:defRPr kern="1200">
        <a:solidFill>
          <a:schemeClr val="tx1"/>
        </a:solidFill>
        <a:latin typeface="Arial" charset="0"/>
        <a:ea typeface="+mn-ea"/>
        <a:cs typeface="Arial" charset="0"/>
      </a:defRPr>
    </a:lvl3pPr>
    <a:lvl4pPr marL="1371600" algn="ctr" rtl="0" fontAlgn="base">
      <a:spcBef>
        <a:spcPct val="50000"/>
      </a:spcBef>
      <a:spcAft>
        <a:spcPct val="0"/>
      </a:spcAft>
      <a:defRPr kern="1200">
        <a:solidFill>
          <a:schemeClr val="tx1"/>
        </a:solidFill>
        <a:latin typeface="Arial" charset="0"/>
        <a:ea typeface="+mn-ea"/>
        <a:cs typeface="Arial" charset="0"/>
      </a:defRPr>
    </a:lvl4pPr>
    <a:lvl5pPr marL="1828800" algn="ctr"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B2DD"/>
    <a:srgbClr val="4DC411"/>
    <a:srgbClr val="FFB400"/>
    <a:srgbClr val="EE2200"/>
    <a:srgbClr val="8C2D8C"/>
    <a:srgbClr val="666666"/>
    <a:srgbClr val="FF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2" autoAdjust="0"/>
    <p:restoredTop sz="94660"/>
  </p:normalViewPr>
  <p:slideViewPr>
    <p:cSldViewPr snapToGrid="0">
      <p:cViewPr>
        <p:scale>
          <a:sx n="114" d="100"/>
          <a:sy n="114" d="100"/>
        </p:scale>
        <p:origin x="-780"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163" cy="496888"/>
          </a:xfrm>
          <a:prstGeom prst="rect">
            <a:avLst/>
          </a:prstGeom>
        </p:spPr>
        <p:txBody>
          <a:bodyPr vert="horz" wrap="square" lIns="91440" tIns="45720" rIns="91440" bIns="45720" numCol="1" anchor="t" anchorCtr="0" compatLnSpc="1">
            <a:prstTxWarp prst="textNoShape">
              <a:avLst/>
            </a:prstTxWarp>
          </a:bodyPr>
          <a:lstStyle>
            <a:lvl1pPr algn="l">
              <a:spcBef>
                <a:spcPct val="0"/>
              </a:spcBef>
              <a:defRPr sz="1200">
                <a:latin typeface="Calibri" pitchFamily="34" charset="0"/>
              </a:defRPr>
            </a:lvl1pPr>
          </a:lstStyle>
          <a:p>
            <a:pPr>
              <a:defRPr/>
            </a:pPr>
            <a:endParaRPr lang="en-GB"/>
          </a:p>
        </p:txBody>
      </p:sp>
      <p:sp>
        <p:nvSpPr>
          <p:cNvPr id="3" name="Platshållare för datum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BB1316-52C4-431B-9FCF-6E61EBE17D14}" type="datetimeFigureOut">
              <a:rPr lang="en-GB"/>
              <a:pPr>
                <a:defRPr/>
              </a:pPr>
              <a:t>15/02/2016</a:t>
            </a:fld>
            <a:endParaRPr lang="en-GB"/>
          </a:p>
        </p:txBody>
      </p:sp>
      <p:sp>
        <p:nvSpPr>
          <p:cNvPr id="4" name="Platshållare för sidfot 3"/>
          <p:cNvSpPr>
            <a:spLocks noGrp="1"/>
          </p:cNvSpPr>
          <p:nvPr>
            <p:ph type="ftr" sz="quarter" idx="2"/>
          </p:nvPr>
        </p:nvSpPr>
        <p:spPr>
          <a:xfrm>
            <a:off x="0" y="9444038"/>
            <a:ext cx="2951163" cy="496887"/>
          </a:xfrm>
          <a:prstGeom prst="rect">
            <a:avLst/>
          </a:prstGeom>
        </p:spPr>
        <p:txBody>
          <a:bodyPr vert="horz" wrap="square" lIns="91440" tIns="45720" rIns="91440" bIns="45720" numCol="1" anchor="b" anchorCtr="0" compatLnSpc="1">
            <a:prstTxWarp prst="textNoShape">
              <a:avLst/>
            </a:prstTxWarp>
          </a:bodyPr>
          <a:lstStyle>
            <a:lvl1pPr algn="l">
              <a:spcBef>
                <a:spcPct val="0"/>
              </a:spcBef>
              <a:defRPr sz="1200">
                <a:latin typeface="Calibri" pitchFamily="34" charset="0"/>
              </a:defRPr>
            </a:lvl1pPr>
          </a:lstStyle>
          <a:p>
            <a:pPr>
              <a:defRPr/>
            </a:pPr>
            <a:r>
              <a:rPr lang="en-GB" smtClean="0"/>
              <a:t>allikad: Eesti Statistikaamet</a:t>
            </a:r>
            <a:endParaRPr lang="en-GB"/>
          </a:p>
        </p:txBody>
      </p:sp>
      <p:sp>
        <p:nvSpPr>
          <p:cNvPr id="5" name="Platshållare för bildnumm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1306DC-5D8F-4AB8-A39C-3D9906873877}" type="slidenum">
              <a:rPr lang="en-GB"/>
              <a:pPr>
                <a:defRPr/>
              </a:pPr>
              <a:t>‹#›</a:t>
            </a:fld>
            <a:endParaRPr lang="en-GB"/>
          </a:p>
        </p:txBody>
      </p:sp>
    </p:spTree>
    <p:extLst>
      <p:ext uri="{BB962C8B-B14F-4D97-AF65-F5344CB8AC3E}">
        <p14:creationId xmlns:p14="http://schemas.microsoft.com/office/powerpoint/2010/main" val="1255650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163" cy="496888"/>
          </a:xfrm>
          <a:prstGeom prst="rect">
            <a:avLst/>
          </a:prstGeom>
        </p:spPr>
        <p:txBody>
          <a:bodyPr vert="horz" wrap="square" lIns="91440" tIns="45720" rIns="91440" bIns="45720" numCol="1" anchor="t" anchorCtr="0" compatLnSpc="1">
            <a:prstTxWarp prst="textNoShape">
              <a:avLst/>
            </a:prstTxWarp>
          </a:bodyPr>
          <a:lstStyle>
            <a:lvl1pPr algn="l">
              <a:spcBef>
                <a:spcPct val="0"/>
              </a:spcBef>
              <a:defRPr sz="1200">
                <a:latin typeface="Calibri" pitchFamily="34" charset="0"/>
              </a:defRPr>
            </a:lvl1pPr>
          </a:lstStyle>
          <a:p>
            <a:pPr>
              <a:defRPr/>
            </a:pPr>
            <a:endParaRPr lang="en-GB"/>
          </a:p>
        </p:txBody>
      </p:sp>
      <p:sp>
        <p:nvSpPr>
          <p:cNvPr id="3" name="Platshållare för datum 2"/>
          <p:cNvSpPr>
            <a:spLocks noGrp="1"/>
          </p:cNvSpPr>
          <p:nvPr>
            <p:ph type="dt"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5FD9D5-F39C-4E58-9B06-84597B85D570}" type="datetimeFigureOut">
              <a:rPr lang="en-GB"/>
              <a:pPr>
                <a:defRPr/>
              </a:pPr>
              <a:t>15/02/2016</a:t>
            </a:fld>
            <a:endParaRPr lang="en-GB"/>
          </a:p>
        </p:txBody>
      </p:sp>
      <p:sp>
        <p:nvSpPr>
          <p:cNvPr id="4" name="Platshållare för bildobjekt 3"/>
          <p:cNvSpPr>
            <a:spLocks noGrp="1" noRot="1" noChangeAspect="1"/>
          </p:cNvSpPr>
          <p:nvPr>
            <p:ph type="sldImg" idx="2"/>
          </p:nvPr>
        </p:nvSpPr>
        <p:spPr>
          <a:xfrm>
            <a:off x="712788" y="746125"/>
            <a:ext cx="5384800"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Platshållare för anteckningar 4"/>
          <p:cNvSpPr>
            <a:spLocks noGrp="1"/>
          </p:cNvSpPr>
          <p:nvPr>
            <p:ph type="body" sz="quarter" idx="3"/>
          </p:nvPr>
        </p:nvSpPr>
        <p:spPr>
          <a:xfrm>
            <a:off x="681038" y="4722813"/>
            <a:ext cx="5448300" cy="4473575"/>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6" name="Platshållare för sidfot 5"/>
          <p:cNvSpPr>
            <a:spLocks noGrp="1"/>
          </p:cNvSpPr>
          <p:nvPr>
            <p:ph type="ftr" sz="quarter" idx="4"/>
          </p:nvPr>
        </p:nvSpPr>
        <p:spPr>
          <a:xfrm>
            <a:off x="0" y="9444038"/>
            <a:ext cx="2951163" cy="496887"/>
          </a:xfrm>
          <a:prstGeom prst="rect">
            <a:avLst/>
          </a:prstGeom>
        </p:spPr>
        <p:txBody>
          <a:bodyPr vert="horz" wrap="square" lIns="91440" tIns="45720" rIns="91440" bIns="45720" numCol="1" anchor="b" anchorCtr="0" compatLnSpc="1">
            <a:prstTxWarp prst="textNoShape">
              <a:avLst/>
            </a:prstTxWarp>
          </a:bodyPr>
          <a:lstStyle>
            <a:lvl1pPr algn="l">
              <a:spcBef>
                <a:spcPct val="0"/>
              </a:spcBef>
              <a:defRPr sz="1200">
                <a:latin typeface="Calibri" pitchFamily="34" charset="0"/>
              </a:defRPr>
            </a:lvl1pPr>
          </a:lstStyle>
          <a:p>
            <a:pPr>
              <a:defRPr/>
            </a:pPr>
            <a:r>
              <a:rPr lang="en-GB" smtClean="0"/>
              <a:t>allikad: Eesti Statistikaamet</a:t>
            </a:r>
            <a:endParaRPr lang="en-GB"/>
          </a:p>
        </p:txBody>
      </p:sp>
      <p:sp>
        <p:nvSpPr>
          <p:cNvPr id="7" name="Platshållare för bildnumm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728EE24-405B-4AF9-9CE6-C535DE1DB493}" type="slidenum">
              <a:rPr lang="en-GB"/>
              <a:pPr>
                <a:defRPr/>
              </a:pPr>
              <a:t>‹#›</a:t>
            </a:fld>
            <a:endParaRPr lang="en-GB"/>
          </a:p>
        </p:txBody>
      </p:sp>
    </p:spTree>
    <p:extLst>
      <p:ext uri="{BB962C8B-B14F-4D97-AF65-F5344CB8AC3E}">
        <p14:creationId xmlns:p14="http://schemas.microsoft.com/office/powerpoint/2010/main" val="28980600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sidfot 5"/>
          <p:cNvSpPr>
            <a:spLocks noGrp="1"/>
          </p:cNvSpPr>
          <p:nvPr>
            <p:ph type="ftr" sz="quarter" idx="4"/>
          </p:nvPr>
        </p:nvSpPr>
        <p:spPr bwMode="auto">
          <a:noFill/>
          <a:ln>
            <a:miter lim="800000"/>
            <a:headEnd/>
            <a:tailEnd/>
          </a:ln>
        </p:spPr>
        <p:txBody>
          <a:bodyPr/>
          <a:lstStyle/>
          <a:p>
            <a:r>
              <a:rPr lang="en-GB" smtClean="0"/>
              <a:t>allikad: Eesti Statistikaamet</a:t>
            </a:r>
          </a:p>
        </p:txBody>
      </p:sp>
      <p:sp>
        <p:nvSpPr>
          <p:cNvPr id="54275"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427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4340"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260DA-15CE-47D2-9326-DC5FAD90B375}"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sidfot 5"/>
          <p:cNvSpPr>
            <a:spLocks noGrp="1"/>
          </p:cNvSpPr>
          <p:nvPr>
            <p:ph type="ftr" sz="quarter" idx="4"/>
          </p:nvPr>
        </p:nvSpPr>
        <p:spPr bwMode="auto">
          <a:noFill/>
          <a:ln>
            <a:miter lim="800000"/>
            <a:headEnd/>
            <a:tailEnd/>
          </a:ln>
        </p:spPr>
        <p:txBody>
          <a:bodyPr/>
          <a:lstStyle/>
          <a:p>
            <a:r>
              <a:rPr lang="en-GB" smtClean="0"/>
              <a:t>allikad: Eesti Statistikaamet</a:t>
            </a:r>
          </a:p>
        </p:txBody>
      </p:sp>
      <p:sp>
        <p:nvSpPr>
          <p:cNvPr id="55299" name="Rectangle 2"/>
          <p:cNvSpPr>
            <a:spLocks noGrp="1" noRot="1" noChangeAspect="1" noTextEdit="1"/>
          </p:cNvSpPr>
          <p:nvPr>
            <p:ph type="sldImg"/>
          </p:nvPr>
        </p:nvSpPr>
        <p:spPr bwMode="auto">
          <a:noFill/>
          <a:ln>
            <a:solidFill>
              <a:srgbClr val="000000"/>
            </a:solidFill>
            <a:miter lim="800000"/>
            <a:headEnd/>
            <a:tailEnd/>
          </a:ln>
        </p:spPr>
      </p:sp>
      <p:sp>
        <p:nvSpPr>
          <p:cNvPr id="55300"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
        <p:nvSpPr>
          <p:cNvPr id="56324" name="Footer Placeholder 3"/>
          <p:cNvSpPr>
            <a:spLocks noGrp="1"/>
          </p:cNvSpPr>
          <p:nvPr>
            <p:ph type="ftr" sz="quarter" idx="4"/>
          </p:nvPr>
        </p:nvSpPr>
        <p:spPr bwMode="auto">
          <a:noFill/>
          <a:ln>
            <a:miter lim="800000"/>
            <a:headEnd/>
            <a:tailEnd/>
          </a:ln>
        </p:spPr>
        <p:txBody>
          <a:bodyPr/>
          <a:lstStyle/>
          <a:p>
            <a:r>
              <a:rPr lang="en-GB" smtClean="0"/>
              <a:t>allikad: Eesti Statistikaamet</a:t>
            </a:r>
          </a:p>
        </p:txBody>
      </p:sp>
      <p:sp>
        <p:nvSpPr>
          <p:cNvPr id="5" name="Slide Number Placeholder 4"/>
          <p:cNvSpPr>
            <a:spLocks noGrp="1"/>
          </p:cNvSpPr>
          <p:nvPr>
            <p:ph type="sldNum" sz="quarter" idx="5"/>
          </p:nvPr>
        </p:nvSpPr>
        <p:spPr/>
        <p:txBody>
          <a:bodyPr/>
          <a:lstStyle/>
          <a:p>
            <a:pPr>
              <a:defRPr/>
            </a:pPr>
            <a:fld id="{CF89749E-83E8-42D2-A574-FA08F6E2FE2D}" type="slidenum">
              <a:rPr lang="en-GB" smtClean="0"/>
              <a:pPr>
                <a:defRPr/>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sidfot 5"/>
          <p:cNvSpPr>
            <a:spLocks noGrp="1"/>
          </p:cNvSpPr>
          <p:nvPr>
            <p:ph type="ftr" sz="quarter" idx="4"/>
          </p:nvPr>
        </p:nvSpPr>
        <p:spPr bwMode="auto">
          <a:noFill/>
          <a:ln>
            <a:miter lim="800000"/>
            <a:headEnd/>
            <a:tailEnd/>
          </a:ln>
        </p:spPr>
        <p:txBody>
          <a:bodyPr/>
          <a:lstStyle/>
          <a:p>
            <a:r>
              <a:rPr lang="en-GB" smtClean="0"/>
              <a:t>allikad: Eesti Statistikaamet</a:t>
            </a:r>
          </a:p>
        </p:txBody>
      </p:sp>
      <p:sp>
        <p:nvSpPr>
          <p:cNvPr id="57347" name="Rectangle 2"/>
          <p:cNvSpPr>
            <a:spLocks noGrp="1" noRot="1" noChangeAspect="1" noTextEdit="1"/>
          </p:cNvSpPr>
          <p:nvPr>
            <p:ph type="sldImg"/>
          </p:nvPr>
        </p:nvSpPr>
        <p:spPr bwMode="auto">
          <a:noFill/>
          <a:ln>
            <a:solidFill>
              <a:srgbClr val="000000"/>
            </a:solidFill>
            <a:miter lim="800000"/>
            <a:headEnd/>
            <a:tailEnd/>
          </a:ln>
        </p:spPr>
      </p:sp>
      <p:sp>
        <p:nvSpPr>
          <p:cNvPr id="57348" name="Rectangle 3"/>
          <p:cNvSpPr>
            <a:spLocks noGrp="1"/>
          </p:cNvSpPr>
          <p:nvPr>
            <p:ph type="body" idx="1"/>
          </p:nvPr>
        </p:nvSpPr>
        <p:spPr bwMode="auto">
          <a:noFill/>
        </p:spPr>
        <p:txBody>
          <a:bodyPr wrap="square" numCol="1" anchor="t" anchorCtr="0" compatLnSpc="1">
            <a:prstTxWarp prst="textNoShape">
              <a:avLst/>
            </a:prstTxWarp>
          </a:bodyPr>
          <a:lstStyle/>
          <a:p>
            <a:endParaRPr lang="et-E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sidfot 5"/>
          <p:cNvSpPr>
            <a:spLocks noGrp="1"/>
          </p:cNvSpPr>
          <p:nvPr>
            <p:ph type="ftr" sz="quarter" idx="4"/>
          </p:nvPr>
        </p:nvSpPr>
        <p:spPr bwMode="auto">
          <a:noFill/>
          <a:ln>
            <a:miter lim="800000"/>
            <a:headEnd/>
            <a:tailEnd/>
          </a:ln>
        </p:spPr>
        <p:txBody>
          <a:bodyPr/>
          <a:lstStyle/>
          <a:p>
            <a:r>
              <a:rPr lang="en-GB" smtClean="0"/>
              <a:t>allikad: Eesti Statistikaamet</a:t>
            </a:r>
          </a:p>
        </p:txBody>
      </p:sp>
      <p:sp>
        <p:nvSpPr>
          <p:cNvPr id="58371" name="Rectangle 2"/>
          <p:cNvSpPr>
            <a:spLocks noGrp="1" noRot="1" noChangeAspect="1" noTextEdit="1"/>
          </p:cNvSpPr>
          <p:nvPr>
            <p:ph type="sldImg"/>
          </p:nvPr>
        </p:nvSpPr>
        <p:spPr bwMode="auto">
          <a:noFill/>
          <a:ln>
            <a:solidFill>
              <a:srgbClr val="000000"/>
            </a:solidFill>
            <a:miter lim="800000"/>
            <a:headEnd/>
            <a:tailEnd/>
          </a:ln>
        </p:spPr>
      </p:sp>
      <p:sp>
        <p:nvSpPr>
          <p:cNvPr id="58372"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Footer Placeholder 3"/>
          <p:cNvSpPr>
            <a:spLocks noGrp="1"/>
          </p:cNvSpPr>
          <p:nvPr>
            <p:ph type="ftr" sz="quarter" idx="10"/>
          </p:nvPr>
        </p:nvSpPr>
        <p:spPr/>
        <p:txBody>
          <a:bodyPr/>
          <a:lstStyle/>
          <a:p>
            <a:pPr>
              <a:defRPr/>
            </a:pPr>
            <a:r>
              <a:rPr lang="en-GB" smtClean="0"/>
              <a:t>allikad: Eesti Statistikaamet</a:t>
            </a:r>
            <a:endParaRPr lang="en-GB"/>
          </a:p>
        </p:txBody>
      </p:sp>
      <p:sp>
        <p:nvSpPr>
          <p:cNvPr id="5" name="Slide Number Placeholder 4"/>
          <p:cNvSpPr>
            <a:spLocks noGrp="1"/>
          </p:cNvSpPr>
          <p:nvPr>
            <p:ph type="sldNum" sz="quarter" idx="11"/>
          </p:nvPr>
        </p:nvSpPr>
        <p:spPr/>
        <p:txBody>
          <a:bodyPr/>
          <a:lstStyle/>
          <a:p>
            <a:pPr>
              <a:defRPr/>
            </a:pPr>
            <a:fld id="{F728EE24-405B-4AF9-9CE6-C535DE1DB493}" type="slidenum">
              <a:rPr lang="en-GB" smtClean="0"/>
              <a:pPr>
                <a:defRPr/>
              </a:pPr>
              <a:t>17</a:t>
            </a:fld>
            <a:endParaRPr lang="en-GB"/>
          </a:p>
        </p:txBody>
      </p:sp>
    </p:spTree>
    <p:extLst>
      <p:ext uri="{BB962C8B-B14F-4D97-AF65-F5344CB8AC3E}">
        <p14:creationId xmlns:p14="http://schemas.microsoft.com/office/powerpoint/2010/main" val="130182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sidfot 5"/>
          <p:cNvSpPr>
            <a:spLocks noGrp="1"/>
          </p:cNvSpPr>
          <p:nvPr>
            <p:ph type="ftr" sz="quarter" idx="4"/>
          </p:nvPr>
        </p:nvSpPr>
        <p:spPr bwMode="auto">
          <a:noFill/>
          <a:ln>
            <a:miter lim="800000"/>
            <a:headEnd/>
            <a:tailEnd/>
          </a:ln>
        </p:spPr>
        <p:txBody>
          <a:bodyPr/>
          <a:lstStyle/>
          <a:p>
            <a:r>
              <a:rPr lang="en-GB" smtClean="0"/>
              <a:t>allikad: Eesti Statistikaamet</a:t>
            </a:r>
          </a:p>
        </p:txBody>
      </p:sp>
      <p:sp>
        <p:nvSpPr>
          <p:cNvPr id="59395" name="Rectangle 2"/>
          <p:cNvSpPr>
            <a:spLocks noGrp="1" noRot="1" noChangeAspect="1" noTextEdit="1"/>
          </p:cNvSpPr>
          <p:nvPr>
            <p:ph type="sldImg"/>
          </p:nvPr>
        </p:nvSpPr>
        <p:spPr bwMode="auto">
          <a:noFill/>
          <a:ln>
            <a:solidFill>
              <a:srgbClr val="000000"/>
            </a:solidFill>
            <a:miter lim="800000"/>
            <a:headEnd/>
            <a:tailEnd/>
          </a:ln>
        </p:spPr>
      </p:sp>
      <p:sp>
        <p:nvSpPr>
          <p:cNvPr id="59396" name="Rectangle 3"/>
          <p:cNvSpPr>
            <a:spLocks noGrp="1"/>
          </p:cNvSpPr>
          <p:nvPr>
            <p:ph type="body" idx="1"/>
          </p:nvPr>
        </p:nvSpPr>
        <p:spPr bwMode="auto">
          <a:noFill/>
        </p:spPr>
        <p:txBody>
          <a:bodyPr wrap="square" numCol="1" anchor="t" anchorCtr="0" compatLnSpc="1">
            <a:prstTxWarp prst="textNoShape">
              <a:avLst/>
            </a:prstTxWarp>
          </a:bodyPr>
          <a:lstStyle/>
          <a:p>
            <a:r>
              <a:rPr lang="et-EE" smtClean="0"/>
              <a:t>1997=100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Footer Placeholder 3"/>
          <p:cNvSpPr>
            <a:spLocks noGrp="1"/>
          </p:cNvSpPr>
          <p:nvPr>
            <p:ph type="ftr" sz="quarter" idx="10"/>
          </p:nvPr>
        </p:nvSpPr>
        <p:spPr/>
        <p:txBody>
          <a:bodyPr/>
          <a:lstStyle/>
          <a:p>
            <a:pPr>
              <a:defRPr/>
            </a:pPr>
            <a:r>
              <a:rPr lang="en-GB" smtClean="0"/>
              <a:t>allikad: Eesti Statistikaamet</a:t>
            </a:r>
            <a:endParaRPr lang="en-GB"/>
          </a:p>
        </p:txBody>
      </p:sp>
      <p:sp>
        <p:nvSpPr>
          <p:cNvPr id="5" name="Slide Number Placeholder 4"/>
          <p:cNvSpPr>
            <a:spLocks noGrp="1"/>
          </p:cNvSpPr>
          <p:nvPr>
            <p:ph type="sldNum" sz="quarter" idx="11"/>
          </p:nvPr>
        </p:nvSpPr>
        <p:spPr/>
        <p:txBody>
          <a:bodyPr/>
          <a:lstStyle/>
          <a:p>
            <a:pPr>
              <a:defRPr/>
            </a:pPr>
            <a:fld id="{F728EE24-405B-4AF9-9CE6-C535DE1DB493}" type="slidenum">
              <a:rPr lang="en-GB" smtClean="0"/>
              <a:pPr>
                <a:defRPr/>
              </a:pPr>
              <a:t>29</a:t>
            </a:fld>
            <a:endParaRPr lang="en-GB"/>
          </a:p>
        </p:txBody>
      </p:sp>
    </p:spTree>
    <p:extLst>
      <p:ext uri="{BB962C8B-B14F-4D97-AF65-F5344CB8AC3E}">
        <p14:creationId xmlns:p14="http://schemas.microsoft.com/office/powerpoint/2010/main" val="1002306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7" descr="img_internal_title_slide2B.png"/>
          <p:cNvPicPr>
            <a:picLocks noChangeAspect="1"/>
          </p:cNvPicPr>
          <p:nvPr/>
        </p:nvPicPr>
        <p:blipFill>
          <a:blip r:embed="rId2"/>
          <a:srcRect/>
          <a:stretch>
            <a:fillRect/>
          </a:stretch>
        </p:blipFill>
        <p:spPr bwMode="auto">
          <a:xfrm>
            <a:off x="5505450" y="2911475"/>
            <a:ext cx="4400550" cy="3946525"/>
          </a:xfrm>
          <a:prstGeom prst="rect">
            <a:avLst/>
          </a:prstGeom>
          <a:noFill/>
          <a:ln w="9525">
            <a:noFill/>
            <a:miter lim="800000"/>
            <a:headEnd/>
            <a:tailEnd/>
          </a:ln>
        </p:spPr>
      </p:pic>
      <p:pic>
        <p:nvPicPr>
          <p:cNvPr id="5" name="Bildobjekt 10" descr="logga-bra-jpg.jpg"/>
          <p:cNvPicPr>
            <a:picLocks noChangeAspect="1"/>
          </p:cNvPicPr>
          <p:nvPr/>
        </p:nvPicPr>
        <p:blipFill>
          <a:blip r:embed="rId3"/>
          <a:srcRect/>
          <a:stretch>
            <a:fillRect/>
          </a:stretch>
        </p:blipFill>
        <p:spPr bwMode="auto">
          <a:xfrm>
            <a:off x="7915275" y="160338"/>
            <a:ext cx="1911350" cy="407987"/>
          </a:xfrm>
          <a:prstGeom prst="rect">
            <a:avLst/>
          </a:prstGeom>
          <a:noFill/>
          <a:ln w="9525">
            <a:noFill/>
            <a:miter lim="800000"/>
            <a:headEnd/>
            <a:tailEnd/>
          </a:ln>
        </p:spPr>
      </p:pic>
      <p:pic>
        <p:nvPicPr>
          <p:cNvPr id="6" name="Bildobjekt 8" descr="logga-bra-jpg.jpg"/>
          <p:cNvPicPr>
            <a:picLocks noChangeAspect="1"/>
          </p:cNvPicPr>
          <p:nvPr/>
        </p:nvPicPr>
        <p:blipFill>
          <a:blip r:embed="rId3"/>
          <a:srcRect/>
          <a:stretch>
            <a:fillRect/>
          </a:stretch>
        </p:blipFill>
        <p:spPr bwMode="auto">
          <a:xfrm>
            <a:off x="7915275" y="160338"/>
            <a:ext cx="1911350" cy="407987"/>
          </a:xfrm>
          <a:prstGeom prst="rect">
            <a:avLst/>
          </a:prstGeom>
          <a:noFill/>
          <a:ln w="9525">
            <a:noFill/>
            <a:miter lim="800000"/>
            <a:headEnd/>
            <a:tailEnd/>
          </a:ln>
        </p:spPr>
      </p:pic>
      <p:sp>
        <p:nvSpPr>
          <p:cNvPr id="68614" name="Platshållare för rubrik 1"/>
          <p:cNvSpPr>
            <a:spLocks noGrp="1"/>
          </p:cNvSpPr>
          <p:nvPr>
            <p:ph type="ctrTitle"/>
          </p:nvPr>
        </p:nvSpPr>
        <p:spPr>
          <a:xfrm>
            <a:off x="550863" y="828675"/>
            <a:ext cx="7408862" cy="1117600"/>
          </a:xfrm>
        </p:spPr>
        <p:txBody>
          <a:bodyPr anchor="b"/>
          <a:lstStyle>
            <a:lvl1pPr>
              <a:defRPr sz="3200">
                <a:solidFill>
                  <a:schemeClr val="tx1"/>
                </a:solidFill>
              </a:defRPr>
            </a:lvl1pPr>
          </a:lstStyle>
          <a:p>
            <a:r>
              <a:rPr lang="sv-SE"/>
              <a:t>Klicka här för att ändra format</a:t>
            </a:r>
          </a:p>
        </p:txBody>
      </p:sp>
      <p:sp>
        <p:nvSpPr>
          <p:cNvPr id="68615" name="Platshållare för text 2"/>
          <p:cNvSpPr>
            <a:spLocks noGrp="1"/>
          </p:cNvSpPr>
          <p:nvPr>
            <p:ph type="subTitle" idx="1"/>
          </p:nvPr>
        </p:nvSpPr>
        <p:spPr>
          <a:xfrm>
            <a:off x="550863" y="1957388"/>
            <a:ext cx="7408862" cy="685800"/>
          </a:xfrm>
        </p:spPr>
        <p:txBody>
          <a:bodyPr/>
          <a:lstStyle>
            <a:lvl1pPr marL="0" indent="0">
              <a:buFont typeface="Arial" charset="0"/>
              <a:buNone/>
              <a:defRPr/>
            </a:lvl1pPr>
          </a:lstStyle>
          <a:p>
            <a:r>
              <a:rPr lang="sv-SE"/>
              <a:t>Klicka här för att ändra format på underrubrik i bakgrunden</a:t>
            </a:r>
          </a:p>
        </p:txBody>
      </p:sp>
    </p:spTree>
  </p:cSld>
  <p:clrMapOvr>
    <a:masterClrMapping/>
  </p:clrMapOvr>
  <p:transition spd="med">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B10D8350-644D-43E6-91F3-64D5AFB9CC23}" type="slidenum">
              <a:rPr lang="en-GB"/>
              <a:pPr>
                <a:defRPr/>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3438" y="636588"/>
            <a:ext cx="2212975" cy="56324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41338" y="636588"/>
            <a:ext cx="6489700" cy="56324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DE14589C-C96D-4BDB-BC3B-6567271EEE78}" type="slidenum">
              <a:rPr lang="en-GB"/>
              <a:pPr>
                <a:defRPr/>
              </a:pPr>
              <a:t>‹#›</a:t>
            </a:fld>
            <a:endParaRPr lang="en-GB"/>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7" descr="img_chapter_slide.jpg"/>
          <p:cNvPicPr>
            <a:picLocks noChangeAspect="1"/>
          </p:cNvPicPr>
          <p:nvPr/>
        </p:nvPicPr>
        <p:blipFill>
          <a:blip r:embed="rId2"/>
          <a:srcRect/>
          <a:stretch>
            <a:fillRect/>
          </a:stretch>
        </p:blipFill>
        <p:spPr bwMode="auto">
          <a:xfrm>
            <a:off x="0" y="0"/>
            <a:ext cx="9906000" cy="6854825"/>
          </a:xfrm>
          <a:prstGeom prst="rect">
            <a:avLst/>
          </a:prstGeom>
          <a:noFill/>
          <a:ln w="9525">
            <a:noFill/>
            <a:miter lim="800000"/>
            <a:headEnd/>
            <a:tailEnd/>
          </a:ln>
        </p:spPr>
      </p:pic>
      <p:pic>
        <p:nvPicPr>
          <p:cNvPr id="5" name="Bildobjekt 10" descr="logga-bra-jpg.jpg"/>
          <p:cNvPicPr>
            <a:picLocks noChangeAspect="1"/>
          </p:cNvPicPr>
          <p:nvPr/>
        </p:nvPicPr>
        <p:blipFill>
          <a:blip r:embed="rId3"/>
          <a:srcRect/>
          <a:stretch>
            <a:fillRect/>
          </a:stretch>
        </p:blipFill>
        <p:spPr bwMode="auto">
          <a:xfrm>
            <a:off x="7915275" y="160338"/>
            <a:ext cx="1911350" cy="407987"/>
          </a:xfrm>
          <a:prstGeom prst="rect">
            <a:avLst/>
          </a:prstGeom>
          <a:noFill/>
          <a:ln w="9525">
            <a:noFill/>
            <a:miter lim="800000"/>
            <a:headEnd/>
            <a:tailEnd/>
          </a:ln>
        </p:spPr>
      </p:pic>
      <p:pic>
        <p:nvPicPr>
          <p:cNvPr id="6" name="Bildobjekt 8" descr="logga-bra-jpg.jpg"/>
          <p:cNvPicPr>
            <a:picLocks noChangeAspect="1"/>
          </p:cNvPicPr>
          <p:nvPr/>
        </p:nvPicPr>
        <p:blipFill>
          <a:blip r:embed="rId3"/>
          <a:srcRect/>
          <a:stretch>
            <a:fillRect/>
          </a:stretch>
        </p:blipFill>
        <p:spPr bwMode="auto">
          <a:xfrm>
            <a:off x="7915275" y="160338"/>
            <a:ext cx="1911350" cy="407987"/>
          </a:xfrm>
          <a:prstGeom prst="rect">
            <a:avLst/>
          </a:prstGeom>
          <a:noFill/>
          <a:ln w="9525">
            <a:noFill/>
            <a:miter lim="800000"/>
            <a:headEnd/>
            <a:tailEnd/>
          </a:ln>
        </p:spPr>
      </p:pic>
      <p:sp>
        <p:nvSpPr>
          <p:cNvPr id="70662" name="Platshållare för rubrik 1"/>
          <p:cNvSpPr>
            <a:spLocks noGrp="1"/>
          </p:cNvSpPr>
          <p:nvPr>
            <p:ph type="ctrTitle"/>
          </p:nvPr>
        </p:nvSpPr>
        <p:spPr>
          <a:xfrm>
            <a:off x="550863" y="828675"/>
            <a:ext cx="7408862" cy="1117600"/>
          </a:xfrm>
        </p:spPr>
        <p:txBody>
          <a:bodyPr anchor="b"/>
          <a:lstStyle>
            <a:lvl1pPr>
              <a:defRPr sz="3200"/>
            </a:lvl1pPr>
          </a:lstStyle>
          <a:p>
            <a:r>
              <a:rPr lang="sv-SE"/>
              <a:t>Klicka här för att ändra format</a:t>
            </a:r>
          </a:p>
        </p:txBody>
      </p:sp>
      <p:sp>
        <p:nvSpPr>
          <p:cNvPr id="70665" name="Platshållare för text 2"/>
          <p:cNvSpPr>
            <a:spLocks noGrp="1"/>
          </p:cNvSpPr>
          <p:nvPr>
            <p:ph type="subTitle" idx="1"/>
          </p:nvPr>
        </p:nvSpPr>
        <p:spPr>
          <a:xfrm>
            <a:off x="550863" y="1957388"/>
            <a:ext cx="7408862" cy="685800"/>
          </a:xfrm>
        </p:spPr>
        <p:txBody>
          <a:bodyPr/>
          <a:lstStyle>
            <a:lvl1pPr marL="0" indent="0">
              <a:buFont typeface="Arial" charset="0"/>
              <a:buNone/>
              <a:defRPr/>
            </a:lvl1pPr>
          </a:lstStyle>
          <a:p>
            <a:r>
              <a:rPr lang="sv-SE"/>
              <a:t>Klicka här för att ändra format på underrubrik i bakgrunden</a:t>
            </a:r>
          </a:p>
        </p:txBody>
      </p:sp>
    </p:spTree>
  </p:cSld>
  <p:clrMapOvr>
    <a:masterClrMapping/>
  </p:clrMapOvr>
  <p:transition spd="med">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52F84374-4EEA-46C3-BA33-8D4B166BBA5B}" type="slidenum">
              <a:rPr lang="en-GB"/>
              <a:pPr>
                <a:defRPr/>
              </a:pPr>
              <a:t>‹#›</a:t>
            </a:fld>
            <a:endParaRPr lang="en-GB"/>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0"/>
            <a:ext cx="84201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B14A0C7E-F3E9-4564-9417-F7E950B17617}" type="slidenum">
              <a:rPr lang="en-GB"/>
              <a:pPr>
                <a:defRPr/>
              </a:pPr>
              <a:t>‹#›</a:t>
            </a:fld>
            <a:endParaRPr lang="en-GB"/>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41338" y="1549400"/>
            <a:ext cx="4351337"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45075" y="1549400"/>
            <a:ext cx="4351338"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8F1A427F-D3FF-470B-96DF-C62925CF2763}" type="slidenum">
              <a:rPr lang="en-GB"/>
              <a:pPr>
                <a:defRPr/>
              </a:pPr>
              <a:t>‹#›</a:t>
            </a:fld>
            <a:endParaRPr lang="en-GB"/>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8" name="Platshållare för bildnummer 5"/>
          <p:cNvSpPr>
            <a:spLocks noGrp="1"/>
          </p:cNvSpPr>
          <p:nvPr>
            <p:ph type="sldNum" sz="quarter" idx="11"/>
          </p:nvPr>
        </p:nvSpPr>
        <p:spPr/>
        <p:txBody>
          <a:bodyPr/>
          <a:lstStyle>
            <a:lvl1pPr>
              <a:defRPr/>
            </a:lvl1pPr>
          </a:lstStyle>
          <a:p>
            <a:pPr>
              <a:defRPr/>
            </a:pPr>
            <a:fld id="{5D353DF3-3EFB-4B9F-9828-9F7888CD1335}" type="slidenum">
              <a:rPr lang="en-GB"/>
              <a:pPr>
                <a:defRPr/>
              </a:pPr>
              <a:t>‹#›</a:t>
            </a:fld>
            <a:endParaRPr lang="en-GB"/>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4" name="Platshållare för bildnummer 5"/>
          <p:cNvSpPr>
            <a:spLocks noGrp="1"/>
          </p:cNvSpPr>
          <p:nvPr>
            <p:ph type="sldNum" sz="quarter" idx="11"/>
          </p:nvPr>
        </p:nvSpPr>
        <p:spPr/>
        <p:txBody>
          <a:bodyPr/>
          <a:lstStyle>
            <a:lvl1pPr>
              <a:defRPr/>
            </a:lvl1pPr>
          </a:lstStyle>
          <a:p>
            <a:pPr>
              <a:defRPr/>
            </a:pPr>
            <a:fld id="{A1A6C204-2530-4F5D-9555-4D87DA8AB9FC}" type="slidenum">
              <a:rPr lang="en-GB"/>
              <a:pPr>
                <a:defRPr/>
              </a:pPr>
              <a:t>‹#›</a:t>
            </a:fld>
            <a:endParaRPr lang="en-GB"/>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3" name="Platshållare för bildnummer 5"/>
          <p:cNvSpPr>
            <a:spLocks noGrp="1"/>
          </p:cNvSpPr>
          <p:nvPr>
            <p:ph type="sldNum" sz="quarter" idx="11"/>
          </p:nvPr>
        </p:nvSpPr>
        <p:spPr/>
        <p:txBody>
          <a:bodyPr/>
          <a:lstStyle>
            <a:lvl1pPr>
              <a:defRPr/>
            </a:lvl1pPr>
          </a:lstStyle>
          <a:p>
            <a:pPr>
              <a:defRPr/>
            </a:pPr>
            <a:fld id="{3A61AF40-9387-4400-8225-4BFB1C12D5EC}" type="slidenum">
              <a:rPr lang="en-GB"/>
              <a:pPr>
                <a:defRPr/>
              </a:pPr>
              <a:t>‹#›</a:t>
            </a:fld>
            <a:endParaRPr lang="en-GB"/>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690D727B-2A92-44DD-8FE0-7BE1C1520AB3}" type="slidenum">
              <a:rPr lang="en-GB"/>
              <a:pPr>
                <a:defRPr/>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F8F8981D-0965-409E-BF47-916022B77CDD}" type="slidenum">
              <a:rPr lang="en-GB"/>
              <a:pPr>
                <a:defRPr/>
              </a:pPr>
              <a:t>‹#›</a:t>
            </a:fld>
            <a:endParaRPr lang="en-GB"/>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EE27AEF0-25F0-4F30-AA36-3DEE8C9DED05}" type="slidenum">
              <a:rPr lang="en-GB"/>
              <a:pPr>
                <a:defRPr/>
              </a:pPr>
              <a:t>‹#›</a:t>
            </a:fld>
            <a:endParaRPr lang="en-GB"/>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E2309C38-61F3-4C7E-A8A9-E49F1E200CBD}" type="slidenum">
              <a:rPr lang="en-GB"/>
              <a:pPr>
                <a:defRPr/>
              </a:pPr>
              <a:t>‹#›</a:t>
            </a:fld>
            <a:endParaRPr lang="en-GB"/>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3438" y="636588"/>
            <a:ext cx="2212975" cy="56324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41338" y="636588"/>
            <a:ext cx="6489700" cy="56324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B805375C-D265-4870-958C-5DB6D838EF55}" type="slidenum">
              <a:rPr lang="en-GB"/>
              <a:pPr>
                <a:defRPr/>
              </a:pPr>
              <a:t>‹#›</a:t>
            </a:fld>
            <a:endParaRPr lang="en-GB"/>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8"/>
            <a:ext cx="8845550" cy="701675"/>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541338" y="1549400"/>
            <a:ext cx="4351337" cy="471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045075" y="1549400"/>
            <a:ext cx="4351338" cy="471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C939CBBB-8522-4D34-B434-F325784FBF15}" type="slidenum">
              <a:rPr lang="en-GB"/>
              <a:pPr>
                <a:defRPr/>
              </a:pPr>
              <a:t>‹#›</a:t>
            </a:fld>
            <a:endParaRPr lang="en-GB"/>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8"/>
            <a:ext cx="8845550" cy="701675"/>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541338" y="1549400"/>
            <a:ext cx="4351337" cy="471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hart Placeholder 3"/>
          <p:cNvSpPr>
            <a:spLocks noGrp="1"/>
          </p:cNvSpPr>
          <p:nvPr>
            <p:ph type="chart" sz="half" idx="2"/>
          </p:nvPr>
        </p:nvSpPr>
        <p:spPr>
          <a:xfrm>
            <a:off x="5045075" y="1549400"/>
            <a:ext cx="4351338" cy="4719638"/>
          </a:xfrm>
        </p:spPr>
        <p:txBody>
          <a:bodyPr/>
          <a:lstStyle/>
          <a:p>
            <a:pPr lvl="0"/>
            <a:endParaRPr lang="et-EE" noProof="0"/>
          </a:p>
        </p:txBody>
      </p:sp>
      <p:sp>
        <p:nvSpPr>
          <p:cNvPr id="5"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35040D46-C8F5-4380-BE6D-4841C164E24A}" type="slidenum">
              <a:rPr lang="en-GB"/>
              <a:pPr>
                <a:defRPr/>
              </a:pPr>
              <a:t>‹#›</a:t>
            </a:fld>
            <a:endParaRPr lang="en-GB"/>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8"/>
            <a:ext cx="8845550" cy="701675"/>
          </a:xfrm>
        </p:spPr>
        <p:txBody>
          <a:bodyPr/>
          <a:lstStyle/>
          <a:p>
            <a:r>
              <a:rPr lang="en-US" smtClean="0"/>
              <a:t>Click to edit Master title style</a:t>
            </a:r>
            <a:endParaRPr lang="et-EE"/>
          </a:p>
        </p:txBody>
      </p:sp>
      <p:sp>
        <p:nvSpPr>
          <p:cNvPr id="3" name="Content Placeholder 2"/>
          <p:cNvSpPr>
            <a:spLocks noGrp="1"/>
          </p:cNvSpPr>
          <p:nvPr>
            <p:ph sz="quarter" idx="1"/>
          </p:nvPr>
        </p:nvSpPr>
        <p:spPr>
          <a:xfrm>
            <a:off x="541338" y="1549400"/>
            <a:ext cx="4351337"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quarter" idx="2"/>
          </p:nvPr>
        </p:nvSpPr>
        <p:spPr>
          <a:xfrm>
            <a:off x="541338" y="3984625"/>
            <a:ext cx="4351337" cy="228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half" idx="3"/>
          </p:nvPr>
        </p:nvSpPr>
        <p:spPr>
          <a:xfrm>
            <a:off x="5045075" y="1549400"/>
            <a:ext cx="4351338" cy="471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Platshållare för sidfot 4"/>
          <p:cNvSpPr>
            <a:spLocks noGrp="1"/>
          </p:cNvSpPr>
          <p:nvPr>
            <p:ph type="ftr" sz="quarter" idx="10"/>
          </p:nvPr>
        </p:nvSpPr>
        <p:spPr/>
        <p:txBody>
          <a:bodyPr/>
          <a:lstStyle>
            <a:lvl1pPr>
              <a:defRPr/>
            </a:lvl1pPr>
          </a:lstStyle>
          <a:p>
            <a:pPr>
              <a:defRPr/>
            </a:pPr>
            <a:r>
              <a:rPr lang="en-US"/>
              <a:t>allikas: Eesti Pank</a:t>
            </a:r>
            <a:endParaRPr lang="en-GB"/>
          </a:p>
        </p:txBody>
      </p:sp>
      <p:sp>
        <p:nvSpPr>
          <p:cNvPr id="7" name="Platshållare för bildnummer 5"/>
          <p:cNvSpPr>
            <a:spLocks noGrp="1"/>
          </p:cNvSpPr>
          <p:nvPr>
            <p:ph type="sldNum" sz="quarter" idx="11"/>
          </p:nvPr>
        </p:nvSpPr>
        <p:spPr/>
        <p:txBody>
          <a:bodyPr/>
          <a:lstStyle>
            <a:lvl1pPr>
              <a:defRPr/>
            </a:lvl1pPr>
          </a:lstStyle>
          <a:p>
            <a:pPr>
              <a:defRPr/>
            </a:pPr>
            <a:fld id="{A8A0C5FD-D7C0-444E-998C-6FE1795D7123}" type="slidenum">
              <a:rPr lang="en-GB"/>
              <a:pPr>
                <a:defRPr/>
              </a:pPr>
              <a:t>‹#›</a:t>
            </a:fld>
            <a:endParaRPr lang="en-GB"/>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 name="Bildobjekt 7" descr="img_chapter_slide.jpg"/>
          <p:cNvPicPr>
            <a:picLocks noChangeAspect="1"/>
          </p:cNvPicPr>
          <p:nvPr/>
        </p:nvPicPr>
        <p:blipFill>
          <a:blip r:embed="rId2"/>
          <a:srcRect/>
          <a:stretch>
            <a:fillRect/>
          </a:stretch>
        </p:blipFill>
        <p:spPr bwMode="auto">
          <a:xfrm>
            <a:off x="0" y="0"/>
            <a:ext cx="9906000" cy="6854825"/>
          </a:xfrm>
          <a:prstGeom prst="rect">
            <a:avLst/>
          </a:prstGeom>
          <a:noFill/>
          <a:ln w="9525">
            <a:noFill/>
            <a:miter lim="800000"/>
            <a:headEnd/>
            <a:tailEnd/>
          </a:ln>
        </p:spPr>
      </p:pic>
      <p:sp>
        <p:nvSpPr>
          <p:cNvPr id="4" name="textruta 9"/>
          <p:cNvSpPr txBox="1"/>
          <p:nvPr/>
        </p:nvSpPr>
        <p:spPr>
          <a:xfrm>
            <a:off x="549275" y="6588125"/>
            <a:ext cx="620713" cy="111125"/>
          </a:xfrm>
          <a:prstGeom prst="rect">
            <a:avLst/>
          </a:prstGeom>
          <a:noFill/>
        </p:spPr>
        <p:txBody>
          <a:bodyPr lIns="0" tIns="0" rIns="0" bIns="0"/>
          <a:lstStyle/>
          <a:p>
            <a:pPr algn="l" fontAlgn="auto">
              <a:spcBef>
                <a:spcPts val="0"/>
              </a:spcBef>
              <a:spcAft>
                <a:spcPts val="0"/>
              </a:spcAft>
              <a:defRPr/>
            </a:pPr>
            <a:r>
              <a:rPr lang="en-GB" sz="800" dirty="0">
                <a:latin typeface="+mj-lt"/>
                <a:cs typeface="Arial" pitchFamily="34" charset="0"/>
              </a:rPr>
              <a:t>© </a:t>
            </a:r>
            <a:r>
              <a:rPr lang="en-GB" sz="800" dirty="0" err="1">
                <a:latin typeface="+mj-lt"/>
                <a:cs typeface="Arial" pitchFamily="34" charset="0"/>
              </a:rPr>
              <a:t>Swedbank</a:t>
            </a:r>
            <a:endParaRPr lang="en-GB" sz="800" dirty="0">
              <a:latin typeface="+mj-lt"/>
              <a:cs typeface="Arial" pitchFamily="34" charset="0"/>
            </a:endParaRPr>
          </a:p>
        </p:txBody>
      </p:sp>
      <p:pic>
        <p:nvPicPr>
          <p:cNvPr id="5" name="Bildobjekt 10" descr="logga-bra-jpg.jpg"/>
          <p:cNvPicPr>
            <a:picLocks noChangeAspect="1"/>
          </p:cNvPicPr>
          <p:nvPr/>
        </p:nvPicPr>
        <p:blipFill>
          <a:blip r:embed="rId3"/>
          <a:srcRect/>
          <a:stretch>
            <a:fillRect/>
          </a:stretch>
        </p:blipFill>
        <p:spPr bwMode="auto">
          <a:xfrm>
            <a:off x="7915275" y="160338"/>
            <a:ext cx="1911350" cy="407987"/>
          </a:xfrm>
          <a:prstGeom prst="rect">
            <a:avLst/>
          </a:prstGeom>
          <a:noFill/>
          <a:ln w="9525">
            <a:noFill/>
            <a:miter lim="800000"/>
            <a:headEnd/>
            <a:tailEnd/>
          </a:ln>
        </p:spPr>
      </p:pic>
      <p:pic>
        <p:nvPicPr>
          <p:cNvPr id="6" name="Bildobjekt 8" descr="logga-bra-jpg.jpg"/>
          <p:cNvPicPr>
            <a:picLocks noChangeAspect="1"/>
          </p:cNvPicPr>
          <p:nvPr/>
        </p:nvPicPr>
        <p:blipFill>
          <a:blip r:embed="rId3"/>
          <a:srcRect/>
          <a:stretch>
            <a:fillRect/>
          </a:stretch>
        </p:blipFill>
        <p:spPr bwMode="auto">
          <a:xfrm>
            <a:off x="7915275" y="160338"/>
            <a:ext cx="1911350" cy="407987"/>
          </a:xfrm>
          <a:prstGeom prst="rect">
            <a:avLst/>
          </a:prstGeom>
          <a:noFill/>
          <a:ln w="9525">
            <a:noFill/>
            <a:miter lim="800000"/>
            <a:headEnd/>
            <a:tailEnd/>
          </a:ln>
        </p:spPr>
      </p:pic>
      <p:sp>
        <p:nvSpPr>
          <p:cNvPr id="72710" name="Platshållare för rubrik 1"/>
          <p:cNvSpPr>
            <a:spLocks noGrp="1"/>
          </p:cNvSpPr>
          <p:nvPr>
            <p:ph type="ctrTitle"/>
          </p:nvPr>
        </p:nvSpPr>
        <p:spPr>
          <a:xfrm>
            <a:off x="550863" y="828675"/>
            <a:ext cx="7408862" cy="1117600"/>
          </a:xfrm>
        </p:spPr>
        <p:txBody>
          <a:bodyPr anchor="b"/>
          <a:lstStyle>
            <a:lvl1pPr>
              <a:defRPr sz="3200"/>
            </a:lvl1pPr>
          </a:lstStyle>
          <a:p>
            <a:r>
              <a:rPr lang="sv-SE"/>
              <a:t>Klicka här för att ändra format</a:t>
            </a:r>
          </a:p>
        </p:txBody>
      </p:sp>
    </p:spTree>
  </p:cSld>
  <p:clrMapOvr>
    <a:masterClrMapping/>
  </p:clrMapOvr>
  <p:transition spd="med">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C83867C9-0D1E-47D9-9E75-16CC73937778}" type="slidenum">
              <a:rPr lang="en-GB"/>
              <a:pPr>
                <a:defRPr/>
              </a:pPr>
              <a:t>‹#›</a:t>
            </a:fld>
            <a:endParaRPr lang="en-GB"/>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0"/>
            <a:ext cx="84201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1CA0B609-A557-41E6-BB87-49CF8994BEE7}" type="slidenum">
              <a:rPr lang="en-GB"/>
              <a:pPr>
                <a:defRPr/>
              </a:pPr>
              <a:t>‹#›</a:t>
            </a:fld>
            <a:endParaRPr lang="en-GB"/>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41338" y="1549400"/>
            <a:ext cx="4351337"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45075" y="1549400"/>
            <a:ext cx="4351338"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0D27A0E5-0C5B-4D8E-BF8F-F1B7A37CBC0E}" type="slidenum">
              <a:rPr lang="en-GB"/>
              <a:pPr>
                <a:defRPr/>
              </a:pPr>
              <a:t>‹#›</a:t>
            </a:fld>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0"/>
            <a:ext cx="84201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58943F58-73C7-48C5-9F40-3546A8154A0F}" type="slidenum">
              <a:rPr lang="en-GB"/>
              <a:pPr>
                <a:defRPr/>
              </a:pPr>
              <a:t>‹#›</a:t>
            </a:fld>
            <a:endParaRPr lang="en-GB"/>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8" name="Platshållare för bildnummer 5"/>
          <p:cNvSpPr>
            <a:spLocks noGrp="1"/>
          </p:cNvSpPr>
          <p:nvPr>
            <p:ph type="sldNum" sz="quarter" idx="11"/>
          </p:nvPr>
        </p:nvSpPr>
        <p:spPr/>
        <p:txBody>
          <a:bodyPr/>
          <a:lstStyle>
            <a:lvl1pPr>
              <a:defRPr/>
            </a:lvl1pPr>
          </a:lstStyle>
          <a:p>
            <a:pPr>
              <a:defRPr/>
            </a:pPr>
            <a:fld id="{842FEA0C-ED12-48BD-9FFF-98C9F586988F}" type="slidenum">
              <a:rPr lang="en-GB"/>
              <a:pPr>
                <a:defRPr/>
              </a:pPr>
              <a:t>‹#›</a:t>
            </a:fld>
            <a:endParaRPr lang="en-GB"/>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4" name="Platshållare för bildnummer 5"/>
          <p:cNvSpPr>
            <a:spLocks noGrp="1"/>
          </p:cNvSpPr>
          <p:nvPr>
            <p:ph type="sldNum" sz="quarter" idx="11"/>
          </p:nvPr>
        </p:nvSpPr>
        <p:spPr/>
        <p:txBody>
          <a:bodyPr/>
          <a:lstStyle>
            <a:lvl1pPr>
              <a:defRPr/>
            </a:lvl1pPr>
          </a:lstStyle>
          <a:p>
            <a:pPr>
              <a:defRPr/>
            </a:pPr>
            <a:fld id="{909C75A3-E4D3-4613-A6C7-7EDE923EF2B6}" type="slidenum">
              <a:rPr lang="en-GB"/>
              <a:pPr>
                <a:defRPr/>
              </a:pPr>
              <a:t>‹#›</a:t>
            </a:fld>
            <a:endParaRPr lang="en-GB"/>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3" name="Platshållare för bildnummer 5"/>
          <p:cNvSpPr>
            <a:spLocks noGrp="1"/>
          </p:cNvSpPr>
          <p:nvPr>
            <p:ph type="sldNum" sz="quarter" idx="11"/>
          </p:nvPr>
        </p:nvSpPr>
        <p:spPr/>
        <p:txBody>
          <a:bodyPr/>
          <a:lstStyle>
            <a:lvl1pPr>
              <a:defRPr/>
            </a:lvl1pPr>
          </a:lstStyle>
          <a:p>
            <a:pPr>
              <a:defRPr/>
            </a:pPr>
            <a:fld id="{5293EBBE-F30A-4B3A-81B0-41D34F083272}" type="slidenum">
              <a:rPr lang="en-GB"/>
              <a:pPr>
                <a:defRPr/>
              </a:pPr>
              <a:t>‹#›</a:t>
            </a:fld>
            <a:endParaRPr lang="en-GB"/>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63855530-ADDE-430C-A917-BA432F7D01CA}" type="slidenum">
              <a:rPr lang="en-GB"/>
              <a:pPr>
                <a:defRPr/>
              </a:pPr>
              <a:t>‹#›</a:t>
            </a:fld>
            <a:endParaRPr lang="en-GB"/>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A89BC94C-EBF6-438E-8BB3-5DC3BE5BE6B7}" type="slidenum">
              <a:rPr lang="en-GB"/>
              <a:pPr>
                <a:defRPr/>
              </a:pPr>
              <a:t>‹#›</a:t>
            </a:fld>
            <a:endParaRPr lang="en-GB"/>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9E158037-79EB-4E05-9E6E-24EF4D5B99CD}" type="slidenum">
              <a:rPr lang="en-GB"/>
              <a:pPr>
                <a:defRPr/>
              </a:pPr>
              <a:t>‹#›</a:t>
            </a:fld>
            <a:endParaRPr lang="en-GB"/>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3438" y="636588"/>
            <a:ext cx="2212975" cy="56324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41338" y="636588"/>
            <a:ext cx="6489700" cy="56324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5" name="Platshållare för bildnummer 5"/>
          <p:cNvSpPr>
            <a:spLocks noGrp="1"/>
          </p:cNvSpPr>
          <p:nvPr>
            <p:ph type="sldNum" sz="quarter" idx="11"/>
          </p:nvPr>
        </p:nvSpPr>
        <p:spPr/>
        <p:txBody>
          <a:bodyPr/>
          <a:lstStyle>
            <a:lvl1pPr>
              <a:defRPr/>
            </a:lvl1pPr>
          </a:lstStyle>
          <a:p>
            <a:pPr>
              <a:defRPr/>
            </a:pPr>
            <a:fld id="{FB8EA2AE-CF38-47B9-9256-25333297F6AE}" type="slidenum">
              <a:rPr lang="en-GB"/>
              <a:pPr>
                <a:defRPr/>
              </a:pPr>
              <a:t>‹#›</a:t>
            </a:fld>
            <a:endParaRPr lang="en-GB"/>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sp>
        <p:nvSpPr>
          <p:cNvPr id="4" name="textruta 6"/>
          <p:cNvSpPr txBox="1"/>
          <p:nvPr/>
        </p:nvSpPr>
        <p:spPr>
          <a:xfrm>
            <a:off x="549275" y="6588125"/>
            <a:ext cx="620713" cy="111125"/>
          </a:xfrm>
          <a:prstGeom prst="rect">
            <a:avLst/>
          </a:prstGeom>
          <a:noFill/>
        </p:spPr>
        <p:txBody>
          <a:bodyPr lIns="0" tIns="0" rIns="0" bIns="0"/>
          <a:lstStyle/>
          <a:p>
            <a:pPr algn="l" fontAlgn="auto">
              <a:spcBef>
                <a:spcPts val="0"/>
              </a:spcBef>
              <a:spcAft>
                <a:spcPts val="0"/>
              </a:spcAft>
              <a:defRPr/>
            </a:pPr>
            <a:r>
              <a:rPr lang="en-GB" sz="800" dirty="0">
                <a:latin typeface="+mj-lt"/>
                <a:cs typeface="Arial" pitchFamily="34" charset="0"/>
              </a:rPr>
              <a:t>© </a:t>
            </a:r>
            <a:r>
              <a:rPr lang="en-GB" sz="800" dirty="0" err="1">
                <a:latin typeface="+mj-lt"/>
                <a:cs typeface="Arial" pitchFamily="34" charset="0"/>
              </a:rPr>
              <a:t>Swedbank</a:t>
            </a:r>
            <a:endParaRPr lang="en-GB" sz="800" dirty="0">
              <a:latin typeface="+mj-lt"/>
              <a:cs typeface="Arial" pitchFamily="34" charset="0"/>
            </a:endParaRPr>
          </a:p>
        </p:txBody>
      </p:sp>
      <p:pic>
        <p:nvPicPr>
          <p:cNvPr id="5" name="Bildobjekt 10" descr="logga-bra-jpg.jpg"/>
          <p:cNvPicPr>
            <a:picLocks noChangeAspect="1"/>
          </p:cNvPicPr>
          <p:nvPr/>
        </p:nvPicPr>
        <p:blipFill>
          <a:blip r:embed="rId2"/>
          <a:srcRect/>
          <a:stretch>
            <a:fillRect/>
          </a:stretch>
        </p:blipFill>
        <p:spPr bwMode="auto">
          <a:xfrm>
            <a:off x="7915275" y="160338"/>
            <a:ext cx="1911350" cy="407987"/>
          </a:xfrm>
          <a:prstGeom prst="rect">
            <a:avLst/>
          </a:prstGeom>
          <a:noFill/>
          <a:ln w="9525">
            <a:noFill/>
            <a:miter lim="800000"/>
            <a:headEnd/>
            <a:tailEnd/>
          </a:ln>
        </p:spPr>
      </p:pic>
      <p:pic>
        <p:nvPicPr>
          <p:cNvPr id="6" name="Bildobjekt 7" descr="img_external_title_slide1.png"/>
          <p:cNvPicPr>
            <a:picLocks noChangeAspect="1"/>
          </p:cNvPicPr>
          <p:nvPr/>
        </p:nvPicPr>
        <p:blipFill>
          <a:blip r:embed="rId3"/>
          <a:srcRect r="1149"/>
          <a:stretch>
            <a:fillRect/>
          </a:stretch>
        </p:blipFill>
        <p:spPr bwMode="auto">
          <a:xfrm>
            <a:off x="0" y="0"/>
            <a:ext cx="9791700" cy="6854825"/>
          </a:xfrm>
          <a:prstGeom prst="rect">
            <a:avLst/>
          </a:prstGeom>
          <a:noFill/>
          <a:ln w="9525">
            <a:noFill/>
            <a:miter lim="800000"/>
            <a:headEnd/>
            <a:tailEnd/>
          </a:ln>
        </p:spPr>
      </p:pic>
      <p:pic>
        <p:nvPicPr>
          <p:cNvPr id="7" name="Bildobjekt 8" descr="logga-bra-jpg.jpg"/>
          <p:cNvPicPr>
            <a:picLocks noChangeAspect="1"/>
          </p:cNvPicPr>
          <p:nvPr/>
        </p:nvPicPr>
        <p:blipFill>
          <a:blip r:embed="rId2"/>
          <a:srcRect/>
          <a:stretch>
            <a:fillRect/>
          </a:stretch>
        </p:blipFill>
        <p:spPr bwMode="auto">
          <a:xfrm>
            <a:off x="7915275" y="160338"/>
            <a:ext cx="1911350" cy="407987"/>
          </a:xfrm>
          <a:prstGeom prst="rect">
            <a:avLst/>
          </a:prstGeom>
          <a:noFill/>
          <a:ln w="9525">
            <a:noFill/>
            <a:miter lim="800000"/>
            <a:headEnd/>
            <a:tailEnd/>
          </a:ln>
        </p:spPr>
      </p:pic>
      <p:sp>
        <p:nvSpPr>
          <p:cNvPr id="33798" name="Platshållare för rubrik 1"/>
          <p:cNvSpPr>
            <a:spLocks noGrp="1"/>
          </p:cNvSpPr>
          <p:nvPr>
            <p:ph type="ctrTitle"/>
          </p:nvPr>
        </p:nvSpPr>
        <p:spPr>
          <a:xfrm>
            <a:off x="550863" y="828675"/>
            <a:ext cx="7408862" cy="1117600"/>
          </a:xfrm>
        </p:spPr>
        <p:txBody>
          <a:bodyPr anchor="b"/>
          <a:lstStyle>
            <a:lvl1pPr>
              <a:defRPr sz="3200">
                <a:solidFill>
                  <a:schemeClr val="tx1"/>
                </a:solidFill>
                <a:latin typeface="Arial" charset="0"/>
                <a:cs typeface="Arial" charset="0"/>
              </a:defRPr>
            </a:lvl1pPr>
          </a:lstStyle>
          <a:p>
            <a:r>
              <a:rPr lang="sv-SE"/>
              <a:t>Klicka här för att ändra format</a:t>
            </a:r>
          </a:p>
        </p:txBody>
      </p:sp>
      <p:sp>
        <p:nvSpPr>
          <p:cNvPr id="33799" name="Platshållare för text 2"/>
          <p:cNvSpPr>
            <a:spLocks noGrp="1"/>
          </p:cNvSpPr>
          <p:nvPr>
            <p:ph type="subTitle" idx="1"/>
          </p:nvPr>
        </p:nvSpPr>
        <p:spPr>
          <a:xfrm>
            <a:off x="550863" y="1957388"/>
            <a:ext cx="7408862" cy="685800"/>
          </a:xfrm>
        </p:spPr>
        <p:txBody>
          <a:bodyPr/>
          <a:lstStyle>
            <a:lvl1pPr marL="0" indent="0">
              <a:buFont typeface="Arial" charset="0"/>
              <a:buNone/>
              <a:defRPr smtClean="0">
                <a:latin typeface="Arial" charset="0"/>
                <a:cs typeface="Arial" charset="0"/>
              </a:defRPr>
            </a:lvl1pPr>
          </a:lstStyle>
          <a:p>
            <a:r>
              <a:rPr lang="sv-SE" smtClean="0"/>
              <a:t>Klicka här för att ändra format på underrubrik i bakgrunden</a:t>
            </a:r>
          </a:p>
        </p:txBody>
      </p:sp>
    </p:spTree>
  </p:cSld>
  <p:clrMapOvr>
    <a:masterClrMapping/>
  </p:clrMapOvr>
  <p:transition spd="med">
    <p:fade/>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ternal title slide">
    <p:spTree>
      <p:nvGrpSpPr>
        <p:cNvPr id="1" name=""/>
        <p:cNvGrpSpPr/>
        <p:nvPr/>
      </p:nvGrpSpPr>
      <p:grpSpPr>
        <a:xfrm>
          <a:off x="0" y="0"/>
          <a:ext cx="0" cy="0"/>
          <a:chOff x="0" y="0"/>
          <a:chExt cx="0" cy="0"/>
        </a:xfrm>
      </p:grpSpPr>
      <p:sp>
        <p:nvSpPr>
          <p:cNvPr id="4" name="textruta 6"/>
          <p:cNvSpPr txBox="1"/>
          <p:nvPr/>
        </p:nvSpPr>
        <p:spPr>
          <a:xfrm>
            <a:off x="549275" y="6588125"/>
            <a:ext cx="738188" cy="111125"/>
          </a:xfrm>
          <a:prstGeom prst="rect">
            <a:avLst/>
          </a:prstGeom>
          <a:noFill/>
        </p:spPr>
        <p:txBody>
          <a:bodyPr lIns="0" tIns="0" rIns="0" bIns="0"/>
          <a:lstStyle/>
          <a:p>
            <a:pPr algn="l" fontAlgn="auto">
              <a:spcBef>
                <a:spcPts val="0"/>
              </a:spcBef>
              <a:spcAft>
                <a:spcPts val="0"/>
              </a:spcAft>
              <a:defRPr/>
            </a:pPr>
            <a:r>
              <a:rPr lang="en-GB" sz="800" dirty="0">
                <a:latin typeface="+mj-lt"/>
                <a:cs typeface="Arial" pitchFamily="34" charset="0"/>
              </a:rPr>
              <a:t>© </a:t>
            </a:r>
            <a:r>
              <a:rPr lang="en-GB" sz="800" dirty="0" err="1">
                <a:latin typeface="+mj-lt"/>
                <a:cs typeface="Arial" pitchFamily="34" charset="0"/>
              </a:rPr>
              <a:t>Swedbank</a:t>
            </a:r>
            <a:endParaRPr lang="en-GB" sz="800" dirty="0">
              <a:latin typeface="+mj-lt"/>
              <a:cs typeface="Arial" pitchFamily="34" charset="0"/>
            </a:endParaRPr>
          </a:p>
        </p:txBody>
      </p:sp>
      <p:pic>
        <p:nvPicPr>
          <p:cNvPr id="5" name="Bildobjekt 10" descr="logga-bra-jpg.jpg"/>
          <p:cNvPicPr>
            <a:picLocks noChangeAspect="1"/>
          </p:cNvPicPr>
          <p:nvPr/>
        </p:nvPicPr>
        <p:blipFill>
          <a:blip r:embed="rId2"/>
          <a:srcRect/>
          <a:stretch>
            <a:fillRect/>
          </a:stretch>
        </p:blipFill>
        <p:spPr bwMode="auto">
          <a:xfrm>
            <a:off x="7915275" y="160338"/>
            <a:ext cx="1911350" cy="407987"/>
          </a:xfrm>
          <a:prstGeom prst="rect">
            <a:avLst/>
          </a:prstGeom>
          <a:noFill/>
          <a:ln w="9525">
            <a:noFill/>
            <a:miter lim="800000"/>
            <a:headEnd/>
            <a:tailEnd/>
          </a:ln>
        </p:spPr>
      </p:pic>
      <p:sp>
        <p:nvSpPr>
          <p:cNvPr id="2" name="Rubrik 1"/>
          <p:cNvSpPr>
            <a:spLocks noGrp="1"/>
          </p:cNvSpPr>
          <p:nvPr>
            <p:ph type="ctrTitle"/>
          </p:nvPr>
        </p:nvSpPr>
        <p:spPr>
          <a:xfrm>
            <a:off x="549540" y="829733"/>
            <a:ext cx="7411774" cy="1130406"/>
          </a:xfrm>
        </p:spPr>
        <p:txBody>
          <a:bodyPr anchor="b"/>
          <a:lstStyle>
            <a:lvl1pPr marL="0" marR="0" indent="0" algn="l" defTabSz="914400" rtl="0" eaLnBrk="1" fontAlgn="auto" latinLnBrk="0" hangingPunct="1">
              <a:lnSpc>
                <a:spcPts val="3300"/>
              </a:lnSpc>
              <a:spcBef>
                <a:spcPct val="0"/>
              </a:spcBef>
              <a:spcAft>
                <a:spcPts val="0"/>
              </a:spcAft>
              <a:buClrTx/>
              <a:buSzTx/>
              <a:buFontTx/>
              <a:buNone/>
              <a:tabLst/>
              <a:defRPr lang="en-GB" sz="3200" baseline="0" smtClean="0">
                <a:solidFill>
                  <a:schemeClr val="tx1"/>
                </a:solidFill>
              </a:defRPr>
            </a:lvl1pPr>
          </a:lstStyle>
          <a:p>
            <a:r>
              <a:rPr lang="sv-SE" smtClean="0"/>
              <a:t>Klicka här för att ändra format</a:t>
            </a:r>
            <a:endParaRPr lang="en-GB" dirty="0"/>
          </a:p>
        </p:txBody>
      </p:sp>
      <p:sp>
        <p:nvSpPr>
          <p:cNvPr id="11" name="Platshållare för text 10"/>
          <p:cNvSpPr>
            <a:spLocks noGrp="1"/>
          </p:cNvSpPr>
          <p:nvPr>
            <p:ph type="body" sz="quarter" idx="10"/>
          </p:nvPr>
        </p:nvSpPr>
        <p:spPr>
          <a:xfrm>
            <a:off x="549540" y="1998133"/>
            <a:ext cx="7411774" cy="355604"/>
          </a:xfrm>
        </p:spPr>
        <p:txBody>
          <a:bodyPr/>
          <a:lstStyle>
            <a:lvl1pPr marL="0" indent="0">
              <a:buNone/>
              <a:defRPr sz="2400">
                <a:latin typeface="Arial" pitchFamily="34" charset="0"/>
                <a:cs typeface="Arial" pitchFamily="34" charset="0"/>
              </a:defRPr>
            </a:lvl1pPr>
          </a:lstStyle>
          <a:p>
            <a:pPr lvl="0"/>
            <a:r>
              <a:rPr lang="sv-SE" smtClean="0"/>
              <a:t>Klicka här för att ändra format på bakgrundstexten</a:t>
            </a:r>
          </a:p>
        </p:txBody>
      </p:sp>
      <p:sp>
        <p:nvSpPr>
          <p:cNvPr id="6" name="Platshållare för sidfot 4"/>
          <p:cNvSpPr>
            <a:spLocks noGrp="1"/>
          </p:cNvSpPr>
          <p:nvPr>
            <p:ph type="ftr" sz="quarter" idx="11"/>
          </p:nvPr>
        </p:nvSpPr>
        <p:spPr/>
        <p:txBody>
          <a:bodyPr/>
          <a:lstStyle>
            <a:lvl1pPr>
              <a:defRPr/>
            </a:lvl1pPr>
          </a:lstStyle>
          <a:p>
            <a:pPr>
              <a:defRPr/>
            </a:pPr>
            <a:r>
              <a:rPr lang="en-US"/>
              <a:t>allikas: Eesti PankTitle of presentation, Author, 2011-01-01Title of presentation, Author, 2011-01-01</a:t>
            </a:r>
            <a:endParaRPr lang="en-GB"/>
          </a:p>
        </p:txBody>
      </p:sp>
      <p:sp>
        <p:nvSpPr>
          <p:cNvPr id="7" name="Platshållare för bildnummer 5"/>
          <p:cNvSpPr>
            <a:spLocks noGrp="1"/>
          </p:cNvSpPr>
          <p:nvPr>
            <p:ph type="sldNum" sz="quarter" idx="12"/>
          </p:nvPr>
        </p:nvSpPr>
        <p:spPr/>
        <p:txBody>
          <a:bodyPr/>
          <a:lstStyle>
            <a:lvl1pPr algn="r">
              <a:defRPr sz="800">
                <a:solidFill>
                  <a:schemeClr val="tx1"/>
                </a:solidFill>
                <a:latin typeface="+mn-lt"/>
                <a:cs typeface="+mn-cs"/>
              </a:defRPr>
            </a:lvl1pPr>
          </a:lstStyle>
          <a:p>
            <a:pPr>
              <a:defRPr/>
            </a:pPr>
            <a:fld id="{E18D9B19-AD08-46C2-BB14-8CF7A45E8227}" type="slidenum">
              <a:rPr lang="en-GB"/>
              <a:pPr>
                <a:defRPr/>
              </a:pPr>
              <a:t>‹#›</a:t>
            </a:fld>
            <a:endParaRPr lang="en-GB"/>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41338" y="1549400"/>
            <a:ext cx="4351337"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45075" y="1549400"/>
            <a:ext cx="4351338"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A1527106-E17A-4785-A108-AF57AA3A07AC}" type="slidenum">
              <a:rPr lang="en-GB"/>
              <a:pPr>
                <a:defRPr/>
              </a:pPr>
              <a:t>‹#›</a:t>
            </a:fld>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8" name="Platshållare för bildnummer 5"/>
          <p:cNvSpPr>
            <a:spLocks noGrp="1"/>
          </p:cNvSpPr>
          <p:nvPr>
            <p:ph type="sldNum" sz="quarter" idx="11"/>
          </p:nvPr>
        </p:nvSpPr>
        <p:spPr/>
        <p:txBody>
          <a:bodyPr/>
          <a:lstStyle>
            <a:lvl1pPr>
              <a:defRPr/>
            </a:lvl1pPr>
          </a:lstStyle>
          <a:p>
            <a:pPr>
              <a:defRPr/>
            </a:pPr>
            <a:fld id="{4957BF38-D344-4A37-BD40-D673F66D3264}" type="slidenum">
              <a:rPr lang="en-GB"/>
              <a:pPr>
                <a:defRPr/>
              </a:pPr>
              <a:t>‹#›</a:t>
            </a:fld>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4" name="Platshållare för bildnummer 5"/>
          <p:cNvSpPr>
            <a:spLocks noGrp="1"/>
          </p:cNvSpPr>
          <p:nvPr>
            <p:ph type="sldNum" sz="quarter" idx="11"/>
          </p:nvPr>
        </p:nvSpPr>
        <p:spPr/>
        <p:txBody>
          <a:bodyPr/>
          <a:lstStyle>
            <a:lvl1pPr>
              <a:defRPr/>
            </a:lvl1pPr>
          </a:lstStyle>
          <a:p>
            <a:pPr>
              <a:defRPr/>
            </a:pPr>
            <a:fld id="{8CF8CE5C-8972-4D17-A0B1-4AA58CB68F8C}" type="slidenum">
              <a:rPr lang="en-GB"/>
              <a:pPr>
                <a:defRPr/>
              </a:pPr>
              <a:t>‹#›</a:t>
            </a:fld>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3" name="Platshållare för bildnummer 5"/>
          <p:cNvSpPr>
            <a:spLocks noGrp="1"/>
          </p:cNvSpPr>
          <p:nvPr>
            <p:ph type="sldNum" sz="quarter" idx="11"/>
          </p:nvPr>
        </p:nvSpPr>
        <p:spPr/>
        <p:txBody>
          <a:bodyPr/>
          <a:lstStyle>
            <a:lvl1pPr>
              <a:defRPr/>
            </a:lvl1pPr>
          </a:lstStyle>
          <a:p>
            <a:pPr>
              <a:defRPr/>
            </a:pPr>
            <a:fld id="{7D80A357-3441-4FFD-84B4-04690A56B9BE}" type="slidenum">
              <a:rPr lang="en-GB"/>
              <a:pPr>
                <a:defRPr/>
              </a:pPr>
              <a:t>‹#›</a:t>
            </a:fld>
            <a:endParaRPr lang="en-GB"/>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18844C3C-58C2-4D78-9202-A388F9DAA0A8}" type="slidenum">
              <a:rPr lang="en-GB"/>
              <a:pPr>
                <a:defRPr/>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11"/>
          </p:nvPr>
        </p:nvSpPr>
        <p:spPr/>
        <p:txBody>
          <a:bodyPr/>
          <a:lstStyle>
            <a:lvl1pPr>
              <a:defRPr/>
            </a:lvl1pPr>
          </a:lstStyle>
          <a:p>
            <a:pPr>
              <a:defRPr/>
            </a:pPr>
            <a:fld id="{3BEEF43C-5CE6-4D78-91D1-8FC2E8421167}" type="slidenum">
              <a:rPr lang="en-GB"/>
              <a:pPr>
                <a:defRPr/>
              </a:pPr>
              <a:t>‹#›</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541338" y="636588"/>
            <a:ext cx="8845550" cy="70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add title</a:t>
            </a:r>
          </a:p>
        </p:txBody>
      </p:sp>
      <p:sp>
        <p:nvSpPr>
          <p:cNvPr id="1027" name="Platshållare för text 2"/>
          <p:cNvSpPr>
            <a:spLocks noGrp="1"/>
          </p:cNvSpPr>
          <p:nvPr>
            <p:ph type="body" idx="1"/>
          </p:nvPr>
        </p:nvSpPr>
        <p:spPr bwMode="auto">
          <a:xfrm>
            <a:off x="541338" y="1549400"/>
            <a:ext cx="8855075" cy="471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Bullet list level 1</a:t>
            </a:r>
          </a:p>
          <a:p>
            <a:pPr lvl="1"/>
            <a:r>
              <a:rPr lang="sv-SE" smtClean="0"/>
              <a:t>Bullet list level 2</a:t>
            </a:r>
          </a:p>
          <a:p>
            <a:pPr lvl="2"/>
            <a:r>
              <a:rPr lang="sv-SE" smtClean="0"/>
              <a:t>Bullet list level 3</a:t>
            </a:r>
          </a:p>
          <a:p>
            <a:pPr lvl="3"/>
            <a:r>
              <a:rPr lang="sv-SE" smtClean="0"/>
              <a:t>Bullet list level 4</a:t>
            </a:r>
          </a:p>
        </p:txBody>
      </p:sp>
      <p:sp>
        <p:nvSpPr>
          <p:cNvPr id="5" name="Platshållare för sidfot 4"/>
          <p:cNvSpPr>
            <a:spLocks noGrp="1"/>
          </p:cNvSpPr>
          <p:nvPr>
            <p:ph type="ftr" sz="quarter" idx="3"/>
          </p:nvPr>
        </p:nvSpPr>
        <p:spPr>
          <a:xfrm>
            <a:off x="1282700" y="6588125"/>
            <a:ext cx="7915275" cy="111125"/>
          </a:xfrm>
          <a:prstGeom prst="rect">
            <a:avLst/>
          </a:prstGeom>
        </p:spPr>
        <p:txBody>
          <a:bodyPr vert="horz" wrap="square" lIns="0" tIns="0" rIns="0" bIns="0" numCol="1" anchor="t" anchorCtr="0" compatLnSpc="1">
            <a:prstTxWarp prst="textNoShape">
              <a:avLst/>
            </a:prstTxWarp>
          </a:bodyPr>
          <a:lstStyle>
            <a:lvl1pPr algn="l">
              <a:spcBef>
                <a:spcPct val="0"/>
              </a:spcBef>
              <a:defRPr sz="800"/>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4"/>
          </p:nvPr>
        </p:nvSpPr>
        <p:spPr>
          <a:xfrm>
            <a:off x="9359900" y="6581775"/>
            <a:ext cx="388938" cy="12382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mn-lt"/>
                <a:cs typeface="+mn-cs"/>
              </a:defRPr>
            </a:lvl1pPr>
          </a:lstStyle>
          <a:p>
            <a:pPr>
              <a:defRPr/>
            </a:pPr>
            <a:fld id="{EF199410-86D7-48C5-AB18-F3C61D317C15}" type="slidenum">
              <a:rPr lang="en-GB"/>
              <a:pPr>
                <a:defRPr/>
              </a:pPr>
              <a:t>‹#›</a:t>
            </a:fld>
            <a:endParaRPr lang="en-GB"/>
          </a:p>
        </p:txBody>
      </p:sp>
      <p:sp>
        <p:nvSpPr>
          <p:cNvPr id="12" name="textruta 11"/>
          <p:cNvSpPr txBox="1"/>
          <p:nvPr/>
        </p:nvSpPr>
        <p:spPr>
          <a:xfrm>
            <a:off x="549275" y="6588125"/>
            <a:ext cx="738188" cy="111125"/>
          </a:xfrm>
          <a:prstGeom prst="rect">
            <a:avLst/>
          </a:prstGeom>
          <a:noFill/>
        </p:spPr>
        <p:txBody>
          <a:bodyPr lIns="0" tIns="0" rIns="0" bIns="0"/>
          <a:lstStyle/>
          <a:p>
            <a:pPr algn="l" fontAlgn="auto">
              <a:spcBef>
                <a:spcPts val="0"/>
              </a:spcBef>
              <a:spcAft>
                <a:spcPts val="0"/>
              </a:spcAft>
              <a:defRPr/>
            </a:pPr>
            <a:r>
              <a:rPr lang="en-GB" sz="800" dirty="0">
                <a:latin typeface="+mj-lt"/>
                <a:cs typeface="Arial" pitchFamily="34" charset="0"/>
              </a:rPr>
              <a:t>© </a:t>
            </a:r>
            <a:r>
              <a:rPr lang="en-GB" sz="800" dirty="0" err="1">
                <a:latin typeface="+mj-lt"/>
                <a:cs typeface="Arial" pitchFamily="34" charset="0"/>
              </a:rPr>
              <a:t>Swedbank</a:t>
            </a:r>
            <a:endParaRPr lang="en-GB" sz="800" dirty="0">
              <a:latin typeface="+mj-lt"/>
              <a:cs typeface="Arial" pitchFamily="34" charset="0"/>
            </a:endParaRPr>
          </a:p>
        </p:txBody>
      </p:sp>
      <p:pic>
        <p:nvPicPr>
          <p:cNvPr id="1031" name="Bildobjekt 10" descr="logga-bra-jpg.jpg"/>
          <p:cNvPicPr>
            <a:picLocks noChangeAspect="1"/>
          </p:cNvPicPr>
          <p:nvPr/>
        </p:nvPicPr>
        <p:blipFill>
          <a:blip r:embed="rId13"/>
          <a:srcRect/>
          <a:stretch>
            <a:fillRect/>
          </a:stretch>
        </p:blipFill>
        <p:spPr bwMode="auto">
          <a:xfrm>
            <a:off x="7915275" y="160338"/>
            <a:ext cx="191135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spd="med">
    <p:fade/>
  </p:transition>
  <p:hf hdr="0" dt="0"/>
  <p:txStyles>
    <p:titleStyle>
      <a:lvl1pPr algn="l" rtl="0" eaLnBrk="0" fontAlgn="base" hangingPunct="0">
        <a:lnSpc>
          <a:spcPts val="3125"/>
        </a:lnSpc>
        <a:spcBef>
          <a:spcPct val="0"/>
        </a:spcBef>
        <a:spcAft>
          <a:spcPct val="0"/>
        </a:spcAft>
        <a:defRPr sz="2600" b="1">
          <a:solidFill>
            <a:schemeClr val="accent1"/>
          </a:solidFill>
          <a:latin typeface="+mj-lt"/>
          <a:ea typeface="+mj-ea"/>
          <a:cs typeface="+mj-cs"/>
        </a:defRPr>
      </a:lvl1pPr>
      <a:lvl2pPr algn="l" rtl="0" eaLnBrk="0" fontAlgn="base" hangingPunct="0">
        <a:lnSpc>
          <a:spcPts val="3125"/>
        </a:lnSpc>
        <a:spcBef>
          <a:spcPct val="0"/>
        </a:spcBef>
        <a:spcAft>
          <a:spcPct val="0"/>
        </a:spcAft>
        <a:defRPr sz="2600" b="1">
          <a:solidFill>
            <a:schemeClr val="accent1"/>
          </a:solidFill>
          <a:latin typeface="Arial" charset="0"/>
          <a:cs typeface="Arial" charset="0"/>
        </a:defRPr>
      </a:lvl2pPr>
      <a:lvl3pPr algn="l" rtl="0" eaLnBrk="0" fontAlgn="base" hangingPunct="0">
        <a:lnSpc>
          <a:spcPts val="3125"/>
        </a:lnSpc>
        <a:spcBef>
          <a:spcPct val="0"/>
        </a:spcBef>
        <a:spcAft>
          <a:spcPct val="0"/>
        </a:spcAft>
        <a:defRPr sz="2600" b="1">
          <a:solidFill>
            <a:schemeClr val="accent1"/>
          </a:solidFill>
          <a:latin typeface="Arial" charset="0"/>
          <a:cs typeface="Arial" charset="0"/>
        </a:defRPr>
      </a:lvl3pPr>
      <a:lvl4pPr algn="l" rtl="0" eaLnBrk="0" fontAlgn="base" hangingPunct="0">
        <a:lnSpc>
          <a:spcPts val="3125"/>
        </a:lnSpc>
        <a:spcBef>
          <a:spcPct val="0"/>
        </a:spcBef>
        <a:spcAft>
          <a:spcPct val="0"/>
        </a:spcAft>
        <a:defRPr sz="2600" b="1">
          <a:solidFill>
            <a:schemeClr val="accent1"/>
          </a:solidFill>
          <a:latin typeface="Arial" charset="0"/>
          <a:cs typeface="Arial" charset="0"/>
        </a:defRPr>
      </a:lvl4pPr>
      <a:lvl5pPr algn="l" rtl="0" eaLnBrk="0" fontAlgn="base" hangingPunct="0">
        <a:lnSpc>
          <a:spcPts val="3125"/>
        </a:lnSpc>
        <a:spcBef>
          <a:spcPct val="0"/>
        </a:spcBef>
        <a:spcAft>
          <a:spcPct val="0"/>
        </a:spcAft>
        <a:defRPr sz="2600" b="1">
          <a:solidFill>
            <a:schemeClr val="accent1"/>
          </a:solidFill>
          <a:latin typeface="Arial" charset="0"/>
          <a:cs typeface="Arial" charset="0"/>
        </a:defRPr>
      </a:lvl5pPr>
      <a:lvl6pPr marL="457200" algn="l" rtl="0" fontAlgn="base">
        <a:lnSpc>
          <a:spcPts val="3125"/>
        </a:lnSpc>
        <a:spcBef>
          <a:spcPct val="0"/>
        </a:spcBef>
        <a:spcAft>
          <a:spcPct val="0"/>
        </a:spcAft>
        <a:defRPr sz="2600" b="1">
          <a:solidFill>
            <a:schemeClr val="accent1"/>
          </a:solidFill>
          <a:latin typeface="Arial" charset="0"/>
          <a:cs typeface="Arial" charset="0"/>
        </a:defRPr>
      </a:lvl6pPr>
      <a:lvl7pPr marL="914400" algn="l" rtl="0" fontAlgn="base">
        <a:lnSpc>
          <a:spcPts val="3125"/>
        </a:lnSpc>
        <a:spcBef>
          <a:spcPct val="0"/>
        </a:spcBef>
        <a:spcAft>
          <a:spcPct val="0"/>
        </a:spcAft>
        <a:defRPr sz="2600" b="1">
          <a:solidFill>
            <a:schemeClr val="accent1"/>
          </a:solidFill>
          <a:latin typeface="Arial" charset="0"/>
          <a:cs typeface="Arial" charset="0"/>
        </a:defRPr>
      </a:lvl7pPr>
      <a:lvl8pPr marL="1371600" algn="l" rtl="0" fontAlgn="base">
        <a:lnSpc>
          <a:spcPts val="3125"/>
        </a:lnSpc>
        <a:spcBef>
          <a:spcPct val="0"/>
        </a:spcBef>
        <a:spcAft>
          <a:spcPct val="0"/>
        </a:spcAft>
        <a:defRPr sz="2600" b="1">
          <a:solidFill>
            <a:schemeClr val="accent1"/>
          </a:solidFill>
          <a:latin typeface="Arial" charset="0"/>
          <a:cs typeface="Arial" charset="0"/>
        </a:defRPr>
      </a:lvl8pPr>
      <a:lvl9pPr marL="1828800" algn="l" rtl="0" fontAlgn="base">
        <a:lnSpc>
          <a:spcPts val="3125"/>
        </a:lnSpc>
        <a:spcBef>
          <a:spcPct val="0"/>
        </a:spcBef>
        <a:spcAft>
          <a:spcPct val="0"/>
        </a:spcAft>
        <a:defRPr sz="2600" b="1">
          <a:solidFill>
            <a:schemeClr val="accent1"/>
          </a:solidFill>
          <a:latin typeface="Arial" charset="0"/>
          <a:cs typeface="Arial" charset="0"/>
        </a:defRPr>
      </a:lvl9pPr>
    </p:titleStyle>
    <p:bodyStyle>
      <a:lvl1pPr marL="296863" indent="-296863" algn="l" rtl="0" eaLnBrk="0" fontAlgn="base" hangingPunct="0">
        <a:spcBef>
          <a:spcPct val="20000"/>
        </a:spcBef>
        <a:spcAft>
          <a:spcPct val="0"/>
        </a:spcAft>
        <a:buClr>
          <a:schemeClr val="accent1"/>
        </a:buClr>
        <a:buSzPct val="100000"/>
        <a:buFont typeface="Arial" charset="0"/>
        <a:buChar char="•"/>
        <a:defRPr sz="2400">
          <a:solidFill>
            <a:schemeClr val="tx1"/>
          </a:solidFill>
          <a:latin typeface="+mn-lt"/>
          <a:ea typeface="+mn-ea"/>
          <a:cs typeface="+mn-cs"/>
        </a:defRPr>
      </a:lvl1pPr>
      <a:lvl2pPr marL="601663" indent="-271463" algn="l" rtl="0" eaLnBrk="0" fontAlgn="base" hangingPunct="0">
        <a:spcBef>
          <a:spcPct val="20000"/>
        </a:spcBef>
        <a:spcAft>
          <a:spcPct val="0"/>
        </a:spcAft>
        <a:buSzPct val="80000"/>
        <a:buFont typeface="Arial" charset="0"/>
        <a:buChar char="–"/>
        <a:defRPr sz="2000">
          <a:solidFill>
            <a:schemeClr val="tx1"/>
          </a:solidFill>
          <a:latin typeface="+mn-lt"/>
          <a:cs typeface="+mn-cs"/>
        </a:defRPr>
      </a:lvl2pPr>
      <a:lvl3pPr marL="838200" indent="-246063" algn="l" rtl="0" eaLnBrk="0" fontAlgn="base" hangingPunct="0">
        <a:spcBef>
          <a:spcPct val="20000"/>
        </a:spcBef>
        <a:spcAft>
          <a:spcPct val="0"/>
        </a:spcAft>
        <a:buSzPct val="100000"/>
        <a:buFont typeface="Arial" charset="0"/>
        <a:buChar char="•"/>
        <a:defRPr sz="2000">
          <a:solidFill>
            <a:schemeClr val="tx1"/>
          </a:solidFill>
          <a:latin typeface="+mn-lt"/>
          <a:cs typeface="+mn-cs"/>
        </a:defRPr>
      </a:lvl3pPr>
      <a:lvl4pPr marL="1092200" indent="-254000" algn="l" rtl="0" eaLnBrk="0" fontAlgn="base" hangingPunct="0">
        <a:spcBef>
          <a:spcPts val="800"/>
        </a:spcBef>
        <a:spcAft>
          <a:spcPct val="0"/>
        </a:spcAft>
        <a:buSzPct val="80000"/>
        <a:buFont typeface="Arial" charset="0"/>
        <a:buChar char="–"/>
        <a:defRPr>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p:cNvSpPr>
            <a:spLocks noGrp="1"/>
          </p:cNvSpPr>
          <p:nvPr>
            <p:ph type="title"/>
          </p:nvPr>
        </p:nvSpPr>
        <p:spPr bwMode="auto">
          <a:xfrm>
            <a:off x="541338" y="636588"/>
            <a:ext cx="8845550" cy="70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add title</a:t>
            </a:r>
          </a:p>
        </p:txBody>
      </p:sp>
      <p:sp>
        <p:nvSpPr>
          <p:cNvPr id="2051" name="Platshållare för text 2"/>
          <p:cNvSpPr>
            <a:spLocks noGrp="1"/>
          </p:cNvSpPr>
          <p:nvPr>
            <p:ph type="body" idx="1"/>
          </p:nvPr>
        </p:nvSpPr>
        <p:spPr bwMode="auto">
          <a:xfrm>
            <a:off x="541338" y="1549400"/>
            <a:ext cx="8855075" cy="471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Bullet list level 1</a:t>
            </a:r>
          </a:p>
          <a:p>
            <a:pPr lvl="1"/>
            <a:r>
              <a:rPr lang="sv-SE" smtClean="0"/>
              <a:t>Bullet list level 2</a:t>
            </a:r>
          </a:p>
          <a:p>
            <a:pPr lvl="2"/>
            <a:r>
              <a:rPr lang="sv-SE" smtClean="0"/>
              <a:t>Bullet list level 3</a:t>
            </a:r>
          </a:p>
          <a:p>
            <a:pPr lvl="3"/>
            <a:r>
              <a:rPr lang="sv-SE" smtClean="0"/>
              <a:t>Bullet list level 4</a:t>
            </a:r>
          </a:p>
        </p:txBody>
      </p:sp>
      <p:sp>
        <p:nvSpPr>
          <p:cNvPr id="5" name="Platshållare för sidfot 4"/>
          <p:cNvSpPr>
            <a:spLocks noGrp="1"/>
          </p:cNvSpPr>
          <p:nvPr>
            <p:ph type="ftr" sz="quarter" idx="3"/>
          </p:nvPr>
        </p:nvSpPr>
        <p:spPr>
          <a:xfrm>
            <a:off x="1282700" y="6588125"/>
            <a:ext cx="7915275" cy="111125"/>
          </a:xfrm>
          <a:prstGeom prst="rect">
            <a:avLst/>
          </a:prstGeom>
        </p:spPr>
        <p:txBody>
          <a:bodyPr vert="horz" wrap="square" lIns="0" tIns="0" rIns="0" bIns="0" numCol="1" anchor="t" anchorCtr="0" compatLnSpc="1">
            <a:prstTxWarp prst="textNoShape">
              <a:avLst/>
            </a:prstTxWarp>
          </a:bodyPr>
          <a:lstStyle>
            <a:lvl1pPr algn="l">
              <a:spcBef>
                <a:spcPct val="0"/>
              </a:spcBef>
              <a:defRPr sz="800"/>
            </a:lvl1pPr>
          </a:lstStyle>
          <a:p>
            <a:pPr>
              <a:defRPr/>
            </a:pPr>
            <a:r>
              <a:rPr lang="en-US"/>
              <a:t>allikas: Eesti Pank</a:t>
            </a:r>
            <a:endParaRPr lang="en-GB"/>
          </a:p>
        </p:txBody>
      </p:sp>
      <p:sp>
        <p:nvSpPr>
          <p:cNvPr id="6" name="Platshållare för bildnummer 5"/>
          <p:cNvSpPr>
            <a:spLocks noGrp="1"/>
          </p:cNvSpPr>
          <p:nvPr>
            <p:ph type="sldNum" sz="quarter" idx="4"/>
          </p:nvPr>
        </p:nvSpPr>
        <p:spPr>
          <a:xfrm>
            <a:off x="9359900" y="6581775"/>
            <a:ext cx="388938" cy="12382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mn-lt"/>
                <a:cs typeface="+mn-cs"/>
              </a:defRPr>
            </a:lvl1pPr>
          </a:lstStyle>
          <a:p>
            <a:pPr>
              <a:defRPr/>
            </a:pPr>
            <a:fld id="{FB46668E-CBEB-469A-B064-AF9FC47687AF}" type="slidenum">
              <a:rPr lang="en-GB"/>
              <a:pPr>
                <a:defRPr/>
              </a:pPr>
              <a:t>‹#›</a:t>
            </a:fld>
            <a:endParaRPr lang="en-GB"/>
          </a:p>
        </p:txBody>
      </p:sp>
      <p:sp>
        <p:nvSpPr>
          <p:cNvPr id="12" name="textruta 11"/>
          <p:cNvSpPr txBox="1"/>
          <p:nvPr/>
        </p:nvSpPr>
        <p:spPr>
          <a:xfrm>
            <a:off x="549275" y="6588125"/>
            <a:ext cx="738188" cy="111125"/>
          </a:xfrm>
          <a:prstGeom prst="rect">
            <a:avLst/>
          </a:prstGeom>
          <a:noFill/>
        </p:spPr>
        <p:txBody>
          <a:bodyPr lIns="0" tIns="0" rIns="0" bIns="0"/>
          <a:lstStyle/>
          <a:p>
            <a:pPr algn="l" fontAlgn="auto">
              <a:spcBef>
                <a:spcPts val="0"/>
              </a:spcBef>
              <a:spcAft>
                <a:spcPts val="0"/>
              </a:spcAft>
              <a:defRPr/>
            </a:pPr>
            <a:r>
              <a:rPr lang="en-GB" sz="800" dirty="0">
                <a:latin typeface="+mj-lt"/>
                <a:cs typeface="Arial" pitchFamily="34" charset="0"/>
              </a:rPr>
              <a:t>© </a:t>
            </a:r>
            <a:r>
              <a:rPr lang="en-GB" sz="800" dirty="0" err="1">
                <a:latin typeface="+mj-lt"/>
                <a:cs typeface="Arial" pitchFamily="34" charset="0"/>
              </a:rPr>
              <a:t>Swedbank</a:t>
            </a:r>
            <a:endParaRPr lang="en-GB" sz="800" dirty="0">
              <a:latin typeface="+mj-lt"/>
              <a:cs typeface="Arial" pitchFamily="34" charset="0"/>
            </a:endParaRPr>
          </a:p>
        </p:txBody>
      </p:sp>
      <p:pic>
        <p:nvPicPr>
          <p:cNvPr id="2055" name="Bildobjekt 10" descr="logga-bra-jpg.jpg"/>
          <p:cNvPicPr>
            <a:picLocks noChangeAspect="1"/>
          </p:cNvPicPr>
          <p:nvPr/>
        </p:nvPicPr>
        <p:blipFill>
          <a:blip r:embed="rId16"/>
          <a:srcRect/>
          <a:stretch>
            <a:fillRect/>
          </a:stretch>
        </p:blipFill>
        <p:spPr bwMode="auto">
          <a:xfrm>
            <a:off x="7915275" y="160338"/>
            <a:ext cx="191135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Lst>
  <p:transition spd="med">
    <p:fade/>
  </p:transition>
  <p:hf hdr="0" dt="0"/>
  <p:txStyles>
    <p:titleStyle>
      <a:lvl1pPr algn="l" rtl="0" eaLnBrk="0" fontAlgn="base" hangingPunct="0">
        <a:lnSpc>
          <a:spcPts val="3125"/>
        </a:lnSpc>
        <a:spcBef>
          <a:spcPct val="0"/>
        </a:spcBef>
        <a:spcAft>
          <a:spcPct val="0"/>
        </a:spcAft>
        <a:defRPr sz="2600" b="1">
          <a:solidFill>
            <a:schemeClr val="accent1"/>
          </a:solidFill>
          <a:latin typeface="+mj-lt"/>
          <a:ea typeface="+mj-ea"/>
          <a:cs typeface="+mj-cs"/>
        </a:defRPr>
      </a:lvl1pPr>
      <a:lvl2pPr algn="l" rtl="0" eaLnBrk="0" fontAlgn="base" hangingPunct="0">
        <a:lnSpc>
          <a:spcPts val="3125"/>
        </a:lnSpc>
        <a:spcBef>
          <a:spcPct val="0"/>
        </a:spcBef>
        <a:spcAft>
          <a:spcPct val="0"/>
        </a:spcAft>
        <a:defRPr sz="2600" b="1">
          <a:solidFill>
            <a:schemeClr val="accent1"/>
          </a:solidFill>
          <a:latin typeface="Arial" charset="0"/>
          <a:cs typeface="Arial" charset="0"/>
        </a:defRPr>
      </a:lvl2pPr>
      <a:lvl3pPr algn="l" rtl="0" eaLnBrk="0" fontAlgn="base" hangingPunct="0">
        <a:lnSpc>
          <a:spcPts val="3125"/>
        </a:lnSpc>
        <a:spcBef>
          <a:spcPct val="0"/>
        </a:spcBef>
        <a:spcAft>
          <a:spcPct val="0"/>
        </a:spcAft>
        <a:defRPr sz="2600" b="1">
          <a:solidFill>
            <a:schemeClr val="accent1"/>
          </a:solidFill>
          <a:latin typeface="Arial" charset="0"/>
          <a:cs typeface="Arial" charset="0"/>
        </a:defRPr>
      </a:lvl3pPr>
      <a:lvl4pPr algn="l" rtl="0" eaLnBrk="0" fontAlgn="base" hangingPunct="0">
        <a:lnSpc>
          <a:spcPts val="3125"/>
        </a:lnSpc>
        <a:spcBef>
          <a:spcPct val="0"/>
        </a:spcBef>
        <a:spcAft>
          <a:spcPct val="0"/>
        </a:spcAft>
        <a:defRPr sz="2600" b="1">
          <a:solidFill>
            <a:schemeClr val="accent1"/>
          </a:solidFill>
          <a:latin typeface="Arial" charset="0"/>
          <a:cs typeface="Arial" charset="0"/>
        </a:defRPr>
      </a:lvl4pPr>
      <a:lvl5pPr algn="l" rtl="0" eaLnBrk="0" fontAlgn="base" hangingPunct="0">
        <a:lnSpc>
          <a:spcPts val="3125"/>
        </a:lnSpc>
        <a:spcBef>
          <a:spcPct val="0"/>
        </a:spcBef>
        <a:spcAft>
          <a:spcPct val="0"/>
        </a:spcAft>
        <a:defRPr sz="2600" b="1">
          <a:solidFill>
            <a:schemeClr val="accent1"/>
          </a:solidFill>
          <a:latin typeface="Arial" charset="0"/>
          <a:cs typeface="Arial" charset="0"/>
        </a:defRPr>
      </a:lvl5pPr>
      <a:lvl6pPr marL="457200" algn="l" rtl="0" fontAlgn="base">
        <a:lnSpc>
          <a:spcPts val="3125"/>
        </a:lnSpc>
        <a:spcBef>
          <a:spcPct val="0"/>
        </a:spcBef>
        <a:spcAft>
          <a:spcPct val="0"/>
        </a:spcAft>
        <a:defRPr sz="2600" b="1">
          <a:solidFill>
            <a:schemeClr val="accent1"/>
          </a:solidFill>
          <a:latin typeface="Arial" charset="0"/>
          <a:cs typeface="Arial" charset="0"/>
        </a:defRPr>
      </a:lvl6pPr>
      <a:lvl7pPr marL="914400" algn="l" rtl="0" fontAlgn="base">
        <a:lnSpc>
          <a:spcPts val="3125"/>
        </a:lnSpc>
        <a:spcBef>
          <a:spcPct val="0"/>
        </a:spcBef>
        <a:spcAft>
          <a:spcPct val="0"/>
        </a:spcAft>
        <a:defRPr sz="2600" b="1">
          <a:solidFill>
            <a:schemeClr val="accent1"/>
          </a:solidFill>
          <a:latin typeface="Arial" charset="0"/>
          <a:cs typeface="Arial" charset="0"/>
        </a:defRPr>
      </a:lvl7pPr>
      <a:lvl8pPr marL="1371600" algn="l" rtl="0" fontAlgn="base">
        <a:lnSpc>
          <a:spcPts val="3125"/>
        </a:lnSpc>
        <a:spcBef>
          <a:spcPct val="0"/>
        </a:spcBef>
        <a:spcAft>
          <a:spcPct val="0"/>
        </a:spcAft>
        <a:defRPr sz="2600" b="1">
          <a:solidFill>
            <a:schemeClr val="accent1"/>
          </a:solidFill>
          <a:latin typeface="Arial" charset="0"/>
          <a:cs typeface="Arial" charset="0"/>
        </a:defRPr>
      </a:lvl8pPr>
      <a:lvl9pPr marL="1828800" algn="l" rtl="0" fontAlgn="base">
        <a:lnSpc>
          <a:spcPts val="3125"/>
        </a:lnSpc>
        <a:spcBef>
          <a:spcPct val="0"/>
        </a:spcBef>
        <a:spcAft>
          <a:spcPct val="0"/>
        </a:spcAft>
        <a:defRPr sz="2600" b="1">
          <a:solidFill>
            <a:schemeClr val="accent1"/>
          </a:solidFill>
          <a:latin typeface="Arial" charset="0"/>
          <a:cs typeface="Arial" charset="0"/>
        </a:defRPr>
      </a:lvl9pPr>
    </p:titleStyle>
    <p:bodyStyle>
      <a:lvl1pPr marL="296863" indent="-296863" algn="l" rtl="0" eaLnBrk="0" fontAlgn="base" hangingPunct="0">
        <a:spcBef>
          <a:spcPct val="20000"/>
        </a:spcBef>
        <a:spcAft>
          <a:spcPct val="0"/>
        </a:spcAft>
        <a:buClr>
          <a:schemeClr val="accent1"/>
        </a:buClr>
        <a:buSzPct val="100000"/>
        <a:buFont typeface="Arial" charset="0"/>
        <a:buChar char="•"/>
        <a:defRPr sz="2400">
          <a:solidFill>
            <a:schemeClr val="tx1"/>
          </a:solidFill>
          <a:latin typeface="+mn-lt"/>
          <a:ea typeface="+mn-ea"/>
          <a:cs typeface="+mn-cs"/>
        </a:defRPr>
      </a:lvl1pPr>
      <a:lvl2pPr marL="601663" indent="-271463" algn="l" rtl="0" eaLnBrk="0" fontAlgn="base" hangingPunct="0">
        <a:spcBef>
          <a:spcPct val="20000"/>
        </a:spcBef>
        <a:spcAft>
          <a:spcPct val="0"/>
        </a:spcAft>
        <a:buSzPct val="80000"/>
        <a:buFont typeface="Arial" charset="0"/>
        <a:buChar char="–"/>
        <a:defRPr sz="2000">
          <a:solidFill>
            <a:schemeClr val="tx1"/>
          </a:solidFill>
          <a:latin typeface="+mn-lt"/>
          <a:cs typeface="+mn-cs"/>
        </a:defRPr>
      </a:lvl2pPr>
      <a:lvl3pPr marL="838200" indent="-246063" algn="l" rtl="0" eaLnBrk="0" fontAlgn="base" hangingPunct="0">
        <a:spcBef>
          <a:spcPct val="20000"/>
        </a:spcBef>
        <a:spcAft>
          <a:spcPct val="0"/>
        </a:spcAft>
        <a:buSzPct val="100000"/>
        <a:buFont typeface="Arial" charset="0"/>
        <a:buChar char="•"/>
        <a:defRPr sz="2000">
          <a:solidFill>
            <a:schemeClr val="tx1"/>
          </a:solidFill>
          <a:latin typeface="+mn-lt"/>
          <a:cs typeface="+mn-cs"/>
        </a:defRPr>
      </a:lvl3pPr>
      <a:lvl4pPr marL="1092200" indent="-254000" algn="l" rtl="0" eaLnBrk="0" fontAlgn="base" hangingPunct="0">
        <a:spcBef>
          <a:spcPts val="800"/>
        </a:spcBef>
        <a:spcAft>
          <a:spcPct val="0"/>
        </a:spcAft>
        <a:buSzPct val="80000"/>
        <a:buFont typeface="Arial" charset="0"/>
        <a:buChar char="–"/>
        <a:defRPr>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8" name="Rectangle 8"/>
          <p:cNvSpPr>
            <a:spLocks noChangeArrowheads="1"/>
          </p:cNvSpPr>
          <p:nvPr/>
        </p:nvSpPr>
        <p:spPr bwMode="auto">
          <a:xfrm>
            <a:off x="0" y="0"/>
            <a:ext cx="9906000" cy="6858000"/>
          </a:xfrm>
          <a:prstGeom prst="rect">
            <a:avLst/>
          </a:prstGeom>
          <a:solidFill>
            <a:schemeClr val="tx1"/>
          </a:solidFill>
          <a:ln w="9525">
            <a:noFill/>
            <a:miter lim="800000"/>
            <a:headEnd/>
            <a:tailEnd/>
          </a:ln>
          <a:effectLst/>
        </p:spPr>
        <p:txBody>
          <a:bodyPr wrap="none" anchor="ctr"/>
          <a:lstStyle/>
          <a:p>
            <a:pPr>
              <a:defRPr/>
            </a:pPr>
            <a:endParaRPr lang="sv-SE"/>
          </a:p>
        </p:txBody>
      </p:sp>
      <p:sp>
        <p:nvSpPr>
          <p:cNvPr id="3075" name="Platshållare för rubrik 1"/>
          <p:cNvSpPr>
            <a:spLocks noGrp="1"/>
          </p:cNvSpPr>
          <p:nvPr>
            <p:ph type="title"/>
          </p:nvPr>
        </p:nvSpPr>
        <p:spPr bwMode="auto">
          <a:xfrm>
            <a:off x="541338" y="636588"/>
            <a:ext cx="8845550" cy="70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add title</a:t>
            </a:r>
          </a:p>
        </p:txBody>
      </p:sp>
      <p:sp>
        <p:nvSpPr>
          <p:cNvPr id="3076" name="Platshållare för text 2"/>
          <p:cNvSpPr>
            <a:spLocks noGrp="1"/>
          </p:cNvSpPr>
          <p:nvPr>
            <p:ph type="body" idx="1"/>
          </p:nvPr>
        </p:nvSpPr>
        <p:spPr bwMode="auto">
          <a:xfrm>
            <a:off x="541338" y="1549400"/>
            <a:ext cx="8855075" cy="471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Bullet list level 1</a:t>
            </a:r>
          </a:p>
        </p:txBody>
      </p:sp>
      <p:sp>
        <p:nvSpPr>
          <p:cNvPr id="5" name="Platshållare för sidfot 4"/>
          <p:cNvSpPr>
            <a:spLocks noGrp="1"/>
          </p:cNvSpPr>
          <p:nvPr>
            <p:ph type="ftr" sz="quarter" idx="3"/>
          </p:nvPr>
        </p:nvSpPr>
        <p:spPr>
          <a:xfrm>
            <a:off x="1282700" y="6588125"/>
            <a:ext cx="7915275" cy="111125"/>
          </a:xfrm>
          <a:prstGeom prst="rect">
            <a:avLst/>
          </a:prstGeom>
        </p:spPr>
        <p:txBody>
          <a:bodyPr vert="horz" wrap="square" lIns="0" tIns="0" rIns="0" bIns="0" numCol="1" anchor="t" anchorCtr="0" compatLnSpc="1">
            <a:prstTxWarp prst="textNoShape">
              <a:avLst/>
            </a:prstTxWarp>
          </a:bodyPr>
          <a:lstStyle>
            <a:lvl1pPr algn="l">
              <a:spcBef>
                <a:spcPct val="0"/>
              </a:spcBef>
              <a:defRPr sz="800">
                <a:solidFill>
                  <a:schemeClr val="bg1"/>
                </a:solidFill>
              </a:defRPr>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4"/>
          </p:nvPr>
        </p:nvSpPr>
        <p:spPr>
          <a:xfrm>
            <a:off x="9359900" y="6581775"/>
            <a:ext cx="388938" cy="123825"/>
          </a:xfrm>
          <a:prstGeom prst="rect">
            <a:avLst/>
          </a:prstGeom>
        </p:spPr>
        <p:txBody>
          <a:bodyPr vert="horz" wrap="square" lIns="0" tIns="0" rIns="0" bIns="0" numCol="1" anchor="t" anchorCtr="0" compatLnSpc="1">
            <a:prstTxWarp prst="textNoShape">
              <a:avLst/>
            </a:prstTxWarp>
          </a:bodyPr>
          <a:lstStyle>
            <a:lvl1pPr algn="r">
              <a:spcBef>
                <a:spcPct val="0"/>
              </a:spcBef>
              <a:defRPr sz="800">
                <a:solidFill>
                  <a:schemeClr val="bg1"/>
                </a:solidFill>
              </a:defRPr>
            </a:lvl1pPr>
          </a:lstStyle>
          <a:p>
            <a:pPr>
              <a:defRPr/>
            </a:pPr>
            <a:fld id="{C0289649-BE5B-4878-A572-CE4DB7B71543}" type="slidenum">
              <a:rPr lang="en-GB"/>
              <a:pPr>
                <a:defRPr/>
              </a:pPr>
              <a:t>‹#›</a:t>
            </a:fld>
            <a:endParaRPr lang="en-GB"/>
          </a:p>
        </p:txBody>
      </p:sp>
      <p:sp>
        <p:nvSpPr>
          <p:cNvPr id="12" name="textruta 11"/>
          <p:cNvSpPr txBox="1"/>
          <p:nvPr/>
        </p:nvSpPr>
        <p:spPr>
          <a:xfrm>
            <a:off x="549275" y="6588125"/>
            <a:ext cx="738188" cy="111125"/>
          </a:xfrm>
          <a:prstGeom prst="rect">
            <a:avLst/>
          </a:prstGeom>
          <a:noFill/>
        </p:spPr>
        <p:txBody>
          <a:bodyPr lIns="0" tIns="0" rIns="0" bIns="0"/>
          <a:lstStyle/>
          <a:p>
            <a:pPr algn="l">
              <a:spcBef>
                <a:spcPct val="0"/>
              </a:spcBef>
              <a:defRPr/>
            </a:pPr>
            <a:r>
              <a:rPr lang="en-GB" sz="800">
                <a:solidFill>
                  <a:schemeClr val="bg1"/>
                </a:solidFill>
              </a:rPr>
              <a:t>© Swedbank</a:t>
            </a:r>
          </a:p>
        </p:txBody>
      </p:sp>
      <p:pic>
        <p:nvPicPr>
          <p:cNvPr id="3080" name="Bildobjekt 8" descr="Logga-till-svartbkg.png"/>
          <p:cNvPicPr>
            <a:picLocks noChangeAspect="1"/>
          </p:cNvPicPr>
          <p:nvPr/>
        </p:nvPicPr>
        <p:blipFill>
          <a:blip r:embed="rId13"/>
          <a:srcRect/>
          <a:stretch>
            <a:fillRect/>
          </a:stretch>
        </p:blipFill>
        <p:spPr bwMode="auto">
          <a:xfrm>
            <a:off x="7950200" y="173038"/>
            <a:ext cx="17907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spd="med">
    <p:fade/>
  </p:transition>
  <p:hf hdr="0" dt="0"/>
  <p:txStyles>
    <p:titleStyle>
      <a:lvl1pPr algn="l" rtl="0" eaLnBrk="0" fontAlgn="base" hangingPunct="0">
        <a:lnSpc>
          <a:spcPts val="3125"/>
        </a:lnSpc>
        <a:spcBef>
          <a:spcPct val="0"/>
        </a:spcBef>
        <a:spcAft>
          <a:spcPct val="0"/>
        </a:spcAft>
        <a:defRPr sz="2600" b="1">
          <a:solidFill>
            <a:schemeClr val="accent1"/>
          </a:solidFill>
          <a:latin typeface="+mj-lt"/>
          <a:ea typeface="+mj-ea"/>
          <a:cs typeface="+mj-cs"/>
        </a:defRPr>
      </a:lvl1pPr>
      <a:lvl2pPr algn="l" rtl="0" eaLnBrk="0" fontAlgn="base" hangingPunct="0">
        <a:lnSpc>
          <a:spcPts val="3125"/>
        </a:lnSpc>
        <a:spcBef>
          <a:spcPct val="0"/>
        </a:spcBef>
        <a:spcAft>
          <a:spcPct val="0"/>
        </a:spcAft>
        <a:defRPr sz="2600" b="1">
          <a:solidFill>
            <a:schemeClr val="accent1"/>
          </a:solidFill>
          <a:latin typeface="Arial" charset="0"/>
          <a:cs typeface="Arial" charset="0"/>
        </a:defRPr>
      </a:lvl2pPr>
      <a:lvl3pPr algn="l" rtl="0" eaLnBrk="0" fontAlgn="base" hangingPunct="0">
        <a:lnSpc>
          <a:spcPts val="3125"/>
        </a:lnSpc>
        <a:spcBef>
          <a:spcPct val="0"/>
        </a:spcBef>
        <a:spcAft>
          <a:spcPct val="0"/>
        </a:spcAft>
        <a:defRPr sz="2600" b="1">
          <a:solidFill>
            <a:schemeClr val="accent1"/>
          </a:solidFill>
          <a:latin typeface="Arial" charset="0"/>
          <a:cs typeface="Arial" charset="0"/>
        </a:defRPr>
      </a:lvl3pPr>
      <a:lvl4pPr algn="l" rtl="0" eaLnBrk="0" fontAlgn="base" hangingPunct="0">
        <a:lnSpc>
          <a:spcPts val="3125"/>
        </a:lnSpc>
        <a:spcBef>
          <a:spcPct val="0"/>
        </a:spcBef>
        <a:spcAft>
          <a:spcPct val="0"/>
        </a:spcAft>
        <a:defRPr sz="2600" b="1">
          <a:solidFill>
            <a:schemeClr val="accent1"/>
          </a:solidFill>
          <a:latin typeface="Arial" charset="0"/>
          <a:cs typeface="Arial" charset="0"/>
        </a:defRPr>
      </a:lvl4pPr>
      <a:lvl5pPr algn="l" rtl="0" eaLnBrk="0" fontAlgn="base" hangingPunct="0">
        <a:lnSpc>
          <a:spcPts val="3125"/>
        </a:lnSpc>
        <a:spcBef>
          <a:spcPct val="0"/>
        </a:spcBef>
        <a:spcAft>
          <a:spcPct val="0"/>
        </a:spcAft>
        <a:defRPr sz="2600" b="1">
          <a:solidFill>
            <a:schemeClr val="accent1"/>
          </a:solidFill>
          <a:latin typeface="Arial" charset="0"/>
          <a:cs typeface="Arial" charset="0"/>
        </a:defRPr>
      </a:lvl5pPr>
      <a:lvl6pPr marL="457200" algn="l" rtl="0" fontAlgn="base">
        <a:lnSpc>
          <a:spcPts val="3125"/>
        </a:lnSpc>
        <a:spcBef>
          <a:spcPct val="0"/>
        </a:spcBef>
        <a:spcAft>
          <a:spcPct val="0"/>
        </a:spcAft>
        <a:defRPr sz="2600" b="1">
          <a:solidFill>
            <a:schemeClr val="accent1"/>
          </a:solidFill>
          <a:latin typeface="Arial" charset="0"/>
          <a:cs typeface="Arial" charset="0"/>
        </a:defRPr>
      </a:lvl6pPr>
      <a:lvl7pPr marL="914400" algn="l" rtl="0" fontAlgn="base">
        <a:lnSpc>
          <a:spcPts val="3125"/>
        </a:lnSpc>
        <a:spcBef>
          <a:spcPct val="0"/>
        </a:spcBef>
        <a:spcAft>
          <a:spcPct val="0"/>
        </a:spcAft>
        <a:defRPr sz="2600" b="1">
          <a:solidFill>
            <a:schemeClr val="accent1"/>
          </a:solidFill>
          <a:latin typeface="Arial" charset="0"/>
          <a:cs typeface="Arial" charset="0"/>
        </a:defRPr>
      </a:lvl7pPr>
      <a:lvl8pPr marL="1371600" algn="l" rtl="0" fontAlgn="base">
        <a:lnSpc>
          <a:spcPts val="3125"/>
        </a:lnSpc>
        <a:spcBef>
          <a:spcPct val="0"/>
        </a:spcBef>
        <a:spcAft>
          <a:spcPct val="0"/>
        </a:spcAft>
        <a:defRPr sz="2600" b="1">
          <a:solidFill>
            <a:schemeClr val="accent1"/>
          </a:solidFill>
          <a:latin typeface="Arial" charset="0"/>
          <a:cs typeface="Arial" charset="0"/>
        </a:defRPr>
      </a:lvl8pPr>
      <a:lvl9pPr marL="1828800" algn="l" rtl="0" fontAlgn="base">
        <a:lnSpc>
          <a:spcPts val="3125"/>
        </a:lnSpc>
        <a:spcBef>
          <a:spcPct val="0"/>
        </a:spcBef>
        <a:spcAft>
          <a:spcPct val="0"/>
        </a:spcAft>
        <a:defRPr sz="2600" b="1">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defRPr sz="2400">
          <a:solidFill>
            <a:schemeClr val="bg1"/>
          </a:solidFill>
          <a:latin typeface="+mn-lt"/>
          <a:ea typeface="+mn-ea"/>
          <a:cs typeface="+mn-cs"/>
        </a:defRPr>
      </a:lvl1pPr>
      <a:lvl2pPr marL="717550" indent="-271463" algn="l" rtl="0" eaLnBrk="0" fontAlgn="base" hangingPunct="0">
        <a:spcBef>
          <a:spcPct val="20000"/>
        </a:spcBef>
        <a:spcAft>
          <a:spcPct val="0"/>
        </a:spcAft>
        <a:buSzPct val="80000"/>
        <a:buFont typeface="Arial" charset="0"/>
        <a:buChar char="–"/>
        <a:defRPr sz="2000">
          <a:solidFill>
            <a:schemeClr val="bg1"/>
          </a:solidFill>
          <a:latin typeface="+mn-lt"/>
          <a:cs typeface="+mn-cs"/>
        </a:defRPr>
      </a:lvl2pPr>
      <a:lvl3pPr marL="1143000" indent="-246063" algn="l" rtl="0" eaLnBrk="0" fontAlgn="base" hangingPunct="0">
        <a:spcBef>
          <a:spcPct val="20000"/>
        </a:spcBef>
        <a:spcAft>
          <a:spcPct val="0"/>
        </a:spcAft>
        <a:buSzPct val="100000"/>
        <a:buFont typeface="Arial" charset="0"/>
        <a:buChar char="•"/>
        <a:defRPr sz="2000">
          <a:solidFill>
            <a:schemeClr val="bg1"/>
          </a:solidFill>
          <a:latin typeface="+mn-lt"/>
          <a:cs typeface="+mn-cs"/>
        </a:defRPr>
      </a:lvl3pPr>
      <a:lvl4pPr marL="1576388" indent="-254000" algn="l" rtl="0" eaLnBrk="0" fontAlgn="base" hangingPunct="0">
        <a:spcBef>
          <a:spcPts val="800"/>
        </a:spcBef>
        <a:spcAft>
          <a:spcPct val="0"/>
        </a:spcAft>
        <a:buSzPct val="80000"/>
        <a:buFont typeface="Arial" charset="0"/>
        <a:buChar char="–"/>
        <a:defRPr>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Platshållare för rubrik 1"/>
          <p:cNvSpPr>
            <a:spLocks noGrp="1"/>
          </p:cNvSpPr>
          <p:nvPr>
            <p:ph type="title"/>
          </p:nvPr>
        </p:nvSpPr>
        <p:spPr bwMode="auto">
          <a:xfrm>
            <a:off x="541338" y="636588"/>
            <a:ext cx="8845550" cy="70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add title</a:t>
            </a:r>
          </a:p>
        </p:txBody>
      </p:sp>
      <p:sp>
        <p:nvSpPr>
          <p:cNvPr id="4099" name="Platshållare för text 2"/>
          <p:cNvSpPr>
            <a:spLocks noGrp="1"/>
          </p:cNvSpPr>
          <p:nvPr>
            <p:ph type="body" idx="1"/>
          </p:nvPr>
        </p:nvSpPr>
        <p:spPr bwMode="auto">
          <a:xfrm>
            <a:off x="541338" y="1549400"/>
            <a:ext cx="8855075" cy="471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Bullet list level 1</a:t>
            </a:r>
          </a:p>
          <a:p>
            <a:pPr lvl="1"/>
            <a:r>
              <a:rPr lang="sv-SE" smtClean="0"/>
              <a:t>Bullet list level 2</a:t>
            </a:r>
          </a:p>
          <a:p>
            <a:pPr lvl="2"/>
            <a:r>
              <a:rPr lang="sv-SE" smtClean="0"/>
              <a:t>Bullet list level 3</a:t>
            </a:r>
          </a:p>
          <a:p>
            <a:pPr lvl="3"/>
            <a:r>
              <a:rPr lang="sv-SE" smtClean="0"/>
              <a:t>Bullet list level 4</a:t>
            </a:r>
          </a:p>
        </p:txBody>
      </p:sp>
      <p:sp>
        <p:nvSpPr>
          <p:cNvPr id="5" name="Platshållare för sidfot 4"/>
          <p:cNvSpPr>
            <a:spLocks noGrp="1"/>
          </p:cNvSpPr>
          <p:nvPr>
            <p:ph type="ftr" sz="quarter" idx="3"/>
          </p:nvPr>
        </p:nvSpPr>
        <p:spPr>
          <a:xfrm>
            <a:off x="1282700" y="6588125"/>
            <a:ext cx="7915275" cy="111125"/>
          </a:xfrm>
          <a:prstGeom prst="rect">
            <a:avLst/>
          </a:prstGeom>
        </p:spPr>
        <p:txBody>
          <a:bodyPr vert="horz" wrap="square" lIns="0" tIns="0" rIns="0" bIns="0" numCol="1" anchor="t" anchorCtr="0" compatLnSpc="1">
            <a:prstTxWarp prst="textNoShape">
              <a:avLst/>
            </a:prstTxWarp>
          </a:bodyPr>
          <a:lstStyle>
            <a:lvl1pPr algn="l">
              <a:spcBef>
                <a:spcPct val="0"/>
              </a:spcBef>
              <a:defRPr sz="800"/>
            </a:lvl1pPr>
          </a:lstStyle>
          <a:p>
            <a:pPr>
              <a:defRPr/>
            </a:pPr>
            <a:r>
              <a:rPr lang="en-US"/>
              <a:t>allikas: Eesti PankTitle of presentation, Author, 2011-01-01Title of presentation, Author, 2011-01-01</a:t>
            </a:r>
            <a:endParaRPr lang="en-GB"/>
          </a:p>
        </p:txBody>
      </p:sp>
      <p:sp>
        <p:nvSpPr>
          <p:cNvPr id="6" name="Platshållare för bildnummer 5"/>
          <p:cNvSpPr>
            <a:spLocks noGrp="1"/>
          </p:cNvSpPr>
          <p:nvPr>
            <p:ph type="sldNum" sz="quarter" idx="4"/>
          </p:nvPr>
        </p:nvSpPr>
        <p:spPr>
          <a:xfrm>
            <a:off x="9359900" y="6581775"/>
            <a:ext cx="388938" cy="123825"/>
          </a:xfrm>
          <a:prstGeom prst="rect">
            <a:avLst/>
          </a:prstGeom>
        </p:spPr>
        <p:txBody>
          <a:bodyPr vert="horz" lIns="0" tIns="0" rIns="0" bIns="0" rtlCol="0" anchor="t" anchorCtr="0"/>
          <a:lstStyle>
            <a:lvl1pPr algn="r" fontAlgn="auto">
              <a:spcBef>
                <a:spcPts val="0"/>
              </a:spcBef>
              <a:spcAft>
                <a:spcPts val="0"/>
              </a:spcAft>
              <a:defRPr sz="800">
                <a:solidFill>
                  <a:schemeClr val="tx1"/>
                </a:solidFill>
                <a:latin typeface="+mn-lt"/>
                <a:cs typeface="+mn-cs"/>
              </a:defRPr>
            </a:lvl1pPr>
          </a:lstStyle>
          <a:p>
            <a:pPr>
              <a:defRPr/>
            </a:pPr>
            <a:fld id="{D480889C-4058-4DE7-8EEB-9F3CE9F2A51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Lst>
  <p:transition spd="med">
    <p:fade/>
  </p:transition>
  <p:hf hdr="0" dt="0"/>
  <p:txStyles>
    <p:titleStyle>
      <a:lvl1pPr algn="l" rtl="0" eaLnBrk="0" fontAlgn="base" hangingPunct="0">
        <a:lnSpc>
          <a:spcPts val="3125"/>
        </a:lnSpc>
        <a:spcBef>
          <a:spcPct val="0"/>
        </a:spcBef>
        <a:spcAft>
          <a:spcPct val="0"/>
        </a:spcAft>
        <a:defRPr lang="en-GB" sz="2600" b="1" kern="1200">
          <a:solidFill>
            <a:schemeClr val="accent1"/>
          </a:solidFill>
          <a:latin typeface="+mj-lt"/>
          <a:ea typeface="+mj-ea"/>
          <a:cs typeface="+mj-cs"/>
        </a:defRPr>
      </a:lvl1pPr>
      <a:lvl2pPr algn="l" rtl="0" eaLnBrk="0" fontAlgn="base" hangingPunct="0">
        <a:lnSpc>
          <a:spcPts val="3125"/>
        </a:lnSpc>
        <a:spcBef>
          <a:spcPct val="0"/>
        </a:spcBef>
        <a:spcAft>
          <a:spcPct val="0"/>
        </a:spcAft>
        <a:defRPr sz="2600" b="1">
          <a:solidFill>
            <a:schemeClr val="accent1"/>
          </a:solidFill>
          <a:latin typeface="Arial" charset="0"/>
          <a:cs typeface="Arial" charset="0"/>
        </a:defRPr>
      </a:lvl2pPr>
      <a:lvl3pPr algn="l" rtl="0" eaLnBrk="0" fontAlgn="base" hangingPunct="0">
        <a:lnSpc>
          <a:spcPts val="3125"/>
        </a:lnSpc>
        <a:spcBef>
          <a:spcPct val="0"/>
        </a:spcBef>
        <a:spcAft>
          <a:spcPct val="0"/>
        </a:spcAft>
        <a:defRPr sz="2600" b="1">
          <a:solidFill>
            <a:schemeClr val="accent1"/>
          </a:solidFill>
          <a:latin typeface="Arial" charset="0"/>
          <a:cs typeface="Arial" charset="0"/>
        </a:defRPr>
      </a:lvl3pPr>
      <a:lvl4pPr algn="l" rtl="0" eaLnBrk="0" fontAlgn="base" hangingPunct="0">
        <a:lnSpc>
          <a:spcPts val="3125"/>
        </a:lnSpc>
        <a:spcBef>
          <a:spcPct val="0"/>
        </a:spcBef>
        <a:spcAft>
          <a:spcPct val="0"/>
        </a:spcAft>
        <a:defRPr sz="2600" b="1">
          <a:solidFill>
            <a:schemeClr val="accent1"/>
          </a:solidFill>
          <a:latin typeface="Arial" charset="0"/>
          <a:cs typeface="Arial" charset="0"/>
        </a:defRPr>
      </a:lvl4pPr>
      <a:lvl5pPr algn="l" rtl="0" eaLnBrk="0" fontAlgn="base" hangingPunct="0">
        <a:lnSpc>
          <a:spcPts val="3125"/>
        </a:lnSpc>
        <a:spcBef>
          <a:spcPct val="0"/>
        </a:spcBef>
        <a:spcAft>
          <a:spcPct val="0"/>
        </a:spcAft>
        <a:defRPr sz="2600" b="1">
          <a:solidFill>
            <a:schemeClr val="accent1"/>
          </a:solidFill>
          <a:latin typeface="Arial" charset="0"/>
          <a:cs typeface="Arial" charset="0"/>
        </a:defRPr>
      </a:lvl5pPr>
      <a:lvl6pPr marL="457200" algn="l" rtl="0" fontAlgn="base">
        <a:lnSpc>
          <a:spcPts val="3125"/>
        </a:lnSpc>
        <a:spcBef>
          <a:spcPct val="0"/>
        </a:spcBef>
        <a:spcAft>
          <a:spcPct val="0"/>
        </a:spcAft>
        <a:defRPr sz="2600" b="1">
          <a:solidFill>
            <a:schemeClr val="accent1"/>
          </a:solidFill>
          <a:latin typeface="Arial" charset="0"/>
          <a:cs typeface="Arial" charset="0"/>
        </a:defRPr>
      </a:lvl6pPr>
      <a:lvl7pPr marL="914400" algn="l" rtl="0" fontAlgn="base">
        <a:lnSpc>
          <a:spcPts val="3125"/>
        </a:lnSpc>
        <a:spcBef>
          <a:spcPct val="0"/>
        </a:spcBef>
        <a:spcAft>
          <a:spcPct val="0"/>
        </a:spcAft>
        <a:defRPr sz="2600" b="1">
          <a:solidFill>
            <a:schemeClr val="accent1"/>
          </a:solidFill>
          <a:latin typeface="Arial" charset="0"/>
          <a:cs typeface="Arial" charset="0"/>
        </a:defRPr>
      </a:lvl7pPr>
      <a:lvl8pPr marL="1371600" algn="l" rtl="0" fontAlgn="base">
        <a:lnSpc>
          <a:spcPts val="3125"/>
        </a:lnSpc>
        <a:spcBef>
          <a:spcPct val="0"/>
        </a:spcBef>
        <a:spcAft>
          <a:spcPct val="0"/>
        </a:spcAft>
        <a:defRPr sz="2600" b="1">
          <a:solidFill>
            <a:schemeClr val="accent1"/>
          </a:solidFill>
          <a:latin typeface="Arial" charset="0"/>
          <a:cs typeface="Arial" charset="0"/>
        </a:defRPr>
      </a:lvl8pPr>
      <a:lvl9pPr marL="1828800" algn="l" rtl="0" fontAlgn="base">
        <a:lnSpc>
          <a:spcPts val="3125"/>
        </a:lnSpc>
        <a:spcBef>
          <a:spcPct val="0"/>
        </a:spcBef>
        <a:spcAft>
          <a:spcPct val="0"/>
        </a:spcAft>
        <a:defRPr sz="2600" b="1">
          <a:solidFill>
            <a:schemeClr val="accent1"/>
          </a:solidFill>
          <a:latin typeface="Arial" charset="0"/>
          <a:cs typeface="Arial" charset="0"/>
        </a:defRPr>
      </a:lvl9pPr>
    </p:titleStyle>
    <p:bodyStyle>
      <a:lvl1pPr marL="296863" indent="-296863" algn="l" rtl="0" eaLnBrk="0" fontAlgn="base" hangingPunct="0">
        <a:spcBef>
          <a:spcPct val="20000"/>
        </a:spcBef>
        <a:spcAft>
          <a:spcPct val="0"/>
        </a:spcAft>
        <a:buClr>
          <a:schemeClr val="accent1"/>
        </a:buClr>
        <a:buSzPct val="100000"/>
        <a:buFont typeface="Arial" charset="0"/>
        <a:buChar char="•"/>
        <a:defRPr sz="2400" kern="1200">
          <a:solidFill>
            <a:schemeClr val="tx1"/>
          </a:solidFill>
          <a:latin typeface="+mn-lt"/>
          <a:ea typeface="+mn-ea"/>
          <a:cs typeface="+mn-cs"/>
        </a:defRPr>
      </a:lvl1pPr>
      <a:lvl2pPr marL="601663" indent="-271463" algn="l" rtl="0" eaLnBrk="0" fontAlgn="base" hangingPunct="0">
        <a:spcBef>
          <a:spcPct val="20000"/>
        </a:spcBef>
        <a:spcAft>
          <a:spcPct val="0"/>
        </a:spcAft>
        <a:buSzPct val="80000"/>
        <a:buFont typeface="Arial" charset="0"/>
        <a:buChar char="–"/>
        <a:defRPr sz="2000" kern="1200">
          <a:solidFill>
            <a:schemeClr val="tx1"/>
          </a:solidFill>
          <a:latin typeface="+mn-lt"/>
          <a:ea typeface="+mn-ea"/>
          <a:cs typeface="+mn-cs"/>
        </a:defRPr>
      </a:lvl2pPr>
      <a:lvl3pPr marL="838200" indent="-246063" algn="l" rtl="0" eaLnBrk="0" fontAlgn="base" hangingPunct="0">
        <a:spcBef>
          <a:spcPct val="20000"/>
        </a:spcBef>
        <a:spcAft>
          <a:spcPct val="0"/>
        </a:spcAft>
        <a:buSzPct val="100000"/>
        <a:buFont typeface="Arial" charset="0"/>
        <a:buChar char="•"/>
        <a:defRPr sz="2000" kern="1200">
          <a:solidFill>
            <a:schemeClr val="tx1"/>
          </a:solidFill>
          <a:latin typeface="+mn-lt"/>
          <a:ea typeface="+mn-ea"/>
          <a:cs typeface="+mn-cs"/>
        </a:defRPr>
      </a:lvl3pPr>
      <a:lvl4pPr marL="1092200" indent="-254000" algn="l" rtl="0" eaLnBrk="0" fontAlgn="base" hangingPunct="0">
        <a:spcBef>
          <a:spcPts val="800"/>
        </a:spcBef>
        <a:spcAft>
          <a:spcPct val="0"/>
        </a:spcAft>
        <a:buSzPct val="80000"/>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61.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5.png"/><Relationship Id="rId4" Type="http://schemas.openxmlformats.org/officeDocument/2006/relationships/oleObject" Target="../embeddings/Microsoft_Excel_97-2003_Worksheet3.xls"/></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69.png"/><Relationship Id="rId4" Type="http://schemas.openxmlformats.org/officeDocument/2006/relationships/oleObject" Target="../embeddings/Microsoft_Excel_97-2003_Worksheet4.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70.png"/><Relationship Id="rId4" Type="http://schemas.openxmlformats.org/officeDocument/2006/relationships/oleObject" Target="../embeddings/Microsoft_Excel_97-2003_Worksheet5.xls"/></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71.png"/><Relationship Id="rId4" Type="http://schemas.openxmlformats.org/officeDocument/2006/relationships/oleObject" Target="../embeddings/Microsoft_Excel_97-2003_Worksheet6.xls"/></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p:cNvSpPr>
          <p:nvPr>
            <p:ph type="ctrTitle"/>
          </p:nvPr>
        </p:nvSpPr>
        <p:spPr>
          <a:xfrm>
            <a:off x="534256" y="616449"/>
            <a:ext cx="7425469" cy="1094876"/>
          </a:xfrm>
        </p:spPr>
        <p:txBody>
          <a:bodyPr/>
          <a:lstStyle/>
          <a:p>
            <a:pPr eaLnBrk="1" hangingPunct="1"/>
            <a:r>
              <a:rPr lang="et-EE" dirty="0" smtClean="0">
                <a:solidFill>
                  <a:srgbClr val="FF8200"/>
                </a:solidFill>
              </a:rPr>
              <a:t>Eesti makromajandus</a:t>
            </a:r>
            <a:br>
              <a:rPr lang="et-EE" dirty="0" smtClean="0">
                <a:solidFill>
                  <a:srgbClr val="FF8200"/>
                </a:solidFill>
              </a:rPr>
            </a:br>
            <a:endParaRPr lang="sv-SE" sz="1800" dirty="0" smtClean="0">
              <a:solidFill>
                <a:srgbClr val="FF8200"/>
              </a:solidFill>
            </a:endParaRPr>
          </a:p>
        </p:txBody>
      </p:sp>
      <p:sp>
        <p:nvSpPr>
          <p:cNvPr id="10243" name="Rectangle 15"/>
          <p:cNvSpPr>
            <a:spLocks noGrp="1"/>
          </p:cNvSpPr>
          <p:nvPr>
            <p:ph type="subTitle" idx="1"/>
          </p:nvPr>
        </p:nvSpPr>
        <p:spPr>
          <a:xfrm>
            <a:off x="550863" y="1620838"/>
            <a:ext cx="7408862" cy="1022350"/>
          </a:xfrm>
        </p:spPr>
        <p:txBody>
          <a:bodyPr/>
          <a:lstStyle/>
          <a:p>
            <a:pPr eaLnBrk="1" hangingPunct="1">
              <a:lnSpc>
                <a:spcPct val="90000"/>
              </a:lnSpc>
            </a:pPr>
            <a:r>
              <a:rPr lang="et-EE" dirty="0"/>
              <a:t/>
            </a:r>
            <a:br>
              <a:rPr lang="et-EE" dirty="0"/>
            </a:br>
            <a:r>
              <a:rPr lang="et-EE" dirty="0" smtClean="0"/>
              <a:t>Jaanuar 2016</a:t>
            </a:r>
            <a:r>
              <a:rPr lang="et-EE" dirty="0"/>
              <a:t/>
            </a:r>
            <a:br>
              <a:rPr lang="et-EE" dirty="0"/>
            </a:br>
            <a:r>
              <a:rPr lang="et-EE" dirty="0"/>
              <a:t>Urmas Simson</a:t>
            </a:r>
            <a:endParaRPr lang="en-GB"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bwMode="auto">
          <a:noFill/>
          <a:ln>
            <a:miter lim="800000"/>
            <a:headEnd/>
            <a:tailEnd/>
          </a:ln>
        </p:spPr>
        <p:txBody>
          <a:bodyPr/>
          <a:lstStyle/>
          <a:p>
            <a:r>
              <a:rPr lang="en-US" smtClean="0"/>
              <a:t>allikas: Eesti Pank</a:t>
            </a:r>
            <a:endParaRPr lang="en-GB" smtClean="0"/>
          </a:p>
        </p:txBody>
      </p:sp>
      <p:sp>
        <p:nvSpPr>
          <p:cNvPr id="23555" name="Rectangle 2"/>
          <p:cNvSpPr>
            <a:spLocks noGrp="1"/>
          </p:cNvSpPr>
          <p:nvPr>
            <p:ph type="title"/>
          </p:nvPr>
        </p:nvSpPr>
        <p:spPr>
          <a:xfrm>
            <a:off x="495300" y="333375"/>
            <a:ext cx="9107488" cy="719138"/>
          </a:xfrm>
        </p:spPr>
        <p:txBody>
          <a:bodyPr/>
          <a:lstStyle/>
          <a:p>
            <a:r>
              <a:rPr lang="et-EE" dirty="0" smtClean="0"/>
              <a:t>Jooksevkonto ja kapitalikonto 2007-2015</a:t>
            </a:r>
          </a:p>
        </p:txBody>
      </p:sp>
      <p:sp>
        <p:nvSpPr>
          <p:cNvPr id="23556" name="Rectangle 3"/>
          <p:cNvSpPr>
            <a:spLocks noGrp="1"/>
          </p:cNvSpPr>
          <p:nvPr>
            <p:ph type="body" sz="half" idx="1"/>
          </p:nvPr>
        </p:nvSpPr>
        <p:spPr>
          <a:xfrm>
            <a:off x="665921" y="3959441"/>
            <a:ext cx="8885583" cy="2511698"/>
          </a:xfrm>
        </p:spPr>
        <p:txBody>
          <a:bodyPr/>
          <a:lstStyle/>
          <a:p>
            <a:r>
              <a:rPr lang="et-EE" sz="1200" dirty="0" smtClean="0"/>
              <a:t>Jooksevkonto numbrid on olnud uskumatult head, arvestades kiiresti kasvanud sisetarbimist.</a:t>
            </a:r>
          </a:p>
          <a:p>
            <a:r>
              <a:rPr lang="et-EE" sz="1200" b="1" dirty="0" smtClean="0"/>
              <a:t>Eesti on võitnud toorainete hinnamuutustest (nafta, metallide, põllumajandustoodete hinnalangus).</a:t>
            </a:r>
          </a:p>
          <a:p>
            <a:endParaRPr lang="et-EE" sz="1200" dirty="0" smtClean="0"/>
          </a:p>
          <a:p>
            <a:r>
              <a:rPr lang="et-EE" sz="1200" dirty="0" smtClean="0"/>
              <a:t>2013: jooksevkonto -20 </a:t>
            </a:r>
            <a:r>
              <a:rPr lang="et-EE" sz="1200" dirty="0" err="1" smtClean="0"/>
              <a:t>mEUR</a:t>
            </a:r>
            <a:r>
              <a:rPr lang="et-EE" sz="1200" dirty="0" smtClean="0"/>
              <a:t> (-0,1% SKP-st), kapitalikonto +525 </a:t>
            </a:r>
            <a:r>
              <a:rPr lang="et-EE" sz="1200" dirty="0" err="1" smtClean="0"/>
              <a:t>mEUR</a:t>
            </a:r>
            <a:r>
              <a:rPr lang="et-EE" sz="1200" dirty="0" smtClean="0"/>
              <a:t> (+2,8% SKP-st). </a:t>
            </a:r>
          </a:p>
          <a:p>
            <a:pPr>
              <a:buNone/>
            </a:pPr>
            <a:r>
              <a:rPr lang="et-EE" sz="1200" b="1" dirty="0" smtClean="0"/>
              <a:t>	Kokku +505 </a:t>
            </a:r>
            <a:r>
              <a:rPr lang="et-EE" sz="1200" b="1" dirty="0" err="1" smtClean="0"/>
              <a:t>mEUR</a:t>
            </a:r>
            <a:r>
              <a:rPr lang="et-EE" sz="1200" b="1" dirty="0" smtClean="0"/>
              <a:t> (+2,7% SKP-st).</a:t>
            </a:r>
          </a:p>
          <a:p>
            <a:r>
              <a:rPr lang="et-EE" sz="1200" dirty="0" smtClean="0"/>
              <a:t>2014: jooksevkonto +205 </a:t>
            </a:r>
            <a:r>
              <a:rPr lang="et-EE" sz="1200" dirty="0" err="1" smtClean="0"/>
              <a:t>mEUR</a:t>
            </a:r>
            <a:r>
              <a:rPr lang="et-EE" sz="1200" dirty="0" smtClean="0"/>
              <a:t> (+1,0% SKP-st), kapitalikonto +218 </a:t>
            </a:r>
            <a:r>
              <a:rPr lang="et-EE" sz="1200" dirty="0" err="1" smtClean="0"/>
              <a:t>mEUR</a:t>
            </a:r>
            <a:r>
              <a:rPr lang="et-EE" sz="1200" dirty="0" smtClean="0"/>
              <a:t> (+1,1% SKP-st). </a:t>
            </a:r>
          </a:p>
          <a:p>
            <a:pPr>
              <a:buNone/>
            </a:pPr>
            <a:r>
              <a:rPr lang="et-EE" sz="1200" b="1" dirty="0" smtClean="0"/>
              <a:t>	Kokku +423 </a:t>
            </a:r>
            <a:r>
              <a:rPr lang="et-EE" sz="1200" b="1" dirty="0" err="1" smtClean="0"/>
              <a:t>mEUR</a:t>
            </a:r>
            <a:r>
              <a:rPr lang="et-EE" sz="1200" b="1" dirty="0" smtClean="0"/>
              <a:t> (+2,1% SKP-st).</a:t>
            </a:r>
          </a:p>
          <a:p>
            <a:r>
              <a:rPr lang="et-EE" sz="1200" u="sng" dirty="0" smtClean="0"/>
              <a:t>9k 2015: </a:t>
            </a:r>
            <a:r>
              <a:rPr lang="et-EE" sz="1200" dirty="0" smtClean="0"/>
              <a:t>jooksevkonto +391 </a:t>
            </a:r>
            <a:r>
              <a:rPr lang="et-EE" sz="1200" dirty="0" err="1" smtClean="0"/>
              <a:t>mEUR</a:t>
            </a:r>
            <a:r>
              <a:rPr lang="et-EE" sz="1200" dirty="0"/>
              <a:t> </a:t>
            </a:r>
            <a:r>
              <a:rPr lang="et-EE" sz="1200" dirty="0" smtClean="0"/>
              <a:t>(+2,6% SKP-st), kapitalikonto +283 </a:t>
            </a:r>
            <a:r>
              <a:rPr lang="et-EE" sz="1200" dirty="0" err="1" smtClean="0"/>
              <a:t>mEUR</a:t>
            </a:r>
            <a:r>
              <a:rPr lang="et-EE" sz="1200" dirty="0" smtClean="0"/>
              <a:t> (+1,9% SKP-st).</a:t>
            </a:r>
          </a:p>
          <a:p>
            <a:endParaRPr lang="et-EE" sz="1200" dirty="0" smtClean="0"/>
          </a:p>
          <a:p>
            <a:r>
              <a:rPr lang="et-EE" sz="1200" dirty="0" smtClean="0"/>
              <a:t>Päris nii positiivseks jooksevkonto lähiaastatel kindlasti ei jää. Kui toorainete hakkavad tõusma, siis sisetarbimise tasemete püsimisel jooksevkonto seis kindlasti halveneb. Aga see ei ole suur probleem. Tänane seis on välistasakaalu mõttes väga hea. Eesti ei ela impordi tarbimise mõttes võlgu.</a:t>
            </a:r>
          </a:p>
          <a:p>
            <a:pPr>
              <a:buNone/>
            </a:pPr>
            <a:r>
              <a:rPr lang="et-EE" sz="1400" b="1" dirty="0" smtClean="0"/>
              <a:t>	</a:t>
            </a:r>
          </a:p>
          <a:p>
            <a:pPr>
              <a:buNone/>
            </a:pPr>
            <a:endParaRPr lang="et-EE" sz="1600" b="1" dirty="0" smtClean="0"/>
          </a:p>
          <a:p>
            <a:pPr lvl="4"/>
            <a:endParaRPr lang="et-EE" sz="1400" b="1" dirty="0" smtClean="0"/>
          </a:p>
          <a:p>
            <a:endParaRPr lang="et-EE" sz="18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792" y="1070471"/>
            <a:ext cx="52768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12305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Eesti</a:t>
            </a:r>
            <a:r>
              <a:rPr lang="en-US" dirty="0" smtClean="0"/>
              <a:t> </a:t>
            </a:r>
            <a:r>
              <a:rPr lang="en-US" dirty="0" err="1" smtClean="0"/>
              <a:t>Pank</a:t>
            </a:r>
            <a:endParaRPr lang="en-GB" dirty="0" smtClean="0"/>
          </a:p>
        </p:txBody>
      </p:sp>
      <p:sp>
        <p:nvSpPr>
          <p:cNvPr id="24579" name="Rectangle 2"/>
          <p:cNvSpPr>
            <a:spLocks noGrp="1"/>
          </p:cNvSpPr>
          <p:nvPr>
            <p:ph type="title"/>
          </p:nvPr>
        </p:nvSpPr>
        <p:spPr>
          <a:xfrm>
            <a:off x="541338" y="371475"/>
            <a:ext cx="8845550" cy="966788"/>
          </a:xfrm>
        </p:spPr>
        <p:txBody>
          <a:bodyPr/>
          <a:lstStyle/>
          <a:p>
            <a:r>
              <a:rPr lang="et-EE" dirty="0" smtClean="0"/>
              <a:t>Laenud ja hoiused 2002-2015</a:t>
            </a:r>
          </a:p>
        </p:txBody>
      </p:sp>
      <p:sp>
        <p:nvSpPr>
          <p:cNvPr id="24580" name="Rectangle 3"/>
          <p:cNvSpPr>
            <a:spLocks noGrp="1"/>
          </p:cNvSpPr>
          <p:nvPr>
            <p:ph type="body" idx="1"/>
          </p:nvPr>
        </p:nvSpPr>
        <p:spPr>
          <a:xfrm>
            <a:off x="301841" y="5514420"/>
            <a:ext cx="9180090" cy="833114"/>
          </a:xfrm>
        </p:spPr>
        <p:txBody>
          <a:bodyPr/>
          <a:lstStyle/>
          <a:p>
            <a:pPr>
              <a:lnSpc>
                <a:spcPct val="90000"/>
              </a:lnSpc>
            </a:pPr>
            <a:endParaRPr lang="et-EE" sz="1200" b="1" u="sng" dirty="0" smtClean="0"/>
          </a:p>
          <a:p>
            <a:pPr>
              <a:lnSpc>
                <a:spcPct val="90000"/>
              </a:lnSpc>
            </a:pPr>
            <a:r>
              <a:rPr lang="et-EE" sz="1200" b="1" u="sng" dirty="0" smtClean="0"/>
              <a:t>November 2015:</a:t>
            </a:r>
            <a:r>
              <a:rPr lang="et-EE" sz="1200" b="1" dirty="0" smtClean="0"/>
              <a:t> laenud/hoiused 105%.</a:t>
            </a:r>
          </a:p>
          <a:p>
            <a:pPr>
              <a:lnSpc>
                <a:spcPct val="90000"/>
              </a:lnSpc>
            </a:pPr>
            <a:r>
              <a:rPr lang="et-EE" sz="1200" u="sng" dirty="0" smtClean="0"/>
              <a:t>November 2015 (</a:t>
            </a:r>
            <a:r>
              <a:rPr lang="et-EE" sz="1200" u="sng" dirty="0" err="1" smtClean="0"/>
              <a:t>YoY</a:t>
            </a:r>
            <a:r>
              <a:rPr lang="et-EE" sz="1200" u="sng" dirty="0" smtClean="0"/>
              <a:t> muutused):</a:t>
            </a:r>
          </a:p>
          <a:p>
            <a:pPr marL="0" indent="0">
              <a:lnSpc>
                <a:spcPct val="90000"/>
              </a:lnSpc>
              <a:buNone/>
            </a:pPr>
            <a:r>
              <a:rPr lang="et-EE" sz="1200" dirty="0" smtClean="0"/>
              <a:t>	ettevõtete </a:t>
            </a:r>
            <a:r>
              <a:rPr lang="et-EE" sz="1200" dirty="0"/>
              <a:t>laenud </a:t>
            </a:r>
            <a:r>
              <a:rPr lang="et-EE" sz="1200" dirty="0" smtClean="0"/>
              <a:t>+3,8%, </a:t>
            </a:r>
            <a:r>
              <a:rPr lang="et-EE" sz="1200" dirty="0"/>
              <a:t>eraisikute laenud </a:t>
            </a:r>
            <a:r>
              <a:rPr lang="et-EE" sz="1200" dirty="0" smtClean="0"/>
              <a:t>+3,7%</a:t>
            </a:r>
            <a:endParaRPr lang="et-EE" sz="1200" dirty="0"/>
          </a:p>
          <a:p>
            <a:pPr marL="0" indent="0">
              <a:lnSpc>
                <a:spcPct val="90000"/>
              </a:lnSpc>
              <a:buNone/>
            </a:pPr>
            <a:r>
              <a:rPr lang="et-EE" sz="1200" dirty="0"/>
              <a:t>	</a:t>
            </a:r>
            <a:r>
              <a:rPr lang="et-EE" sz="1200" dirty="0" smtClean="0"/>
              <a:t>residentidest ettevõtete </a:t>
            </a:r>
            <a:r>
              <a:rPr lang="et-EE" sz="1200" dirty="0"/>
              <a:t>hoiused </a:t>
            </a:r>
            <a:r>
              <a:rPr lang="et-EE" sz="1200" dirty="0" smtClean="0"/>
              <a:t>+14,3%, residentidest eraisikute </a:t>
            </a:r>
            <a:r>
              <a:rPr lang="et-EE" sz="1200" dirty="0"/>
              <a:t>hoiused </a:t>
            </a:r>
            <a:r>
              <a:rPr lang="et-EE" sz="1200" dirty="0" smtClean="0"/>
              <a:t>+7,2%</a:t>
            </a:r>
            <a:endParaRPr lang="et-EE" sz="1200" dirty="0"/>
          </a:p>
          <a:p>
            <a:pPr>
              <a:lnSpc>
                <a:spcPct val="90000"/>
              </a:lnSpc>
            </a:pPr>
            <a:endParaRPr lang="et-EE" sz="12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99" y="828120"/>
            <a:ext cx="7575336"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99" y="3238937"/>
            <a:ext cx="7575336"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8390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33375" y="393700"/>
            <a:ext cx="9053513" cy="944563"/>
          </a:xfrm>
        </p:spPr>
        <p:txBody>
          <a:bodyPr/>
          <a:lstStyle/>
          <a:p>
            <a:r>
              <a:rPr lang="et-EE" dirty="0" smtClean="0"/>
              <a:t>SKP</a:t>
            </a:r>
            <a:br>
              <a:rPr lang="et-EE" dirty="0" smtClean="0"/>
            </a:br>
            <a:r>
              <a:rPr lang="et-EE" sz="1600" dirty="0" smtClean="0"/>
              <a:t>2015. aasta oodatav SKP 20,5mld eurot</a:t>
            </a:r>
            <a:r>
              <a:rPr lang="et-EE" dirty="0" smtClean="0"/>
              <a:t/>
            </a:r>
            <a:br>
              <a:rPr lang="et-EE" dirty="0" smtClean="0"/>
            </a:br>
            <a:endParaRPr lang="et-EE" dirty="0" smtClean="0"/>
          </a:p>
        </p:txBody>
      </p:sp>
      <p:sp>
        <p:nvSpPr>
          <p:cNvPr id="25603" name="Rectangle 9"/>
          <p:cNvSpPr>
            <a:spLocks noGrp="1"/>
          </p:cNvSpPr>
          <p:nvPr>
            <p:ph type="body" sz="half" idx="2"/>
          </p:nvPr>
        </p:nvSpPr>
        <p:spPr>
          <a:xfrm>
            <a:off x="6143348" y="825623"/>
            <a:ext cx="3586578" cy="5760112"/>
          </a:xfrm>
        </p:spPr>
        <p:txBody>
          <a:bodyPr/>
          <a:lstStyle/>
          <a:p>
            <a:endParaRPr lang="et-EE" sz="1600" dirty="0" smtClean="0"/>
          </a:p>
          <a:p>
            <a:endParaRPr lang="et-EE" sz="1600" dirty="0"/>
          </a:p>
          <a:p>
            <a:r>
              <a:rPr lang="et-EE" sz="1600" u="sng" dirty="0"/>
              <a:t>2014a SKP-d</a:t>
            </a:r>
          </a:p>
          <a:p>
            <a:pPr marL="304800" lvl="1" indent="0">
              <a:buNone/>
            </a:pPr>
            <a:r>
              <a:rPr lang="et-EE" sz="1600" dirty="0"/>
              <a:t>Eesti 20mld eurot, Läti 24mld eurot, Leedu 36mld eurot. </a:t>
            </a:r>
          </a:p>
          <a:p>
            <a:pPr marL="304800" lvl="1" indent="0">
              <a:buNone/>
            </a:pPr>
            <a:r>
              <a:rPr lang="et-EE" sz="1600" dirty="0"/>
              <a:t>Võrdluseks Soome 204mld, Rootsi 420mld eurot.</a:t>
            </a:r>
          </a:p>
          <a:p>
            <a:endParaRPr lang="et-EE" sz="1600" dirty="0" smtClean="0"/>
          </a:p>
          <a:p>
            <a:r>
              <a:rPr lang="et-EE" sz="1600" b="1" u="sng" dirty="0" smtClean="0"/>
              <a:t>Eesti majanduskasv 2015a</a:t>
            </a:r>
          </a:p>
          <a:p>
            <a:r>
              <a:rPr lang="et-EE" sz="1600" dirty="0" smtClean="0"/>
              <a:t>I </a:t>
            </a:r>
            <a:r>
              <a:rPr lang="et-EE" sz="1600" dirty="0"/>
              <a:t>kv 2015 reaalkasv +1,1% </a:t>
            </a:r>
            <a:r>
              <a:rPr lang="et-EE" sz="1600" dirty="0" err="1"/>
              <a:t>YoY</a:t>
            </a:r>
            <a:r>
              <a:rPr lang="et-EE" sz="1600" dirty="0"/>
              <a:t>, nominaalkasv +2,4% </a:t>
            </a:r>
            <a:r>
              <a:rPr lang="et-EE" sz="1600" dirty="0" err="1"/>
              <a:t>YoY</a:t>
            </a:r>
            <a:endParaRPr lang="et-EE" sz="1600" dirty="0"/>
          </a:p>
          <a:p>
            <a:r>
              <a:rPr lang="et-EE" sz="1600" dirty="0"/>
              <a:t>II kv 2015 reaalkasv +2,0% </a:t>
            </a:r>
            <a:r>
              <a:rPr lang="et-EE" sz="1600" dirty="0" err="1"/>
              <a:t>YoY</a:t>
            </a:r>
            <a:r>
              <a:rPr lang="et-EE" sz="1600" dirty="0"/>
              <a:t>, nominaalkasv +3,2% </a:t>
            </a:r>
            <a:r>
              <a:rPr lang="et-EE" sz="1600" dirty="0" err="1"/>
              <a:t>YoY</a:t>
            </a:r>
            <a:r>
              <a:rPr lang="et-EE" sz="1600" dirty="0"/>
              <a:t>.</a:t>
            </a:r>
          </a:p>
          <a:p>
            <a:r>
              <a:rPr lang="et-EE" sz="1600" b="1" dirty="0" smtClean="0"/>
              <a:t>III kv 2015 reaalkasv +0,7% </a:t>
            </a:r>
            <a:r>
              <a:rPr lang="et-EE" sz="1600" b="1" dirty="0" err="1" smtClean="0"/>
              <a:t>YoY</a:t>
            </a:r>
            <a:r>
              <a:rPr lang="et-EE" sz="1600" b="1" dirty="0" smtClean="0"/>
              <a:t>, nominaalkasv +2,2% </a:t>
            </a:r>
            <a:r>
              <a:rPr lang="et-EE" sz="1600" b="1" dirty="0" err="1" smtClean="0"/>
              <a:t>YoY</a:t>
            </a:r>
            <a:r>
              <a:rPr lang="et-EE" sz="1600" b="1" dirty="0" smtClean="0"/>
              <a:t>.</a:t>
            </a:r>
          </a:p>
          <a:p>
            <a:endParaRPr lang="et-EE" sz="1600" b="1" dirty="0"/>
          </a:p>
          <a:p>
            <a:r>
              <a:rPr lang="et-EE" sz="1600" u="sng" dirty="0" smtClean="0"/>
              <a:t>9 kuud 2015a kokku</a:t>
            </a:r>
          </a:p>
          <a:p>
            <a:pPr marL="304800" lvl="1" indent="0">
              <a:buNone/>
            </a:pPr>
            <a:r>
              <a:rPr lang="et-EE" sz="1400" dirty="0" smtClean="0"/>
              <a:t>Reaalkasv +1,4% </a:t>
            </a:r>
            <a:r>
              <a:rPr lang="et-EE" sz="1400" dirty="0" err="1" smtClean="0"/>
              <a:t>YoY</a:t>
            </a:r>
            <a:endParaRPr lang="et-EE" sz="1400" dirty="0" smtClean="0"/>
          </a:p>
          <a:p>
            <a:pPr marL="304800" lvl="1" indent="0">
              <a:buNone/>
            </a:pPr>
            <a:r>
              <a:rPr lang="et-EE" sz="1400" dirty="0" smtClean="0"/>
              <a:t>Nominaalkasv +2,7% </a:t>
            </a:r>
            <a:r>
              <a:rPr lang="et-EE" sz="1400" dirty="0" err="1" smtClean="0"/>
              <a:t>YoY</a:t>
            </a:r>
            <a:endParaRPr lang="et-EE" sz="1400" dirty="0"/>
          </a:p>
          <a:p>
            <a:endParaRPr lang="et-EE" sz="1600" b="1" dirty="0"/>
          </a:p>
          <a:p>
            <a:pPr lvl="1"/>
            <a:endParaRPr lang="et-EE" sz="1400" b="1" dirty="0" smtClean="0"/>
          </a:p>
          <a:p>
            <a:endParaRPr lang="et-EE" sz="1800" b="1" dirty="0"/>
          </a:p>
          <a:p>
            <a:endParaRPr lang="et-EE" sz="1800" b="1" u="sng" dirty="0" smtClean="0"/>
          </a:p>
          <a:p>
            <a:endParaRPr lang="et-EE" sz="1800" b="1" u="sng" dirty="0" smtClean="0"/>
          </a:p>
          <a:p>
            <a:endParaRPr lang="et-EE" sz="1800" b="1" u="sng" dirty="0"/>
          </a:p>
          <a:p>
            <a:endParaRPr lang="et-EE" sz="1800" dirty="0" smtClean="0"/>
          </a:p>
          <a:p>
            <a:endParaRPr lang="et-EE" sz="1800" dirty="0"/>
          </a:p>
          <a:p>
            <a:endParaRPr lang="et-EE" sz="1800" dirty="0" smtClean="0"/>
          </a:p>
          <a:p>
            <a:endParaRPr lang="et-EE" sz="1800" dirty="0" smtClean="0"/>
          </a:p>
          <a:p>
            <a:endParaRPr lang="et-EE" sz="1800" dirty="0" smtClean="0"/>
          </a:p>
          <a:p>
            <a:pPr>
              <a:buNone/>
            </a:pPr>
            <a:endParaRPr lang="et-EE" sz="1800" dirty="0" smtClean="0"/>
          </a:p>
        </p:txBody>
      </p:sp>
      <p:sp>
        <p:nvSpPr>
          <p:cNvPr id="2" name="Footer Placeholder 1"/>
          <p:cNvSpPr>
            <a:spLocks noGrp="1"/>
          </p:cNvSpPr>
          <p:nvPr>
            <p:ph type="ftr" sz="quarter" idx="10"/>
          </p:nvPr>
        </p:nvSpPr>
        <p:spPr/>
        <p:txBody>
          <a:bodyPr/>
          <a:lstStyle/>
          <a:p>
            <a:pPr>
              <a:defRPr/>
            </a:pPr>
            <a:r>
              <a:rPr lang="en-US" dirty="0" err="1" smtClean="0"/>
              <a:t>allikas</a:t>
            </a:r>
            <a:r>
              <a:rPr lang="en-US" dirty="0" smtClean="0"/>
              <a:t>: </a:t>
            </a:r>
            <a:r>
              <a:rPr lang="en-US" dirty="0" err="1" smtClean="0"/>
              <a:t>Eesti</a:t>
            </a:r>
            <a:r>
              <a:rPr lang="et-EE" dirty="0" smtClean="0"/>
              <a:t> Statistikaamet</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10" y="1381562"/>
            <a:ext cx="59531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10" y="3911411"/>
            <a:ext cx="59531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84209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31788" y="347663"/>
            <a:ext cx="9055100" cy="990600"/>
          </a:xfrm>
        </p:spPr>
        <p:txBody>
          <a:bodyPr/>
          <a:lstStyle/>
          <a:p>
            <a:r>
              <a:rPr lang="et-EE" dirty="0" smtClean="0"/>
              <a:t>SKP komponentide lõikes</a:t>
            </a:r>
            <a:br>
              <a:rPr lang="et-EE" dirty="0" smtClean="0"/>
            </a:br>
            <a:r>
              <a:rPr lang="et-EE" sz="1800" dirty="0" smtClean="0"/>
              <a:t>Tööjõukulud kasvavad liiga kiiresti</a:t>
            </a:r>
          </a:p>
        </p:txBody>
      </p:sp>
      <p:sp>
        <p:nvSpPr>
          <p:cNvPr id="26627" name="Rectangle 6"/>
          <p:cNvSpPr>
            <a:spLocks noGrp="1"/>
          </p:cNvSpPr>
          <p:nvPr>
            <p:ph type="body" sz="half" idx="2"/>
          </p:nvPr>
        </p:nvSpPr>
        <p:spPr>
          <a:xfrm>
            <a:off x="6172200" y="578840"/>
            <a:ext cx="3733800" cy="6150733"/>
          </a:xfrm>
        </p:spPr>
        <p:txBody>
          <a:bodyPr/>
          <a:lstStyle/>
          <a:p>
            <a:r>
              <a:rPr lang="et-EE" sz="1400" dirty="0" smtClean="0"/>
              <a:t>III kvartali SKP nominaalkasv +2,2% </a:t>
            </a:r>
            <a:r>
              <a:rPr lang="et-EE" sz="1400" dirty="0" err="1" smtClean="0"/>
              <a:t>YoY</a:t>
            </a:r>
            <a:r>
              <a:rPr lang="et-EE" sz="1400" dirty="0" smtClean="0"/>
              <a:t>, hüvitised töötajatele kasvasid +7,0% </a:t>
            </a:r>
            <a:r>
              <a:rPr lang="et-EE" sz="1400" dirty="0" err="1" smtClean="0"/>
              <a:t>YoY</a:t>
            </a:r>
            <a:r>
              <a:rPr lang="et-EE" sz="1400" dirty="0" smtClean="0"/>
              <a:t>.</a:t>
            </a:r>
          </a:p>
          <a:p>
            <a:endParaRPr lang="et-EE" sz="1400" dirty="0" smtClean="0"/>
          </a:p>
          <a:p>
            <a:r>
              <a:rPr lang="et-EE" sz="1400" b="1" u="sng" dirty="0" smtClean="0"/>
              <a:t>Tööjõukulude osa SKP-s</a:t>
            </a:r>
          </a:p>
          <a:p>
            <a:pPr>
              <a:buFont typeface="Arial" charset="0"/>
              <a:buNone/>
            </a:pPr>
            <a:r>
              <a:rPr lang="et-EE" sz="1400" dirty="0" smtClean="0"/>
              <a:t>	2007: 45,3%</a:t>
            </a:r>
          </a:p>
          <a:p>
            <a:pPr>
              <a:buFont typeface="Arial" charset="0"/>
              <a:buNone/>
            </a:pPr>
            <a:r>
              <a:rPr lang="et-EE" sz="1400" dirty="0" smtClean="0"/>
              <a:t>	2008: 49,9%</a:t>
            </a:r>
          </a:p>
          <a:p>
            <a:pPr>
              <a:buFont typeface="Arial" charset="0"/>
              <a:buNone/>
            </a:pPr>
            <a:r>
              <a:rPr lang="et-EE" sz="1400" dirty="0" smtClean="0"/>
              <a:t>	2009: 50,5%</a:t>
            </a:r>
          </a:p>
          <a:p>
            <a:pPr>
              <a:buFont typeface="Arial" charset="0"/>
              <a:buNone/>
            </a:pPr>
            <a:r>
              <a:rPr lang="et-EE" sz="1400" dirty="0" smtClean="0"/>
              <a:t>	2010: 47,3%</a:t>
            </a:r>
          </a:p>
          <a:p>
            <a:pPr>
              <a:buFont typeface="Arial" charset="0"/>
              <a:buNone/>
            </a:pPr>
            <a:r>
              <a:rPr lang="et-EE" sz="1400" dirty="0" smtClean="0"/>
              <a:t>	2011: 44,7%</a:t>
            </a:r>
          </a:p>
          <a:p>
            <a:pPr>
              <a:buFont typeface="Arial" charset="0"/>
              <a:buNone/>
            </a:pPr>
            <a:r>
              <a:rPr lang="et-EE" sz="1400" dirty="0" smtClean="0"/>
              <a:t>	2012: 44,9%</a:t>
            </a:r>
          </a:p>
          <a:p>
            <a:pPr>
              <a:buFont typeface="Arial" charset="0"/>
              <a:buNone/>
            </a:pPr>
            <a:r>
              <a:rPr lang="et-EE" sz="1400" dirty="0" smtClean="0"/>
              <a:t>	2013: 45,4%</a:t>
            </a:r>
          </a:p>
          <a:p>
            <a:pPr>
              <a:buFont typeface="Arial" charset="0"/>
              <a:buNone/>
            </a:pPr>
            <a:r>
              <a:rPr lang="et-EE" sz="1400" dirty="0" smtClean="0"/>
              <a:t>	2014: 46,2% </a:t>
            </a:r>
          </a:p>
          <a:p>
            <a:pPr>
              <a:buFont typeface="Arial" charset="0"/>
              <a:buNone/>
            </a:pPr>
            <a:r>
              <a:rPr lang="et-EE" sz="1400" dirty="0"/>
              <a:t>	</a:t>
            </a:r>
            <a:r>
              <a:rPr lang="et-EE" sz="1400" dirty="0" smtClean="0"/>
              <a:t>9k 2015: 47,5%</a:t>
            </a:r>
          </a:p>
          <a:p>
            <a:endParaRPr lang="et-EE" sz="1400" u="sng" dirty="0" smtClean="0"/>
          </a:p>
          <a:p>
            <a:r>
              <a:rPr lang="et-EE" sz="1400" u="sng" dirty="0" smtClean="0"/>
              <a:t>6k </a:t>
            </a:r>
            <a:r>
              <a:rPr lang="et-EE" sz="1400" u="sng" dirty="0"/>
              <a:t>2015 vs 6k 2007 SKP nominaal- ja püsivhindades</a:t>
            </a:r>
          </a:p>
          <a:p>
            <a:pPr lvl="1"/>
            <a:r>
              <a:rPr lang="et-EE" sz="1400" dirty="0"/>
              <a:t>Tööstus +21% / +7%</a:t>
            </a:r>
          </a:p>
          <a:p>
            <a:pPr lvl="1"/>
            <a:r>
              <a:rPr lang="et-EE" sz="1400" dirty="0"/>
              <a:t>Kaubandus +9% / -11%</a:t>
            </a:r>
          </a:p>
          <a:p>
            <a:pPr lvl="1"/>
            <a:r>
              <a:rPr lang="et-EE" sz="1400" dirty="0"/>
              <a:t>Kinnisvaraalane tegevus +39% /-4%</a:t>
            </a:r>
          </a:p>
          <a:p>
            <a:pPr lvl="1"/>
            <a:r>
              <a:rPr lang="et-EE" sz="1400" dirty="0"/>
              <a:t>Veondus ja laondus +41%/ -17%</a:t>
            </a:r>
          </a:p>
          <a:p>
            <a:pPr lvl="1"/>
            <a:r>
              <a:rPr lang="et-EE" sz="1400" dirty="0"/>
              <a:t>Ehitus -29% / -27%</a:t>
            </a:r>
          </a:p>
          <a:p>
            <a:pPr lvl="1"/>
            <a:r>
              <a:rPr lang="et-EE" sz="1400" dirty="0"/>
              <a:t>Info ja side +49% / +45%</a:t>
            </a:r>
          </a:p>
          <a:p>
            <a:pPr lvl="1"/>
            <a:r>
              <a:rPr lang="et-EE" sz="1400" dirty="0"/>
              <a:t>Elektritootmine +85% / +43%</a:t>
            </a:r>
          </a:p>
          <a:p>
            <a:pPr lvl="1"/>
            <a:r>
              <a:rPr lang="et-EE" sz="1400" dirty="0" err="1"/>
              <a:t>Põllumaj./metsandus</a:t>
            </a:r>
            <a:r>
              <a:rPr lang="et-EE" sz="1400" dirty="0"/>
              <a:t> +12% /+43%</a:t>
            </a:r>
          </a:p>
          <a:p>
            <a:pPr>
              <a:buFont typeface="Arial" charset="0"/>
              <a:buNone/>
            </a:pPr>
            <a:endParaRPr lang="et-EE" sz="1400" dirty="0" smtClean="0"/>
          </a:p>
          <a:p>
            <a:pPr>
              <a:buFont typeface="Arial" charset="0"/>
              <a:buNone/>
            </a:pPr>
            <a:endParaRPr lang="et-EE" sz="1700" dirty="0" smtClean="0"/>
          </a:p>
          <a:p>
            <a:pPr>
              <a:buFont typeface="Arial" charset="0"/>
              <a:buNone/>
            </a:pPr>
            <a:endParaRPr lang="et-EE" sz="1700" dirty="0" smtClean="0"/>
          </a:p>
        </p:txBody>
      </p:sp>
      <p:sp>
        <p:nvSpPr>
          <p:cNvPr id="2" name="Footer Placeholder 1"/>
          <p:cNvSpPr>
            <a:spLocks noGrp="1"/>
          </p:cNvSpPr>
          <p:nvPr>
            <p:ph type="ftr" sz="quarter" idx="10"/>
          </p:nvPr>
        </p:nvSpPr>
        <p:spPr/>
        <p:txBody>
          <a:bodyPr/>
          <a:lstStyle/>
          <a:p>
            <a:pPr>
              <a:defRPr/>
            </a:pPr>
            <a:r>
              <a:rPr lang="en-US" smtClean="0"/>
              <a:t>allikas: Eesti Statistikaamet</a:t>
            </a:r>
            <a:endParaRPr lang="en-GB"/>
          </a:p>
        </p:txBody>
      </p:sp>
      <p:pic>
        <p:nvPicPr>
          <p:cNvPr id="4098"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04" y="3990275"/>
            <a:ext cx="4953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04" y="1236459"/>
            <a:ext cx="59531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2471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sidfot 4"/>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27651" name="Rectangle 2"/>
          <p:cNvSpPr>
            <a:spLocks noGrp="1"/>
          </p:cNvSpPr>
          <p:nvPr>
            <p:ph type="title"/>
          </p:nvPr>
        </p:nvSpPr>
        <p:spPr>
          <a:xfrm>
            <a:off x="415925" y="476250"/>
            <a:ext cx="9109075" cy="649288"/>
          </a:xfrm>
        </p:spPr>
        <p:txBody>
          <a:bodyPr/>
          <a:lstStyle/>
          <a:p>
            <a:r>
              <a:rPr lang="et-EE" dirty="0" smtClean="0"/>
              <a:t>Kaupade eksport ja import 2007-2015</a:t>
            </a:r>
          </a:p>
        </p:txBody>
      </p:sp>
      <p:sp>
        <p:nvSpPr>
          <p:cNvPr id="27652" name="Rectangle 3"/>
          <p:cNvSpPr>
            <a:spLocks noGrp="1"/>
          </p:cNvSpPr>
          <p:nvPr>
            <p:ph type="body" sz="half" idx="2"/>
          </p:nvPr>
        </p:nvSpPr>
        <p:spPr>
          <a:xfrm>
            <a:off x="488950" y="4149725"/>
            <a:ext cx="9144000" cy="2708275"/>
          </a:xfrm>
        </p:spPr>
        <p:txBody>
          <a:bodyPr/>
          <a:lstStyle/>
          <a:p>
            <a:pPr>
              <a:buFont typeface="Arial" charset="0"/>
              <a:buNone/>
            </a:pPr>
            <a:r>
              <a:rPr lang="et-EE" sz="2400" dirty="0" smtClean="0"/>
              <a:t>	</a:t>
            </a:r>
            <a:r>
              <a:rPr lang="et-EE" sz="2000" dirty="0" smtClean="0"/>
              <a:t>	</a:t>
            </a:r>
          </a:p>
          <a:p>
            <a:pPr>
              <a:buFont typeface="Arial" charset="0"/>
              <a:buNone/>
            </a:pPr>
            <a:endParaRPr lang="et-EE" sz="2000" dirty="0" smtClean="0"/>
          </a:p>
          <a:p>
            <a:endParaRPr lang="et-EE" sz="2400" dirty="0" smtClean="0"/>
          </a:p>
          <a:p>
            <a:pPr>
              <a:buFont typeface="Arial" charset="0"/>
              <a:buNone/>
            </a:pPr>
            <a:endParaRPr lang="et-EE" sz="2400" dirty="0" smtClean="0"/>
          </a:p>
        </p:txBody>
      </p:sp>
      <p:sp>
        <p:nvSpPr>
          <p:cNvPr id="27653" name="Rectangle 4"/>
          <p:cNvSpPr>
            <a:spLocks noGrp="1"/>
          </p:cNvSpPr>
          <p:nvPr>
            <p:ph type="body" sz="half" idx="1"/>
          </p:nvPr>
        </p:nvSpPr>
        <p:spPr>
          <a:xfrm>
            <a:off x="4253501" y="3739793"/>
            <a:ext cx="5219272" cy="2555499"/>
          </a:xfrm>
        </p:spPr>
        <p:txBody>
          <a:bodyPr/>
          <a:lstStyle/>
          <a:p>
            <a:pPr>
              <a:buFont typeface="Arial" charset="0"/>
              <a:buNone/>
            </a:pPr>
            <a:endParaRPr lang="et-EE" sz="1800" b="1" dirty="0" smtClean="0"/>
          </a:p>
          <a:p>
            <a:pPr>
              <a:buFont typeface="Arial" charset="0"/>
              <a:buNone/>
            </a:pPr>
            <a:endParaRPr lang="et-EE" sz="1800" b="1" dirty="0" smtClean="0"/>
          </a:p>
          <a:p>
            <a:endParaRPr lang="et-EE" sz="1800" dirty="0" smtClean="0"/>
          </a:p>
        </p:txBody>
      </p:sp>
      <p:sp>
        <p:nvSpPr>
          <p:cNvPr id="9" name="Rectangle 8"/>
          <p:cNvSpPr/>
          <p:nvPr/>
        </p:nvSpPr>
        <p:spPr>
          <a:xfrm>
            <a:off x="249514" y="3756991"/>
            <a:ext cx="8884212" cy="3567643"/>
          </a:xfrm>
          <a:prstGeom prst="rect">
            <a:avLst/>
          </a:prstGeom>
        </p:spPr>
        <p:txBody>
          <a:bodyPr wrap="square">
            <a:spAutoFit/>
          </a:bodyPr>
          <a:lstStyle/>
          <a:p>
            <a:pPr algn="just">
              <a:spcBef>
                <a:spcPts val="1080"/>
              </a:spcBef>
              <a:spcAft>
                <a:spcPts val="0"/>
              </a:spcAft>
            </a:pPr>
            <a:r>
              <a:rPr lang="et-EE" sz="1600" dirty="0" smtClean="0">
                <a:latin typeface="Arial"/>
                <a:cs typeface="Arial"/>
              </a:rPr>
              <a:t>Kaupade eksport peaaegu kahekordistus 2010-2011. Ekspordikasv peatus 2012.-2015. aastal. </a:t>
            </a:r>
            <a:r>
              <a:rPr lang="et-EE" sz="1600" b="1" dirty="0" smtClean="0">
                <a:latin typeface="Arial"/>
                <a:cs typeface="Arial"/>
              </a:rPr>
              <a:t>Aastane kaupade ekspordi tase kukub 2015. aastal alla 12mld euro, kuid impordi aastane langus tuleb veel suurem.</a:t>
            </a:r>
          </a:p>
          <a:p>
            <a:pPr algn="just">
              <a:spcBef>
                <a:spcPts val="1080"/>
              </a:spcBef>
              <a:spcAft>
                <a:spcPts val="0"/>
              </a:spcAft>
            </a:pPr>
            <a:r>
              <a:rPr lang="et-EE" sz="1600" b="1" u="sng" dirty="0" smtClean="0">
                <a:latin typeface="Arial"/>
                <a:cs typeface="Arial"/>
              </a:rPr>
              <a:t>11 kuud 2015a: kaupade </a:t>
            </a:r>
            <a:r>
              <a:rPr lang="et-EE" sz="1600" b="1" u="sng" dirty="0">
                <a:latin typeface="Arial"/>
                <a:cs typeface="Arial"/>
              </a:rPr>
              <a:t>eksport </a:t>
            </a:r>
            <a:r>
              <a:rPr lang="et-EE" sz="1600" b="1" u="sng" dirty="0" smtClean="0">
                <a:latin typeface="Arial"/>
                <a:cs typeface="Arial"/>
              </a:rPr>
              <a:t>-4,0% </a:t>
            </a:r>
            <a:r>
              <a:rPr lang="et-EE" sz="1600" b="1" u="sng" dirty="0" err="1" smtClean="0">
                <a:latin typeface="Arial"/>
                <a:cs typeface="Arial"/>
              </a:rPr>
              <a:t>YoY</a:t>
            </a:r>
            <a:r>
              <a:rPr lang="et-EE" sz="1600" b="1" u="sng" dirty="0" smtClean="0">
                <a:latin typeface="Arial"/>
                <a:cs typeface="Arial"/>
              </a:rPr>
              <a:t>, </a:t>
            </a:r>
            <a:r>
              <a:rPr lang="et-EE" sz="1600" b="1" u="sng" dirty="0">
                <a:latin typeface="Arial"/>
                <a:cs typeface="Arial"/>
              </a:rPr>
              <a:t>kaupade import </a:t>
            </a:r>
            <a:r>
              <a:rPr lang="et-EE" sz="1600" b="1" u="sng" dirty="0" smtClean="0">
                <a:latin typeface="Arial"/>
                <a:cs typeface="Arial"/>
              </a:rPr>
              <a:t>-5,1% </a:t>
            </a:r>
            <a:r>
              <a:rPr lang="et-EE" sz="1600" b="1" u="sng" dirty="0" err="1">
                <a:latin typeface="Arial"/>
                <a:cs typeface="Arial"/>
              </a:rPr>
              <a:t>YoY</a:t>
            </a:r>
            <a:r>
              <a:rPr lang="et-EE" sz="1600" b="1" u="sng" dirty="0">
                <a:latin typeface="Arial"/>
                <a:cs typeface="Arial"/>
              </a:rPr>
              <a:t>.</a:t>
            </a:r>
            <a:r>
              <a:rPr lang="et-EE" sz="1600" dirty="0">
                <a:latin typeface="Arial"/>
                <a:cs typeface="Arial"/>
              </a:rPr>
              <a:t> </a:t>
            </a:r>
            <a:r>
              <a:rPr lang="et-EE" sz="1600" dirty="0" smtClean="0">
                <a:latin typeface="Arial"/>
                <a:cs typeface="Arial"/>
              </a:rPr>
              <a:t>11 kuu kaubandusdefitsiit 1,30mld eurot (aasta varem 1,49mld eurot). Kaubandusdefitsiit on aastaga vähenenud ca 200milj eurot! </a:t>
            </a:r>
            <a:endParaRPr lang="et-EE" sz="1600" dirty="0">
              <a:latin typeface="Arial"/>
              <a:cs typeface="Arial"/>
            </a:endParaRPr>
          </a:p>
          <a:p>
            <a:pPr algn="just">
              <a:spcBef>
                <a:spcPts val="1080"/>
              </a:spcBef>
              <a:spcAft>
                <a:spcPts val="0"/>
              </a:spcAft>
            </a:pPr>
            <a:r>
              <a:rPr lang="et-EE" sz="1600" dirty="0" smtClean="0">
                <a:latin typeface="Arial"/>
                <a:cs typeface="Arial"/>
              </a:rPr>
              <a:t>Väliskaubandusdefitsiit on püsinud viimase 3 aasta jooksul stabiilsena. </a:t>
            </a:r>
            <a:r>
              <a:rPr lang="et-EE" sz="1600" b="1" dirty="0" smtClean="0">
                <a:latin typeface="Arial"/>
                <a:cs typeface="Arial"/>
              </a:rPr>
              <a:t>Eesti majandus on võitnud toorainete hinnalangusest. </a:t>
            </a:r>
            <a:r>
              <a:rPr lang="et-EE" sz="1600" dirty="0" smtClean="0">
                <a:latin typeface="Arial"/>
                <a:cs typeface="Arial"/>
              </a:rPr>
              <a:t>Maksame palju vähem kütuse, metallide jms eest.</a:t>
            </a:r>
          </a:p>
          <a:p>
            <a:pPr algn="just">
              <a:spcBef>
                <a:spcPts val="1080"/>
              </a:spcBef>
              <a:spcAft>
                <a:spcPts val="0"/>
              </a:spcAft>
            </a:pPr>
            <a:r>
              <a:rPr lang="et-EE" sz="1600" dirty="0" smtClean="0">
                <a:latin typeface="Arial"/>
                <a:cs typeface="Arial"/>
              </a:rPr>
              <a:t>Teenuste eksport on olnud suurem kui import ja aitab välistasakaalu hoida.</a:t>
            </a:r>
          </a:p>
          <a:p>
            <a:pPr algn="just">
              <a:spcBef>
                <a:spcPts val="1080"/>
              </a:spcBef>
              <a:spcAft>
                <a:spcPts val="0"/>
              </a:spcAft>
            </a:pPr>
            <a:endParaRPr lang="et-EE" b="1" dirty="0" smtClean="0">
              <a:latin typeface="Arial"/>
              <a:cs typeface="Arial"/>
            </a:endParaRPr>
          </a:p>
          <a:p>
            <a:pPr algn="just">
              <a:spcBef>
                <a:spcPts val="1080"/>
              </a:spcBef>
              <a:spcAft>
                <a:spcPts val="0"/>
              </a:spcAft>
            </a:pPr>
            <a:endParaRPr lang="et-EE" b="1"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017" y="1095153"/>
            <a:ext cx="24384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15" y="1095153"/>
            <a:ext cx="6551613"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59218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sidfot 4"/>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27651" name="Rectangle 2"/>
          <p:cNvSpPr>
            <a:spLocks noGrp="1"/>
          </p:cNvSpPr>
          <p:nvPr>
            <p:ph type="title"/>
          </p:nvPr>
        </p:nvSpPr>
        <p:spPr>
          <a:xfrm>
            <a:off x="415925" y="476250"/>
            <a:ext cx="9109075" cy="649288"/>
          </a:xfrm>
        </p:spPr>
        <p:txBody>
          <a:bodyPr/>
          <a:lstStyle/>
          <a:p>
            <a:r>
              <a:rPr lang="et-EE" dirty="0" smtClean="0"/>
              <a:t>Kaupade </a:t>
            </a:r>
            <a:r>
              <a:rPr lang="et-EE" dirty="0" err="1" smtClean="0"/>
              <a:t>kvartaalne</a:t>
            </a:r>
            <a:r>
              <a:rPr lang="et-EE" dirty="0" smtClean="0"/>
              <a:t> eksport 2014-2015</a:t>
            </a:r>
          </a:p>
        </p:txBody>
      </p:sp>
      <p:sp>
        <p:nvSpPr>
          <p:cNvPr id="27652" name="Rectangle 3"/>
          <p:cNvSpPr>
            <a:spLocks noGrp="1"/>
          </p:cNvSpPr>
          <p:nvPr>
            <p:ph type="body" sz="half" idx="2"/>
          </p:nvPr>
        </p:nvSpPr>
        <p:spPr>
          <a:xfrm>
            <a:off x="488950" y="4149725"/>
            <a:ext cx="9144000" cy="2708275"/>
          </a:xfrm>
        </p:spPr>
        <p:txBody>
          <a:bodyPr/>
          <a:lstStyle/>
          <a:p>
            <a:pPr>
              <a:buFont typeface="Arial" charset="0"/>
              <a:buNone/>
            </a:pPr>
            <a:r>
              <a:rPr lang="et-EE" sz="2400" dirty="0" smtClean="0"/>
              <a:t>	</a:t>
            </a:r>
            <a:r>
              <a:rPr lang="et-EE" sz="2000" dirty="0" smtClean="0"/>
              <a:t>	</a:t>
            </a:r>
          </a:p>
          <a:p>
            <a:r>
              <a:rPr lang="et-EE" sz="1600" b="1" dirty="0" err="1" smtClean="0"/>
              <a:t>Kvartaalne</a:t>
            </a:r>
            <a:r>
              <a:rPr lang="et-EE" sz="1600" b="1" dirty="0" smtClean="0"/>
              <a:t> kaupade eksport on langenud alla 3mld euro</a:t>
            </a:r>
            <a:r>
              <a:rPr lang="et-EE" sz="1600" dirty="0" smtClean="0"/>
              <a:t>, samas kaubandusbilanss ei ole halvenenud.</a:t>
            </a:r>
          </a:p>
          <a:p>
            <a:r>
              <a:rPr lang="et-EE" sz="1600" dirty="0" smtClean="0"/>
              <a:t>Langus elektrimasinates ja elektroonikas on põhjustatud </a:t>
            </a:r>
            <a:r>
              <a:rPr lang="et-EE" sz="1600" b="1" dirty="0" smtClean="0"/>
              <a:t>2014. aasta sügise väga kõrgetest tasemetest</a:t>
            </a:r>
          </a:p>
          <a:p>
            <a:r>
              <a:rPr lang="et-EE" sz="1600" dirty="0" smtClean="0"/>
              <a:t>Langused mineraalsete toodete ja metalltoodete ekspordis on seotud ka </a:t>
            </a:r>
            <a:r>
              <a:rPr lang="et-EE" sz="1600" b="1" dirty="0" smtClean="0"/>
              <a:t>toorainete hinnalangusega</a:t>
            </a:r>
            <a:r>
              <a:rPr lang="et-EE" sz="1600" dirty="0" smtClean="0"/>
              <a:t>. S.t. rahaliselt on langenud ka tootmissisendite import.</a:t>
            </a:r>
          </a:p>
          <a:p>
            <a:pPr>
              <a:buFont typeface="Arial" charset="0"/>
              <a:buNone/>
            </a:pPr>
            <a:endParaRPr lang="et-EE" sz="2400" dirty="0" smtClean="0"/>
          </a:p>
        </p:txBody>
      </p:sp>
      <p:sp>
        <p:nvSpPr>
          <p:cNvPr id="27653" name="Rectangle 4"/>
          <p:cNvSpPr>
            <a:spLocks noGrp="1"/>
          </p:cNvSpPr>
          <p:nvPr>
            <p:ph type="body" sz="half" idx="1"/>
          </p:nvPr>
        </p:nvSpPr>
        <p:spPr>
          <a:xfrm>
            <a:off x="4253501" y="3739793"/>
            <a:ext cx="5219272" cy="2555499"/>
          </a:xfrm>
        </p:spPr>
        <p:txBody>
          <a:bodyPr/>
          <a:lstStyle/>
          <a:p>
            <a:pPr>
              <a:buFont typeface="Arial" charset="0"/>
              <a:buNone/>
            </a:pPr>
            <a:endParaRPr lang="et-EE" sz="1800" b="1" dirty="0" smtClean="0"/>
          </a:p>
          <a:p>
            <a:pPr>
              <a:buFont typeface="Arial" charset="0"/>
              <a:buNone/>
            </a:pPr>
            <a:endParaRPr lang="et-EE" sz="1800" b="1" dirty="0" smtClean="0"/>
          </a:p>
          <a:p>
            <a:endParaRPr lang="et-EE" sz="18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6" y="1339789"/>
            <a:ext cx="7990267" cy="294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72737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sidfot 4"/>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27651" name="Rectangle 2"/>
          <p:cNvSpPr>
            <a:spLocks noGrp="1"/>
          </p:cNvSpPr>
          <p:nvPr>
            <p:ph type="title"/>
          </p:nvPr>
        </p:nvSpPr>
        <p:spPr>
          <a:xfrm>
            <a:off x="415925" y="476250"/>
            <a:ext cx="9109075" cy="649288"/>
          </a:xfrm>
        </p:spPr>
        <p:txBody>
          <a:bodyPr/>
          <a:lstStyle/>
          <a:p>
            <a:r>
              <a:rPr lang="et-EE" dirty="0" smtClean="0"/>
              <a:t>Kaupade eksport 2014 - 11k 2015</a:t>
            </a:r>
          </a:p>
        </p:txBody>
      </p:sp>
      <p:sp>
        <p:nvSpPr>
          <p:cNvPr id="27652" name="Rectangle 3"/>
          <p:cNvSpPr>
            <a:spLocks noGrp="1"/>
          </p:cNvSpPr>
          <p:nvPr>
            <p:ph type="body" sz="half" idx="2"/>
          </p:nvPr>
        </p:nvSpPr>
        <p:spPr>
          <a:xfrm>
            <a:off x="488950" y="4149725"/>
            <a:ext cx="9144000" cy="2708275"/>
          </a:xfrm>
        </p:spPr>
        <p:txBody>
          <a:bodyPr/>
          <a:lstStyle/>
          <a:p>
            <a:pPr>
              <a:buFont typeface="Arial" charset="0"/>
              <a:buNone/>
            </a:pPr>
            <a:r>
              <a:rPr lang="et-EE" sz="2400" dirty="0" smtClean="0"/>
              <a:t>	</a:t>
            </a:r>
            <a:r>
              <a:rPr lang="et-EE" sz="2000" dirty="0" smtClean="0"/>
              <a:t>	</a:t>
            </a:r>
          </a:p>
          <a:p>
            <a:pPr>
              <a:buFont typeface="Arial" charset="0"/>
              <a:buNone/>
            </a:pPr>
            <a:endParaRPr lang="et-EE" sz="2000" dirty="0" smtClean="0"/>
          </a:p>
          <a:p>
            <a:endParaRPr lang="et-EE" sz="2400" dirty="0" smtClean="0"/>
          </a:p>
          <a:p>
            <a:pPr>
              <a:buFont typeface="Arial" charset="0"/>
              <a:buNone/>
            </a:pPr>
            <a:endParaRPr lang="et-EE" sz="2400" dirty="0" smtClean="0"/>
          </a:p>
        </p:txBody>
      </p:sp>
      <p:sp>
        <p:nvSpPr>
          <p:cNvPr id="27653" name="Rectangle 4"/>
          <p:cNvSpPr>
            <a:spLocks noGrp="1"/>
          </p:cNvSpPr>
          <p:nvPr>
            <p:ph type="body" sz="half" idx="1"/>
          </p:nvPr>
        </p:nvSpPr>
        <p:spPr>
          <a:xfrm>
            <a:off x="4253501" y="3739793"/>
            <a:ext cx="5219272" cy="2555499"/>
          </a:xfrm>
        </p:spPr>
        <p:txBody>
          <a:bodyPr/>
          <a:lstStyle/>
          <a:p>
            <a:pPr>
              <a:buFont typeface="Arial" charset="0"/>
              <a:buNone/>
            </a:pPr>
            <a:endParaRPr lang="et-EE" sz="1800" b="1" dirty="0" smtClean="0"/>
          </a:p>
          <a:p>
            <a:pPr>
              <a:buFont typeface="Arial" charset="0"/>
              <a:buNone/>
            </a:pPr>
            <a:endParaRPr lang="et-EE" sz="1800" b="1" dirty="0" smtClean="0"/>
          </a:p>
          <a:p>
            <a:endParaRPr lang="et-EE" sz="18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43" y="1232003"/>
            <a:ext cx="4870795" cy="38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583" y="1421258"/>
            <a:ext cx="3894100" cy="316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7734" y="5335480"/>
            <a:ext cx="7445334" cy="1200329"/>
          </a:xfrm>
          <a:prstGeom prst="rect">
            <a:avLst/>
          </a:prstGeom>
          <a:noFill/>
        </p:spPr>
        <p:txBody>
          <a:bodyPr wrap="square" rtlCol="0">
            <a:spAutoFit/>
          </a:bodyPr>
          <a:lstStyle/>
          <a:p>
            <a:r>
              <a:rPr lang="et-EE" u="sng" dirty="0" smtClean="0"/>
              <a:t>Ekspordi osakaalud 12k </a:t>
            </a:r>
            <a:r>
              <a:rPr lang="et-EE" u="sng" dirty="0"/>
              <a:t>2014 vs </a:t>
            </a:r>
            <a:r>
              <a:rPr lang="et-EE" u="sng" dirty="0" smtClean="0"/>
              <a:t>11k </a:t>
            </a:r>
            <a:r>
              <a:rPr lang="et-EE" u="sng" dirty="0"/>
              <a:t>2015</a:t>
            </a:r>
          </a:p>
          <a:p>
            <a:r>
              <a:rPr lang="et-EE" dirty="0" smtClean="0"/>
              <a:t>Rootsi 18,0%-lt 18,9%-ni, Soome 15,3%-lt 16,0%-ni,</a:t>
            </a:r>
          </a:p>
          <a:p>
            <a:r>
              <a:rPr lang="et-EE" dirty="0" smtClean="0"/>
              <a:t> Läti 10,7%-lt 10,5%-ni, Venemaa </a:t>
            </a:r>
            <a:r>
              <a:rPr lang="et-EE" dirty="0"/>
              <a:t>9,8</a:t>
            </a:r>
            <a:r>
              <a:rPr lang="et-EE" dirty="0" smtClean="0"/>
              <a:t>%-lt 6,6%-ni.</a:t>
            </a:r>
            <a:endParaRPr lang="et-EE" dirty="0"/>
          </a:p>
        </p:txBody>
      </p:sp>
    </p:spTree>
    <p:extLst>
      <p:ext uri="{BB962C8B-B14F-4D97-AF65-F5344CB8AC3E}">
        <p14:creationId xmlns:p14="http://schemas.microsoft.com/office/powerpoint/2010/main" val="16528385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sidfot 4"/>
          <p:cNvSpPr>
            <a:spLocks noGrp="1"/>
          </p:cNvSpPr>
          <p:nvPr>
            <p:ph type="ftr" sz="quarter" idx="10"/>
          </p:nvPr>
        </p:nvSpPr>
        <p:spPr bwMode="auto">
          <a:noFill/>
          <a:ln>
            <a:miter lim="800000"/>
            <a:headEnd/>
            <a:tailEnd/>
          </a:ln>
        </p:spPr>
        <p:txBody>
          <a:bodyPr/>
          <a:lstStyle/>
          <a:p>
            <a:r>
              <a:rPr lang="en-US" smtClean="0"/>
              <a:t>allikas: Eesti Pank</a:t>
            </a:r>
            <a:endParaRPr lang="en-GB" smtClean="0"/>
          </a:p>
        </p:txBody>
      </p:sp>
      <p:sp>
        <p:nvSpPr>
          <p:cNvPr id="27651" name="Rectangle 2"/>
          <p:cNvSpPr>
            <a:spLocks noGrp="1"/>
          </p:cNvSpPr>
          <p:nvPr>
            <p:ph type="title"/>
          </p:nvPr>
        </p:nvSpPr>
        <p:spPr>
          <a:xfrm>
            <a:off x="387627" y="327991"/>
            <a:ext cx="9137374" cy="797547"/>
          </a:xfrm>
        </p:spPr>
        <p:txBody>
          <a:bodyPr/>
          <a:lstStyle/>
          <a:p>
            <a:r>
              <a:rPr lang="et-EE" dirty="0" smtClean="0"/>
              <a:t>Teenuste eksport ja import 2000-2015</a:t>
            </a:r>
            <a:br>
              <a:rPr lang="et-EE" dirty="0" smtClean="0"/>
            </a:br>
            <a:r>
              <a:rPr lang="et-EE" sz="1800" dirty="0" smtClean="0"/>
              <a:t>Teenuste eksport 2015. aastal ei kasvanud. Aastane eksport ca 5,3mld eurot.</a:t>
            </a:r>
          </a:p>
        </p:txBody>
      </p:sp>
      <p:sp>
        <p:nvSpPr>
          <p:cNvPr id="27652" name="Rectangle 3"/>
          <p:cNvSpPr>
            <a:spLocks noGrp="1"/>
          </p:cNvSpPr>
          <p:nvPr>
            <p:ph type="body" sz="half" idx="2"/>
          </p:nvPr>
        </p:nvSpPr>
        <p:spPr>
          <a:xfrm>
            <a:off x="496958" y="4750627"/>
            <a:ext cx="9144000" cy="2708275"/>
          </a:xfrm>
        </p:spPr>
        <p:txBody>
          <a:bodyPr/>
          <a:lstStyle/>
          <a:p>
            <a:pPr>
              <a:buFont typeface="Arial" charset="0"/>
              <a:buNone/>
            </a:pPr>
            <a:r>
              <a:rPr lang="et-EE" sz="2400" dirty="0" smtClean="0"/>
              <a:t>	</a:t>
            </a:r>
            <a:r>
              <a:rPr lang="et-EE" sz="2000" dirty="0" smtClean="0"/>
              <a:t>	</a:t>
            </a:r>
          </a:p>
          <a:p>
            <a:pPr>
              <a:buFont typeface="Arial" charset="0"/>
              <a:buNone/>
            </a:pPr>
            <a:endParaRPr lang="et-EE" sz="2000" dirty="0" smtClean="0"/>
          </a:p>
          <a:p>
            <a:endParaRPr lang="et-EE" sz="2400" dirty="0" smtClean="0"/>
          </a:p>
          <a:p>
            <a:pPr>
              <a:buFont typeface="Arial" charset="0"/>
              <a:buNone/>
            </a:pPr>
            <a:endParaRPr lang="et-EE" sz="2400" dirty="0" smtClean="0"/>
          </a:p>
        </p:txBody>
      </p:sp>
      <p:sp>
        <p:nvSpPr>
          <p:cNvPr id="27653" name="Rectangle 4"/>
          <p:cNvSpPr>
            <a:spLocks noGrp="1"/>
          </p:cNvSpPr>
          <p:nvPr>
            <p:ph type="body" sz="half" idx="1"/>
          </p:nvPr>
        </p:nvSpPr>
        <p:spPr>
          <a:xfrm>
            <a:off x="4253501" y="3739793"/>
            <a:ext cx="5219272" cy="2555499"/>
          </a:xfrm>
        </p:spPr>
        <p:txBody>
          <a:bodyPr/>
          <a:lstStyle/>
          <a:p>
            <a:pPr>
              <a:buFont typeface="Arial" charset="0"/>
              <a:buNone/>
            </a:pPr>
            <a:endParaRPr lang="et-EE" sz="1800" b="1" dirty="0" smtClean="0"/>
          </a:p>
          <a:p>
            <a:pPr>
              <a:buFont typeface="Arial" charset="0"/>
              <a:buNone/>
            </a:pPr>
            <a:endParaRPr lang="et-EE" sz="1800" b="1" dirty="0" smtClean="0"/>
          </a:p>
          <a:p>
            <a:endParaRPr lang="et-EE" sz="1800" dirty="0" smtClean="0"/>
          </a:p>
        </p:txBody>
      </p:sp>
      <p:sp>
        <p:nvSpPr>
          <p:cNvPr id="9" name="Rectangle 8"/>
          <p:cNvSpPr/>
          <p:nvPr/>
        </p:nvSpPr>
        <p:spPr>
          <a:xfrm>
            <a:off x="620784" y="4622334"/>
            <a:ext cx="8816829" cy="3406061"/>
          </a:xfrm>
          <a:prstGeom prst="rect">
            <a:avLst/>
          </a:prstGeom>
        </p:spPr>
        <p:txBody>
          <a:bodyPr wrap="square">
            <a:spAutoFit/>
          </a:bodyPr>
          <a:lstStyle/>
          <a:p>
            <a:pPr algn="just">
              <a:spcBef>
                <a:spcPts val="1080"/>
              </a:spcBef>
              <a:spcAft>
                <a:spcPts val="0"/>
              </a:spcAft>
            </a:pPr>
            <a:r>
              <a:rPr lang="et-EE" sz="1400" u="sng" dirty="0" smtClean="0"/>
              <a:t>Olulisemad eksporditavad teenused 9 kuu 2015a jooksul (</a:t>
            </a:r>
            <a:r>
              <a:rPr lang="et-EE" sz="1400" u="sng" dirty="0" err="1" smtClean="0"/>
              <a:t>YoY</a:t>
            </a:r>
            <a:r>
              <a:rPr lang="et-EE" sz="1400" u="sng" dirty="0" smtClean="0"/>
              <a:t> muutus):</a:t>
            </a:r>
          </a:p>
          <a:p>
            <a:pPr marL="285750" indent="-285750" algn="just">
              <a:spcBef>
                <a:spcPts val="1080"/>
              </a:spcBef>
              <a:spcAft>
                <a:spcPts val="0"/>
              </a:spcAft>
              <a:buFontTx/>
              <a:buChar char="-"/>
            </a:pPr>
            <a:r>
              <a:rPr lang="et-EE" sz="1400" dirty="0" smtClean="0"/>
              <a:t>Veoteenused 1,292 mld eurot (-2,2%)</a:t>
            </a:r>
          </a:p>
          <a:p>
            <a:pPr marL="285750" indent="-285750" algn="just">
              <a:spcBef>
                <a:spcPts val="1080"/>
              </a:spcBef>
              <a:spcAft>
                <a:spcPts val="0"/>
              </a:spcAft>
              <a:buFontTx/>
              <a:buChar char="-"/>
            </a:pPr>
            <a:r>
              <a:rPr lang="et-EE" sz="1400" dirty="0" smtClean="0"/>
              <a:t>Reisiteenused 1,078 mld eurot (-0,4%)</a:t>
            </a:r>
          </a:p>
          <a:p>
            <a:pPr marL="285750" indent="-285750" algn="just">
              <a:spcBef>
                <a:spcPts val="1080"/>
              </a:spcBef>
              <a:spcAft>
                <a:spcPts val="0"/>
              </a:spcAft>
              <a:buFontTx/>
              <a:buChar char="-"/>
            </a:pPr>
            <a:r>
              <a:rPr lang="et-EE" sz="1400" dirty="0" smtClean="0"/>
              <a:t>Telekomi-, arvuti- ja infoteenused 343milj eurot (+7,3%)</a:t>
            </a:r>
          </a:p>
          <a:p>
            <a:pPr marL="285750" indent="-285750" algn="just">
              <a:spcBef>
                <a:spcPts val="1080"/>
              </a:spcBef>
              <a:spcAft>
                <a:spcPts val="0"/>
              </a:spcAft>
              <a:buFontTx/>
              <a:buChar char="-"/>
            </a:pPr>
            <a:r>
              <a:rPr lang="et-EE" sz="1400" dirty="0" smtClean="0"/>
              <a:t>Ehitus 208 milj eurot (+2,6%)</a:t>
            </a:r>
          </a:p>
          <a:p>
            <a:pPr marL="285750" indent="-285750" algn="just">
              <a:spcBef>
                <a:spcPts val="1080"/>
              </a:spcBef>
              <a:spcAft>
                <a:spcPts val="0"/>
              </a:spcAft>
              <a:buFontTx/>
              <a:buChar char="-"/>
            </a:pPr>
            <a:endParaRPr lang="et-EE" dirty="0" smtClean="0"/>
          </a:p>
          <a:p>
            <a:pPr algn="just">
              <a:spcBef>
                <a:spcPts val="1080"/>
              </a:spcBef>
              <a:spcAft>
                <a:spcPts val="0"/>
              </a:spcAft>
            </a:pPr>
            <a:endParaRPr lang="et-EE" dirty="0" smtClean="0"/>
          </a:p>
          <a:p>
            <a:pPr algn="just">
              <a:spcBef>
                <a:spcPts val="1080"/>
              </a:spcBef>
              <a:spcAft>
                <a:spcPts val="0"/>
              </a:spcAft>
            </a:pPr>
            <a:endParaRPr lang="et-EE" dirty="0"/>
          </a:p>
          <a:p>
            <a:pPr algn="just">
              <a:spcBef>
                <a:spcPts val="1080"/>
              </a:spcBef>
              <a:spcAft>
                <a:spcPts val="0"/>
              </a:spcAft>
            </a:pPr>
            <a:endParaRPr lang="et-EE"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823" y="1117309"/>
            <a:ext cx="50196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77815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Eesti</a:t>
            </a:r>
            <a:r>
              <a:rPr lang="en-US" dirty="0" smtClean="0"/>
              <a:t> </a:t>
            </a:r>
            <a:r>
              <a:rPr lang="en-US" dirty="0" err="1" smtClean="0"/>
              <a:t>Statistikaamet</a:t>
            </a:r>
            <a:endParaRPr lang="en-GB" dirty="0" smtClean="0"/>
          </a:p>
        </p:txBody>
      </p:sp>
      <p:sp>
        <p:nvSpPr>
          <p:cNvPr id="31747" name="Rectangle 2"/>
          <p:cNvSpPr>
            <a:spLocks noGrp="1"/>
          </p:cNvSpPr>
          <p:nvPr>
            <p:ph type="title"/>
          </p:nvPr>
        </p:nvSpPr>
        <p:spPr>
          <a:xfrm>
            <a:off x="407536" y="308208"/>
            <a:ext cx="9109075" cy="431800"/>
          </a:xfrm>
        </p:spPr>
        <p:txBody>
          <a:bodyPr/>
          <a:lstStyle/>
          <a:p>
            <a:r>
              <a:rPr lang="et-EE" sz="2200" dirty="0" smtClean="0"/>
              <a:t>Tööstustoodangu mahud 2000-2015</a:t>
            </a:r>
          </a:p>
        </p:txBody>
      </p:sp>
      <p:sp>
        <p:nvSpPr>
          <p:cNvPr id="31748" name="Rectangle 3"/>
          <p:cNvSpPr>
            <a:spLocks noGrp="1"/>
          </p:cNvSpPr>
          <p:nvPr>
            <p:ph type="body" idx="1"/>
          </p:nvPr>
        </p:nvSpPr>
        <p:spPr>
          <a:xfrm>
            <a:off x="6390860" y="665923"/>
            <a:ext cx="3318219" cy="5787266"/>
          </a:xfrm>
        </p:spPr>
        <p:txBody>
          <a:bodyPr/>
          <a:lstStyle/>
          <a:p>
            <a:pPr>
              <a:lnSpc>
                <a:spcPct val="80000"/>
              </a:lnSpc>
            </a:pPr>
            <a:endParaRPr lang="et-EE" sz="1600" b="1" dirty="0"/>
          </a:p>
          <a:p>
            <a:pPr>
              <a:lnSpc>
                <a:spcPct val="80000"/>
              </a:lnSpc>
            </a:pPr>
            <a:r>
              <a:rPr lang="et-EE" sz="1600" b="1" u="sng" dirty="0" smtClean="0"/>
              <a:t>Tööstustoodangu mahud 11k 2015:</a:t>
            </a:r>
            <a:r>
              <a:rPr lang="et-EE" sz="1600" b="1" dirty="0" smtClean="0"/>
              <a:t> -1,8% </a:t>
            </a:r>
            <a:r>
              <a:rPr lang="et-EE" sz="1600" b="1" dirty="0" err="1" smtClean="0"/>
              <a:t>YoY</a:t>
            </a:r>
            <a:r>
              <a:rPr lang="et-EE" sz="1600" b="1" dirty="0" smtClean="0"/>
              <a:t>.</a:t>
            </a:r>
          </a:p>
          <a:p>
            <a:pPr marL="296863" lvl="1" indent="-296863">
              <a:lnSpc>
                <a:spcPct val="80000"/>
              </a:lnSpc>
              <a:buClr>
                <a:schemeClr val="accent1"/>
              </a:buClr>
              <a:buSzPct val="100000"/>
              <a:buNone/>
            </a:pPr>
            <a:r>
              <a:rPr lang="et-EE" sz="1400" dirty="0" smtClean="0"/>
              <a:t>	</a:t>
            </a:r>
          </a:p>
          <a:p>
            <a:pPr marL="296863" lvl="1" indent="-296863">
              <a:lnSpc>
                <a:spcPct val="80000"/>
              </a:lnSpc>
              <a:buClr>
                <a:schemeClr val="accent1"/>
              </a:buClr>
              <a:buSzPct val="100000"/>
              <a:buNone/>
            </a:pPr>
            <a:r>
              <a:rPr lang="et-EE" sz="1400" dirty="0"/>
              <a:t>	</a:t>
            </a:r>
            <a:r>
              <a:rPr lang="et-EE" sz="1400" b="1" dirty="0" smtClean="0"/>
              <a:t>Tugevad sektorid (11k </a:t>
            </a:r>
            <a:r>
              <a:rPr lang="et-EE" sz="1400" b="1" dirty="0" err="1" smtClean="0"/>
              <a:t>YoY</a:t>
            </a:r>
            <a:r>
              <a:rPr lang="et-EE" sz="1400" b="1" dirty="0" smtClean="0"/>
              <a:t> muutus</a:t>
            </a:r>
            <a:r>
              <a:rPr lang="et-EE" sz="1400" dirty="0" smtClean="0"/>
              <a:t>)</a:t>
            </a:r>
          </a:p>
          <a:p>
            <a:pPr marL="533400" lvl="2" indent="-296863">
              <a:lnSpc>
                <a:spcPct val="80000"/>
              </a:lnSpc>
              <a:buClr>
                <a:schemeClr val="accent1"/>
              </a:buClr>
              <a:buNone/>
            </a:pPr>
            <a:r>
              <a:rPr lang="et-EE" sz="1400" dirty="0" smtClean="0"/>
              <a:t>- puidutöötlemine +7,2%</a:t>
            </a:r>
          </a:p>
          <a:p>
            <a:pPr marL="236537" lvl="2" indent="0">
              <a:lnSpc>
                <a:spcPct val="80000"/>
              </a:lnSpc>
              <a:buClr>
                <a:schemeClr val="accent1"/>
              </a:buClr>
              <a:buNone/>
            </a:pPr>
            <a:r>
              <a:rPr lang="et-EE" sz="1400" dirty="0" smtClean="0"/>
              <a:t>- mööblitööstus +6,5%</a:t>
            </a:r>
          </a:p>
          <a:p>
            <a:pPr marL="522287" lvl="2" indent="-285750">
              <a:lnSpc>
                <a:spcPct val="80000"/>
              </a:lnSpc>
              <a:buClr>
                <a:schemeClr val="accent1"/>
              </a:buClr>
              <a:buFontTx/>
              <a:buChar char="-"/>
            </a:pPr>
            <a:endParaRPr lang="et-EE" sz="1400" dirty="0" smtClean="0"/>
          </a:p>
          <a:p>
            <a:pPr marL="236537" lvl="2" indent="0">
              <a:lnSpc>
                <a:spcPct val="80000"/>
              </a:lnSpc>
              <a:buClr>
                <a:schemeClr val="accent1"/>
              </a:buClr>
              <a:buNone/>
            </a:pPr>
            <a:r>
              <a:rPr lang="et-EE" sz="1400" dirty="0" smtClean="0"/>
              <a:t> </a:t>
            </a:r>
            <a:r>
              <a:rPr lang="et-EE" sz="1400" b="1" dirty="0" smtClean="0"/>
              <a:t>Neutraalsed sektorid</a:t>
            </a:r>
          </a:p>
          <a:p>
            <a:pPr marL="236537" lvl="2" indent="0">
              <a:lnSpc>
                <a:spcPct val="80000"/>
              </a:lnSpc>
              <a:buClr>
                <a:schemeClr val="accent1"/>
              </a:buClr>
              <a:buNone/>
            </a:pPr>
            <a:r>
              <a:rPr lang="et-EE" sz="1400" dirty="0" smtClean="0"/>
              <a:t>- Toiduainetööstus -0,4%</a:t>
            </a:r>
          </a:p>
          <a:p>
            <a:pPr marL="236537" lvl="2" indent="0">
              <a:lnSpc>
                <a:spcPct val="80000"/>
              </a:lnSpc>
              <a:buClr>
                <a:schemeClr val="accent1"/>
              </a:buClr>
              <a:buNone/>
            </a:pPr>
            <a:r>
              <a:rPr lang="et-EE" sz="1400" dirty="0" smtClean="0"/>
              <a:t>- Elektroonikatööstus </a:t>
            </a:r>
            <a:r>
              <a:rPr lang="et-EE" sz="1400" dirty="0"/>
              <a:t>-3.2% </a:t>
            </a:r>
          </a:p>
          <a:p>
            <a:pPr marL="236537" lvl="2" indent="0">
              <a:lnSpc>
                <a:spcPct val="80000"/>
              </a:lnSpc>
              <a:buClr>
                <a:schemeClr val="accent1"/>
              </a:buClr>
              <a:buNone/>
            </a:pPr>
            <a:endParaRPr lang="et-EE" sz="1400" dirty="0" smtClean="0"/>
          </a:p>
          <a:p>
            <a:pPr marL="236537" lvl="2" indent="0">
              <a:lnSpc>
                <a:spcPct val="80000"/>
              </a:lnSpc>
              <a:buClr>
                <a:schemeClr val="accent1"/>
              </a:buClr>
              <a:buNone/>
            </a:pPr>
            <a:r>
              <a:rPr lang="et-EE" sz="1400" dirty="0" smtClean="0"/>
              <a:t> </a:t>
            </a:r>
            <a:r>
              <a:rPr lang="et-EE" sz="1400" b="1" dirty="0" smtClean="0"/>
              <a:t>Nõrgad sektorid</a:t>
            </a:r>
          </a:p>
          <a:p>
            <a:pPr marL="236537" lvl="2" indent="0">
              <a:lnSpc>
                <a:spcPct val="80000"/>
              </a:lnSpc>
              <a:buClr>
                <a:schemeClr val="accent1"/>
              </a:buClr>
              <a:buNone/>
            </a:pPr>
            <a:r>
              <a:rPr lang="et-EE" sz="1400" dirty="0" smtClean="0"/>
              <a:t>- Rõivatööstus -16,0%</a:t>
            </a:r>
          </a:p>
          <a:p>
            <a:pPr marL="236537" lvl="2" indent="0">
              <a:lnSpc>
                <a:spcPct val="80000"/>
              </a:lnSpc>
              <a:buClr>
                <a:schemeClr val="accent1"/>
              </a:buClr>
              <a:buNone/>
            </a:pPr>
            <a:r>
              <a:rPr lang="et-EE" sz="1400" dirty="0" smtClean="0"/>
              <a:t>- Keemiatööstus -12,7%</a:t>
            </a:r>
          </a:p>
          <a:p>
            <a:pPr marL="236537" lvl="2" indent="0">
              <a:lnSpc>
                <a:spcPct val="80000"/>
              </a:lnSpc>
              <a:buClr>
                <a:schemeClr val="accent1"/>
              </a:buClr>
              <a:buNone/>
            </a:pPr>
            <a:r>
              <a:rPr lang="et-EE" sz="1400" dirty="0" smtClean="0"/>
              <a:t>- Elektritootmine -12,6%</a:t>
            </a:r>
          </a:p>
          <a:p>
            <a:pPr>
              <a:lnSpc>
                <a:spcPct val="80000"/>
              </a:lnSpc>
            </a:pPr>
            <a:endParaRPr lang="et-EE" sz="1600" b="1" dirty="0" smtClean="0"/>
          </a:p>
          <a:p>
            <a:pPr>
              <a:lnSpc>
                <a:spcPct val="80000"/>
              </a:lnSpc>
            </a:pPr>
            <a:r>
              <a:rPr lang="et-EE" sz="1600" b="1" dirty="0" smtClean="0"/>
              <a:t>Eestile oleks väga vaja tööjõumaksude alandamist. </a:t>
            </a:r>
            <a:r>
              <a:rPr lang="et-EE" sz="1600" dirty="0" smtClean="0"/>
              <a:t>Et töövõtja saab rohkem kätte, aga ettevõtte jaoks kulud ei tõuse (maksuvaba miinimum, tulumaksumäär, sots maks).</a:t>
            </a:r>
          </a:p>
          <a:p>
            <a:pPr>
              <a:lnSpc>
                <a:spcPct val="80000"/>
              </a:lnSpc>
            </a:pPr>
            <a:endParaRPr lang="et-EE" sz="1600" dirty="0" smtClean="0"/>
          </a:p>
          <a:p>
            <a:pPr>
              <a:lnSpc>
                <a:spcPct val="80000"/>
              </a:lnSpc>
            </a:pPr>
            <a:r>
              <a:rPr lang="et-EE" sz="1600" dirty="0" smtClean="0"/>
              <a:t>Rahvusvahelises konkurentsis on eksportööridel vaja eelist. Praegu toimub võitlus, millise riigi tootjad ellu jäävad. </a:t>
            </a:r>
          </a:p>
          <a:p>
            <a:pPr>
              <a:lnSpc>
                <a:spcPct val="80000"/>
              </a:lnSpc>
            </a:pPr>
            <a:endParaRPr lang="et-EE" sz="1600" dirty="0" smtClean="0"/>
          </a:p>
          <a:p>
            <a:pPr>
              <a:lnSpc>
                <a:spcPct val="80000"/>
              </a:lnSpc>
            </a:pPr>
            <a:endParaRPr lang="et-EE" sz="1800" dirty="0" smtClean="0"/>
          </a:p>
          <a:p>
            <a:pPr>
              <a:lnSpc>
                <a:spcPct val="80000"/>
              </a:lnSpc>
              <a:buNone/>
            </a:pPr>
            <a:endParaRPr lang="et-EE" sz="1800" dirty="0"/>
          </a:p>
          <a:p>
            <a:pPr>
              <a:lnSpc>
                <a:spcPct val="80000"/>
              </a:lnSpc>
              <a:buNone/>
            </a:pPr>
            <a:endParaRPr lang="et-EE" sz="1800" dirty="0" smtClean="0"/>
          </a:p>
          <a:p>
            <a:pPr lvl="1">
              <a:lnSpc>
                <a:spcPct val="80000"/>
              </a:lnSpc>
              <a:buNone/>
            </a:pPr>
            <a:endParaRPr lang="et-EE" sz="1800" dirty="0" smtClean="0"/>
          </a:p>
          <a:p>
            <a:pPr lvl="1">
              <a:lnSpc>
                <a:spcPct val="80000"/>
              </a:lnSpc>
            </a:pPr>
            <a:endParaRPr lang="et-EE" sz="1800" dirty="0" smtClean="0"/>
          </a:p>
          <a:p>
            <a:pPr>
              <a:lnSpc>
                <a:spcPct val="80000"/>
              </a:lnSpc>
            </a:pPr>
            <a:endParaRPr lang="et-EE" sz="1800" b="1" dirty="0" smtClean="0"/>
          </a:p>
          <a:p>
            <a:pPr>
              <a:lnSpc>
                <a:spcPct val="80000"/>
              </a:lnSpc>
            </a:pPr>
            <a:endParaRPr lang="et-EE" sz="1800" dirty="0" smtClean="0"/>
          </a:p>
          <a:p>
            <a:pPr>
              <a:lnSpc>
                <a:spcPct val="80000"/>
              </a:lnSpc>
            </a:pPr>
            <a:endParaRPr lang="et-EE" sz="1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64" y="4116155"/>
            <a:ext cx="59721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63" y="1001261"/>
            <a:ext cx="59721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82557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35843" name="Rectangle 2"/>
          <p:cNvSpPr>
            <a:spLocks noGrp="1"/>
          </p:cNvSpPr>
          <p:nvPr>
            <p:ph type="title"/>
          </p:nvPr>
        </p:nvSpPr>
        <p:spPr>
          <a:xfrm>
            <a:off x="273050" y="260350"/>
            <a:ext cx="9107488" cy="727075"/>
          </a:xfrm>
        </p:spPr>
        <p:txBody>
          <a:bodyPr/>
          <a:lstStyle/>
          <a:p>
            <a:r>
              <a:rPr lang="et-EE" dirty="0" smtClean="0"/>
              <a:t>Tööhõive 2001-2015</a:t>
            </a:r>
          </a:p>
        </p:txBody>
      </p:sp>
      <p:sp>
        <p:nvSpPr>
          <p:cNvPr id="35844" name="Rectangle 3"/>
          <p:cNvSpPr>
            <a:spLocks noGrp="1"/>
          </p:cNvSpPr>
          <p:nvPr>
            <p:ph type="body" sz="half" idx="3"/>
          </p:nvPr>
        </p:nvSpPr>
        <p:spPr>
          <a:xfrm>
            <a:off x="387626" y="3975651"/>
            <a:ext cx="9377811" cy="2571245"/>
          </a:xfrm>
        </p:spPr>
        <p:txBody>
          <a:bodyPr/>
          <a:lstStyle/>
          <a:p>
            <a:pPr>
              <a:lnSpc>
                <a:spcPct val="90000"/>
              </a:lnSpc>
              <a:buFont typeface="Arial" charset="0"/>
              <a:buNone/>
            </a:pPr>
            <a:r>
              <a:rPr lang="et-EE" sz="1600" dirty="0" smtClean="0"/>
              <a:t>	III kv 2015 tööhõive 661 tuhat (+4,3% </a:t>
            </a:r>
            <a:r>
              <a:rPr lang="et-EE" sz="1600" dirty="0" err="1" smtClean="0"/>
              <a:t>YoY</a:t>
            </a:r>
            <a:r>
              <a:rPr lang="et-EE" sz="1600" dirty="0" smtClean="0"/>
              <a:t>).</a:t>
            </a:r>
          </a:p>
          <a:p>
            <a:pPr>
              <a:lnSpc>
                <a:spcPct val="90000"/>
              </a:lnSpc>
              <a:buFont typeface="Arial" charset="0"/>
              <a:buNone/>
            </a:pPr>
            <a:r>
              <a:rPr lang="et-EE" sz="1600" dirty="0" smtClean="0"/>
              <a:t>	III kv 2015 tööpuuduse määr 5,2% (aasta tagasi 7,5%).</a:t>
            </a:r>
          </a:p>
          <a:p>
            <a:pPr>
              <a:lnSpc>
                <a:spcPct val="90000"/>
              </a:lnSpc>
            </a:pPr>
            <a:endParaRPr lang="et-EE" sz="1600" dirty="0" smtClean="0"/>
          </a:p>
          <a:p>
            <a:pPr>
              <a:lnSpc>
                <a:spcPct val="90000"/>
              </a:lnSpc>
            </a:pPr>
            <a:r>
              <a:rPr lang="et-EE" sz="1600" b="1" dirty="0" smtClean="0"/>
              <a:t>2014a keskmine tööpuuduse määr oli 7,3% (2013a 8,6%). </a:t>
            </a:r>
            <a:r>
              <a:rPr lang="et-EE" sz="1600" dirty="0" smtClean="0"/>
              <a:t>Veel 1-2a tagasi ei oleks uskunud, et Eestis tööpuuduse määr alla 8% langeb.</a:t>
            </a:r>
          </a:p>
          <a:p>
            <a:pPr>
              <a:lnSpc>
                <a:spcPct val="90000"/>
              </a:lnSpc>
            </a:pPr>
            <a:endParaRPr lang="et-EE" sz="1600" b="1" dirty="0" smtClean="0"/>
          </a:p>
          <a:p>
            <a:pPr>
              <a:lnSpc>
                <a:spcPct val="90000"/>
              </a:lnSpc>
            </a:pPr>
            <a:r>
              <a:rPr lang="et-EE" sz="1600" dirty="0" smtClean="0"/>
              <a:t>Uskusin, et eksportöörid hakkavad enne raskuste tõttu tööjõudu vähendama, kui siseturg buumi tippu jõuab. Tegelikult on eksportöörid suutnud hõivet hoida.</a:t>
            </a:r>
          </a:p>
          <a:p>
            <a:pPr>
              <a:lnSpc>
                <a:spcPct val="90000"/>
              </a:lnSpc>
            </a:pPr>
            <a:endParaRPr lang="et-EE" sz="1600" dirty="0" smtClean="0"/>
          </a:p>
          <a:p>
            <a:pPr>
              <a:lnSpc>
                <a:spcPct val="90000"/>
              </a:lnSpc>
            </a:pPr>
            <a:r>
              <a:rPr lang="et-EE" sz="1600" dirty="0" smtClean="0"/>
              <a:t>Kas kõrged palgakasv/tööpuudus üle 10% või madalam palgakasv/madalam tööpuudus?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29" y="1034064"/>
            <a:ext cx="62007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2198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Toorainete hinnad aug 2010- aug 2015</a:t>
            </a:r>
            <a:endParaRPr lang="et-EE" dirty="0"/>
          </a:p>
        </p:txBody>
      </p:sp>
      <p:sp>
        <p:nvSpPr>
          <p:cNvPr id="4" name="Footer Placeholder 3"/>
          <p:cNvSpPr>
            <a:spLocks noGrp="1"/>
          </p:cNvSpPr>
          <p:nvPr>
            <p:ph type="ftr" sz="quarter" idx="10"/>
          </p:nvPr>
        </p:nvSpPr>
        <p:spPr/>
        <p:txBody>
          <a:bodyPr/>
          <a:lstStyle/>
          <a:p>
            <a:pPr>
              <a:defRPr/>
            </a:pPr>
            <a:r>
              <a:rPr lang="en-US" smtClean="0"/>
              <a:t>allikas: Eesti Pank</a:t>
            </a:r>
            <a:endParaRPr lang="en-GB"/>
          </a:p>
        </p:txBody>
      </p:sp>
      <p:sp>
        <p:nvSpPr>
          <p:cNvPr id="5" name="Slide Number Placeholder 4"/>
          <p:cNvSpPr>
            <a:spLocks noGrp="1"/>
          </p:cNvSpPr>
          <p:nvPr>
            <p:ph type="sldNum" sz="quarter" idx="11"/>
          </p:nvPr>
        </p:nvSpPr>
        <p:spPr/>
        <p:txBody>
          <a:bodyPr/>
          <a:lstStyle/>
          <a:p>
            <a:pPr>
              <a:defRPr/>
            </a:pPr>
            <a:fld id="{52F84374-4EEA-46C3-BA33-8D4B166BBA5B}" type="slidenum">
              <a:rPr lang="en-GB" smtClean="0"/>
              <a:pPr>
                <a:defRPr/>
              </a:pPr>
              <a:t>2</a:t>
            </a:fld>
            <a:endParaRPr lang="en-GB"/>
          </a:p>
        </p:txBody>
      </p:sp>
      <p:pic>
        <p:nvPicPr>
          <p:cNvPr id="14338" name="Picture 2" descr="http://cdn.oilprice.com/images/tinymce/davy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38" y="1599193"/>
            <a:ext cx="7528742" cy="44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9003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sidfot 4"/>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36867" name="Rectangle 2"/>
          <p:cNvSpPr>
            <a:spLocks noGrp="1"/>
          </p:cNvSpPr>
          <p:nvPr>
            <p:ph type="title"/>
          </p:nvPr>
        </p:nvSpPr>
        <p:spPr>
          <a:xfrm>
            <a:off x="512763" y="376238"/>
            <a:ext cx="8845550" cy="701675"/>
          </a:xfrm>
        </p:spPr>
        <p:txBody>
          <a:bodyPr/>
          <a:lstStyle/>
          <a:p>
            <a:r>
              <a:rPr lang="et-EE" dirty="0" smtClean="0"/>
              <a:t>Nominaal- ja reaalpalk 2002-2015</a:t>
            </a:r>
          </a:p>
        </p:txBody>
      </p:sp>
      <p:sp>
        <p:nvSpPr>
          <p:cNvPr id="36868" name="Rectangle 3"/>
          <p:cNvSpPr>
            <a:spLocks noGrp="1"/>
          </p:cNvSpPr>
          <p:nvPr>
            <p:ph type="body" idx="1"/>
          </p:nvPr>
        </p:nvSpPr>
        <p:spPr>
          <a:xfrm>
            <a:off x="648070" y="4287915"/>
            <a:ext cx="8673482" cy="2143048"/>
          </a:xfrm>
        </p:spPr>
        <p:txBody>
          <a:bodyPr/>
          <a:lstStyle/>
          <a:p>
            <a:pPr>
              <a:lnSpc>
                <a:spcPct val="80000"/>
              </a:lnSpc>
            </a:pPr>
            <a:r>
              <a:rPr lang="et-EE" sz="1400" dirty="0" smtClean="0"/>
              <a:t>2012a keskmine brutopalk 880 EUR/kuu (+4,9% </a:t>
            </a:r>
            <a:r>
              <a:rPr lang="et-EE" sz="1400" dirty="0" err="1" smtClean="0"/>
              <a:t>YoY</a:t>
            </a:r>
            <a:r>
              <a:rPr lang="et-EE" sz="1400" dirty="0" smtClean="0"/>
              <a:t>). </a:t>
            </a:r>
          </a:p>
          <a:p>
            <a:pPr>
              <a:lnSpc>
                <a:spcPct val="80000"/>
              </a:lnSpc>
            </a:pPr>
            <a:r>
              <a:rPr lang="et-EE" sz="1400" dirty="0" smtClean="0"/>
              <a:t>2013a keskmine brutopalk 949 EUR/kuu (+7,7% </a:t>
            </a:r>
            <a:r>
              <a:rPr lang="et-EE" sz="1400" dirty="0" err="1" smtClean="0"/>
              <a:t>YoY</a:t>
            </a:r>
            <a:r>
              <a:rPr lang="et-EE" sz="1400" dirty="0" smtClean="0"/>
              <a:t>).</a:t>
            </a:r>
          </a:p>
          <a:p>
            <a:pPr>
              <a:lnSpc>
                <a:spcPct val="80000"/>
              </a:lnSpc>
            </a:pPr>
            <a:r>
              <a:rPr lang="et-EE" sz="1400" dirty="0" smtClean="0"/>
              <a:t>2014a keskmine brutopalk 1001 EUR/kuu (+5,5% </a:t>
            </a:r>
            <a:r>
              <a:rPr lang="et-EE" sz="1400" dirty="0" err="1" smtClean="0"/>
              <a:t>YoY</a:t>
            </a:r>
            <a:r>
              <a:rPr lang="et-EE" sz="1400" dirty="0" smtClean="0"/>
              <a:t>).</a:t>
            </a:r>
          </a:p>
          <a:p>
            <a:pPr>
              <a:lnSpc>
                <a:spcPct val="80000"/>
              </a:lnSpc>
            </a:pPr>
            <a:r>
              <a:rPr lang="et-EE" sz="1400" b="1" dirty="0" smtClean="0"/>
              <a:t>9k 2015 keskmine brutopalk 1046 EUR/kuu (+5,8% </a:t>
            </a:r>
            <a:r>
              <a:rPr lang="et-EE" sz="1400" b="1" dirty="0" err="1" smtClean="0"/>
              <a:t>YoY</a:t>
            </a:r>
            <a:r>
              <a:rPr lang="et-EE" sz="1400" b="1" dirty="0" smtClean="0"/>
              <a:t>), sh III kv 1045 EUR/kuu (+6,9% </a:t>
            </a:r>
            <a:r>
              <a:rPr lang="et-EE" sz="1400" b="1" dirty="0" err="1" smtClean="0"/>
              <a:t>YoY</a:t>
            </a:r>
            <a:r>
              <a:rPr lang="et-EE" sz="1400" b="1" dirty="0" smtClean="0"/>
              <a:t>).</a:t>
            </a:r>
          </a:p>
          <a:p>
            <a:pPr>
              <a:lnSpc>
                <a:spcPct val="80000"/>
              </a:lnSpc>
            </a:pPr>
            <a:endParaRPr lang="et-EE" sz="1400" b="1" dirty="0" smtClean="0"/>
          </a:p>
          <a:p>
            <a:pPr>
              <a:lnSpc>
                <a:spcPct val="80000"/>
              </a:lnSpc>
            </a:pPr>
            <a:r>
              <a:rPr lang="et-EE" sz="1400" dirty="0" smtClean="0"/>
              <a:t>Palgakasv on kõrge. Siseturu nõudlus on tänu sellele väga tugev.</a:t>
            </a:r>
          </a:p>
          <a:p>
            <a:pPr>
              <a:lnSpc>
                <a:spcPct val="80000"/>
              </a:lnSpc>
            </a:pPr>
            <a:endParaRPr lang="et-EE" sz="1400" dirty="0" smtClean="0"/>
          </a:p>
          <a:p>
            <a:pPr>
              <a:lnSpc>
                <a:spcPct val="80000"/>
              </a:lnSpc>
            </a:pPr>
            <a:r>
              <a:rPr lang="et-EE" sz="1400" dirty="0"/>
              <a:t>Kas </a:t>
            </a:r>
            <a:r>
              <a:rPr lang="et-EE" sz="1400" b="1" dirty="0" smtClean="0"/>
              <a:t>kõrge palgakasv ja tööpuudus 8-10</a:t>
            </a:r>
            <a:r>
              <a:rPr lang="et-EE" sz="1400" b="1" dirty="0"/>
              <a:t>% </a:t>
            </a:r>
            <a:r>
              <a:rPr lang="et-EE" sz="1400" dirty="0" smtClean="0"/>
              <a:t>või </a:t>
            </a:r>
            <a:r>
              <a:rPr lang="et-EE" sz="1400" u="sng" dirty="0"/>
              <a:t>madalam palgakasv/madalam tööpuudus</a:t>
            </a:r>
            <a:r>
              <a:rPr lang="et-EE" sz="1400" dirty="0" smtClean="0"/>
              <a:t>? Ei tea, kumb on parem. </a:t>
            </a:r>
            <a:endParaRPr lang="et-EE" sz="1400" dirty="0"/>
          </a:p>
          <a:p>
            <a:pPr>
              <a:lnSpc>
                <a:spcPct val="80000"/>
              </a:lnSpc>
            </a:pPr>
            <a:endParaRPr lang="et-EE" sz="1400" dirty="0"/>
          </a:p>
          <a:p>
            <a:pPr marL="0" indent="0">
              <a:lnSpc>
                <a:spcPct val="80000"/>
              </a:lnSpc>
              <a:buNone/>
            </a:pPr>
            <a:r>
              <a:rPr lang="et-EE" sz="1400" dirty="0"/>
              <a:t/>
            </a:r>
            <a:br>
              <a:rPr lang="et-EE" sz="1400" dirty="0"/>
            </a:br>
            <a:endParaRPr lang="et-EE" sz="1400" dirty="0"/>
          </a:p>
          <a:p>
            <a:pPr>
              <a:lnSpc>
                <a:spcPct val="80000"/>
              </a:lnSpc>
            </a:pPr>
            <a:endParaRPr lang="et-EE" sz="1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244" y="901030"/>
            <a:ext cx="618172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08769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Eesti</a:t>
            </a:r>
            <a:r>
              <a:rPr lang="en-US" dirty="0" smtClean="0"/>
              <a:t> </a:t>
            </a:r>
            <a:r>
              <a:rPr lang="en-US" dirty="0" err="1" smtClean="0"/>
              <a:t>Statistikaamet</a:t>
            </a:r>
            <a:endParaRPr lang="en-GB" dirty="0" smtClean="0"/>
          </a:p>
        </p:txBody>
      </p:sp>
      <p:sp>
        <p:nvSpPr>
          <p:cNvPr id="37891" name="Rectangle 2"/>
          <p:cNvSpPr>
            <a:spLocks noGrp="1"/>
          </p:cNvSpPr>
          <p:nvPr>
            <p:ph type="title"/>
          </p:nvPr>
        </p:nvSpPr>
        <p:spPr>
          <a:xfrm>
            <a:off x="236306" y="222250"/>
            <a:ext cx="9366482" cy="752475"/>
          </a:xfrm>
        </p:spPr>
        <p:txBody>
          <a:bodyPr/>
          <a:lstStyle/>
          <a:p>
            <a:r>
              <a:rPr lang="et-EE" dirty="0" smtClean="0"/>
              <a:t>Tarbijahinnaindeks</a:t>
            </a:r>
            <a:br>
              <a:rPr lang="et-EE" dirty="0" smtClean="0"/>
            </a:br>
            <a:r>
              <a:rPr lang="et-EE" sz="1800" dirty="0" smtClean="0"/>
              <a:t>Negatiive THI muutus 2014-2015a</a:t>
            </a:r>
            <a:endParaRPr lang="et-EE" sz="1800" b="0" dirty="0" smtClean="0"/>
          </a:p>
        </p:txBody>
      </p:sp>
      <p:sp>
        <p:nvSpPr>
          <p:cNvPr id="37892" name="Text Box 5"/>
          <p:cNvSpPr txBox="1">
            <a:spLocks noChangeArrowheads="1"/>
          </p:cNvSpPr>
          <p:nvPr/>
        </p:nvSpPr>
        <p:spPr bwMode="auto">
          <a:xfrm>
            <a:off x="6338655" y="890079"/>
            <a:ext cx="3364637" cy="8510022"/>
          </a:xfrm>
          <a:prstGeom prst="rect">
            <a:avLst/>
          </a:prstGeom>
          <a:noFill/>
          <a:ln w="9525" algn="ctr">
            <a:noFill/>
            <a:miter lim="800000"/>
            <a:headEnd/>
            <a:tailEnd/>
          </a:ln>
        </p:spPr>
        <p:txBody>
          <a:bodyPr wrap="square">
            <a:spAutoFit/>
          </a:bodyPr>
          <a:lstStyle/>
          <a:p>
            <a:pPr marL="342900" indent="-342900" algn="l">
              <a:buClr>
                <a:schemeClr val="accent1"/>
              </a:buClr>
              <a:buFontTx/>
              <a:buChar char="•"/>
            </a:pPr>
            <a:r>
              <a:rPr lang="et-EE" sz="1600" b="1" dirty="0" smtClean="0"/>
              <a:t>Keskmine THI aastane muutus </a:t>
            </a:r>
          </a:p>
          <a:p>
            <a:pPr marL="342900" indent="-342900" algn="l">
              <a:buClr>
                <a:schemeClr val="accent1"/>
              </a:buClr>
            </a:pPr>
            <a:r>
              <a:rPr lang="et-EE" sz="1600" dirty="0"/>
              <a:t>	</a:t>
            </a:r>
            <a:r>
              <a:rPr lang="et-EE" sz="1600" dirty="0" smtClean="0"/>
              <a:t>2011: +5,0</a:t>
            </a:r>
            <a:r>
              <a:rPr lang="et-EE" sz="1600" dirty="0"/>
              <a:t>%</a:t>
            </a:r>
          </a:p>
          <a:p>
            <a:pPr marL="342900" indent="-342900" algn="l">
              <a:buClr>
                <a:schemeClr val="accent1"/>
              </a:buClr>
            </a:pPr>
            <a:r>
              <a:rPr lang="et-EE" sz="1600" dirty="0"/>
              <a:t>	</a:t>
            </a:r>
            <a:r>
              <a:rPr lang="et-EE" sz="1600" dirty="0" smtClean="0"/>
              <a:t>2012: +3,9</a:t>
            </a:r>
            <a:r>
              <a:rPr lang="et-EE" sz="1600" dirty="0"/>
              <a:t>%</a:t>
            </a:r>
          </a:p>
          <a:p>
            <a:pPr marL="342900" indent="-342900" algn="l">
              <a:buClr>
                <a:schemeClr val="accent1"/>
              </a:buClr>
            </a:pPr>
            <a:r>
              <a:rPr lang="et-EE" sz="1600" dirty="0"/>
              <a:t>	</a:t>
            </a:r>
            <a:r>
              <a:rPr lang="et-EE" sz="1600" dirty="0" smtClean="0"/>
              <a:t>2013: +2,8%</a:t>
            </a:r>
          </a:p>
          <a:p>
            <a:pPr marL="342900" indent="-342900" algn="l">
              <a:buClr>
                <a:schemeClr val="accent1"/>
              </a:buClr>
            </a:pPr>
            <a:r>
              <a:rPr lang="et-EE" sz="1600" dirty="0" smtClean="0"/>
              <a:t>	2014: -0,1%  </a:t>
            </a:r>
          </a:p>
          <a:p>
            <a:pPr marL="342900" indent="-342900" algn="l">
              <a:buClr>
                <a:schemeClr val="accent1"/>
              </a:buClr>
            </a:pPr>
            <a:r>
              <a:rPr lang="et-EE" sz="1600" b="1" dirty="0"/>
              <a:t>	</a:t>
            </a:r>
            <a:r>
              <a:rPr lang="et-EE" sz="1600" b="1" dirty="0" smtClean="0"/>
              <a:t>2015: -0,5% </a:t>
            </a:r>
            <a:r>
              <a:rPr lang="et-EE" sz="1600" b="1" dirty="0" err="1" smtClean="0"/>
              <a:t>YoY</a:t>
            </a:r>
            <a:r>
              <a:rPr lang="et-EE" sz="1600" b="1" dirty="0" smtClean="0"/>
              <a:t> </a:t>
            </a:r>
          </a:p>
          <a:p>
            <a:pPr marL="342900" indent="-342900" algn="l">
              <a:buClr>
                <a:schemeClr val="accent1"/>
              </a:buClr>
            </a:pPr>
            <a:r>
              <a:rPr lang="et-EE" sz="1600" b="1" dirty="0"/>
              <a:t>	</a:t>
            </a:r>
            <a:r>
              <a:rPr lang="et-EE" sz="1600" dirty="0" smtClean="0"/>
              <a:t>(sh dets -0,9% </a:t>
            </a:r>
            <a:r>
              <a:rPr lang="et-EE" sz="1600" dirty="0" err="1" smtClean="0"/>
              <a:t>YoY</a:t>
            </a:r>
            <a:r>
              <a:rPr lang="et-EE" sz="1600" dirty="0" smtClean="0"/>
              <a:t>)</a:t>
            </a:r>
          </a:p>
          <a:p>
            <a:pPr marL="342900" indent="-342900" algn="l">
              <a:buClr>
                <a:schemeClr val="accent1"/>
              </a:buClr>
              <a:buFont typeface="Arial" panose="020B0604020202020204" pitchFamily="34" charset="0"/>
              <a:buChar char="•"/>
            </a:pPr>
            <a:endParaRPr lang="et-EE" sz="1600" dirty="0" smtClean="0"/>
          </a:p>
          <a:p>
            <a:pPr marL="342900" indent="-342900" algn="l">
              <a:buClr>
                <a:schemeClr val="accent1"/>
              </a:buClr>
              <a:buFont typeface="Arial" panose="020B0604020202020204" pitchFamily="34" charset="0"/>
              <a:buChar char="•"/>
            </a:pPr>
            <a:r>
              <a:rPr lang="et-EE" sz="1600" dirty="0" smtClean="0"/>
              <a:t>Madal inflatsioon viib suure hulga ettevõtete pankrottideni.</a:t>
            </a:r>
          </a:p>
          <a:p>
            <a:pPr marL="342900" indent="-342900" algn="l">
              <a:buClr>
                <a:schemeClr val="accent1"/>
              </a:buClr>
              <a:buFont typeface="Arial" panose="020B0604020202020204" pitchFamily="34" charset="0"/>
              <a:buChar char="•"/>
            </a:pPr>
            <a:r>
              <a:rPr lang="et-EE" sz="1600" dirty="0" smtClean="0"/>
              <a:t>Samal ajal keskpankade rahapoliitika soosib rahapakkumise kasvu </a:t>
            </a:r>
          </a:p>
          <a:p>
            <a:pPr marL="342900" indent="-342900" algn="l">
              <a:buClr>
                <a:schemeClr val="accent1"/>
              </a:buClr>
              <a:buFont typeface="Arial" panose="020B0604020202020204" pitchFamily="34" charset="0"/>
              <a:buChar char="•"/>
            </a:pPr>
            <a:r>
              <a:rPr lang="et-EE" sz="1600" dirty="0" smtClean="0"/>
              <a:t>See viib kõrgemate toorainete hindadeni maailmas.</a:t>
            </a:r>
          </a:p>
          <a:p>
            <a:pPr marL="342900" indent="-342900" algn="l">
              <a:buClr>
                <a:schemeClr val="accent1"/>
              </a:buClr>
              <a:buFont typeface="Arial" panose="020B0604020202020204" pitchFamily="34" charset="0"/>
              <a:buChar char="•"/>
            </a:pPr>
            <a:r>
              <a:rPr lang="et-EE" sz="1600" dirty="0" smtClean="0"/>
              <a:t>Tulemuseks: kõrge inflatsioon vähem kui 5a pärast.</a:t>
            </a:r>
          </a:p>
          <a:p>
            <a:pPr marL="342900" indent="-342900" algn="l">
              <a:buClr>
                <a:schemeClr val="accent1"/>
              </a:buClr>
              <a:buFont typeface="Arial" panose="020B0604020202020204" pitchFamily="34" charset="0"/>
              <a:buChar char="•"/>
            </a:pPr>
            <a:endParaRPr lang="et-EE" sz="1600" dirty="0" smtClean="0"/>
          </a:p>
          <a:p>
            <a:pPr marL="342900" indent="-342900" algn="l">
              <a:buClr>
                <a:schemeClr val="accent1"/>
              </a:buClr>
            </a:pPr>
            <a:endParaRPr lang="et-EE" sz="1600" dirty="0"/>
          </a:p>
          <a:p>
            <a:pPr marL="342900" indent="-342900" algn="l">
              <a:buClr>
                <a:schemeClr val="accent1"/>
              </a:buClr>
            </a:pPr>
            <a:endParaRPr lang="et-EE" sz="1600" dirty="0" smtClean="0"/>
          </a:p>
          <a:p>
            <a:pPr marL="342900" indent="-342900" algn="l">
              <a:buClr>
                <a:schemeClr val="accent1"/>
              </a:buClr>
            </a:pPr>
            <a:r>
              <a:rPr lang="et-EE" sz="1600" dirty="0" smtClean="0"/>
              <a:t> </a:t>
            </a:r>
          </a:p>
          <a:p>
            <a:pPr marL="342900" indent="-342900" algn="l">
              <a:buClr>
                <a:schemeClr val="accent1"/>
              </a:buClr>
              <a:buFont typeface="Arial" pitchFamily="34" charset="0"/>
              <a:buChar char="•"/>
            </a:pPr>
            <a:endParaRPr lang="et-EE" sz="1600" dirty="0" smtClean="0"/>
          </a:p>
          <a:p>
            <a:pPr marL="342900" indent="-342900" algn="l">
              <a:buClr>
                <a:schemeClr val="accent1"/>
              </a:buClr>
            </a:pPr>
            <a:endParaRPr lang="et-EE" sz="1600" dirty="0" smtClean="0"/>
          </a:p>
          <a:p>
            <a:pPr marL="342900" indent="-342900" algn="l">
              <a:buClr>
                <a:schemeClr val="accent1"/>
              </a:buClr>
            </a:pPr>
            <a:endParaRPr lang="et-E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414768"/>
            <a:ext cx="45815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3308059"/>
            <a:ext cx="58864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47530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p:cNvSpPr>
          <p:nvPr>
            <p:ph type="title"/>
          </p:nvPr>
        </p:nvSpPr>
        <p:spPr>
          <a:xfrm>
            <a:off x="318499" y="390418"/>
            <a:ext cx="9068389" cy="947845"/>
          </a:xfrm>
        </p:spPr>
        <p:txBody>
          <a:bodyPr/>
          <a:lstStyle/>
          <a:p>
            <a:r>
              <a:rPr lang="et-EE" dirty="0" smtClean="0"/>
              <a:t>Korteriturg </a:t>
            </a:r>
            <a:r>
              <a:rPr lang="et-EE" dirty="0" err="1" smtClean="0"/>
              <a:t>Tallinnas…</a:t>
            </a:r>
            <a:r>
              <a:rPr lang="et-EE" dirty="0" smtClean="0"/>
              <a:t/>
            </a:r>
            <a:br>
              <a:rPr lang="et-EE" dirty="0" smtClean="0"/>
            </a:br>
            <a:r>
              <a:rPr lang="et-EE" sz="1600" dirty="0" err="1" smtClean="0"/>
              <a:t>…on</a:t>
            </a:r>
            <a:r>
              <a:rPr lang="et-EE" sz="1600" dirty="0" smtClean="0"/>
              <a:t> hoopis midagi muud kui väikelinnades</a:t>
            </a:r>
          </a:p>
        </p:txBody>
      </p:sp>
      <p:sp>
        <p:nvSpPr>
          <p:cNvPr id="10" name="Content Placeholder 9"/>
          <p:cNvSpPr>
            <a:spLocks noGrp="1"/>
          </p:cNvSpPr>
          <p:nvPr>
            <p:ph sz="quarter" idx="2"/>
          </p:nvPr>
        </p:nvSpPr>
        <p:spPr>
          <a:xfrm>
            <a:off x="6048463" y="870013"/>
            <a:ext cx="3857538" cy="5376676"/>
          </a:xfrm>
        </p:spPr>
        <p:txBody>
          <a:bodyPr/>
          <a:lstStyle/>
          <a:p>
            <a:endParaRPr lang="et-EE" sz="1600" b="1" dirty="0" smtClean="0"/>
          </a:p>
          <a:p>
            <a:r>
              <a:rPr lang="et-EE" sz="1600" b="1" dirty="0" smtClean="0"/>
              <a:t>2015: </a:t>
            </a:r>
          </a:p>
          <a:p>
            <a:pPr lvl="1"/>
            <a:r>
              <a:rPr lang="et-EE" sz="1200" dirty="0" smtClean="0"/>
              <a:t>korteritehingute arv Tallinnas 8770 (+16% </a:t>
            </a:r>
            <a:r>
              <a:rPr lang="et-EE" sz="1200" dirty="0" err="1" smtClean="0"/>
              <a:t>YoY</a:t>
            </a:r>
            <a:r>
              <a:rPr lang="et-EE" sz="1200" dirty="0" smtClean="0"/>
              <a:t>). Tehingute arv on ca 30% väiksem kui 2007a. </a:t>
            </a:r>
          </a:p>
          <a:p>
            <a:pPr lvl="1"/>
            <a:r>
              <a:rPr lang="et-EE" sz="1200" dirty="0" smtClean="0"/>
              <a:t>Korterite mediaanhind oli 1462 EUR/m2 (+7% </a:t>
            </a:r>
            <a:r>
              <a:rPr lang="et-EE" sz="1200" dirty="0" err="1" smtClean="0"/>
              <a:t>YoY</a:t>
            </a:r>
            <a:r>
              <a:rPr lang="et-EE" sz="1200" dirty="0" smtClean="0"/>
              <a:t>). Mediaanhind -6% võrreldes 2007. aasta mediaanhinnaga.</a:t>
            </a:r>
          </a:p>
          <a:p>
            <a:endParaRPr lang="et-EE" sz="1600" dirty="0" smtClean="0"/>
          </a:p>
          <a:p>
            <a:endParaRPr lang="et-EE" sz="1600" dirty="0" smtClean="0"/>
          </a:p>
          <a:p>
            <a:r>
              <a:rPr lang="et-EE" sz="1400" u="sng" dirty="0" smtClean="0"/>
              <a:t>Korteritehingute mediaanhinnad piirkonniti, </a:t>
            </a:r>
            <a:r>
              <a:rPr lang="et-EE" sz="1400" u="sng" dirty="0" err="1" smtClean="0"/>
              <a:t>YoY</a:t>
            </a:r>
            <a:r>
              <a:rPr lang="et-EE" sz="1400" u="sng" dirty="0" smtClean="0"/>
              <a:t> muutused:</a:t>
            </a:r>
          </a:p>
          <a:p>
            <a:pPr lvl="1"/>
            <a:r>
              <a:rPr lang="et-EE" sz="1400" dirty="0" smtClean="0"/>
              <a:t>Kesklinn 2009 EUR/m2, +8%</a:t>
            </a:r>
          </a:p>
          <a:p>
            <a:pPr lvl="1"/>
            <a:r>
              <a:rPr lang="et-EE" sz="1400" dirty="0" smtClean="0"/>
              <a:t>Lasnamäe 1247 EUR/m2, +8% </a:t>
            </a:r>
          </a:p>
          <a:p>
            <a:pPr lvl="1"/>
            <a:r>
              <a:rPr lang="et-EE" sz="1400" dirty="0" smtClean="0"/>
              <a:t>Mustamäe 1259 EUR/m2, +3%.</a:t>
            </a:r>
          </a:p>
          <a:p>
            <a:pPr lvl="1"/>
            <a:endParaRPr lang="et-EE" sz="1400" b="1" dirty="0" smtClean="0"/>
          </a:p>
          <a:p>
            <a:pPr lvl="1"/>
            <a:r>
              <a:rPr lang="et-EE" sz="1400" dirty="0" smtClean="0"/>
              <a:t>Tartu 1148 EUR/m2, +1% (+</a:t>
            </a:r>
            <a:r>
              <a:rPr lang="et-EE" sz="1400" dirty="0" err="1" smtClean="0"/>
              <a:t>1%</a:t>
            </a:r>
            <a:r>
              <a:rPr lang="et-EE" sz="1400" dirty="0" smtClean="0"/>
              <a:t> vs 2007)</a:t>
            </a:r>
          </a:p>
          <a:p>
            <a:pPr lvl="1"/>
            <a:r>
              <a:rPr lang="et-EE" sz="1400" dirty="0" smtClean="0"/>
              <a:t>Pärnu 844 EUR/m2, +7% (-28%)</a:t>
            </a:r>
          </a:p>
          <a:p>
            <a:pPr lvl="1"/>
            <a:r>
              <a:rPr lang="et-EE" sz="1400" dirty="0" smtClean="0"/>
              <a:t>Kuressaare 667 EUR/m2, +1% (-28%)</a:t>
            </a:r>
          </a:p>
          <a:p>
            <a:pPr lvl="1"/>
            <a:r>
              <a:rPr lang="et-EE" sz="1400" dirty="0" smtClean="0"/>
              <a:t>Viljandi 525 EUR/m2, +5% (-34%)</a:t>
            </a:r>
          </a:p>
          <a:p>
            <a:pPr lvl="1"/>
            <a:r>
              <a:rPr lang="et-EE" sz="1400" dirty="0"/>
              <a:t>Narva 465 EUR/m2, -2% </a:t>
            </a:r>
            <a:r>
              <a:rPr lang="et-EE" sz="1400" dirty="0" smtClean="0"/>
              <a:t>(-45%)</a:t>
            </a:r>
            <a:endParaRPr lang="et-EE" sz="1400" dirty="0"/>
          </a:p>
          <a:p>
            <a:pPr lvl="1"/>
            <a:r>
              <a:rPr lang="et-EE" sz="1400" dirty="0" smtClean="0"/>
              <a:t>Võru 363 EUR/m2, +7% (-45%)</a:t>
            </a:r>
          </a:p>
        </p:txBody>
      </p:sp>
      <p:sp>
        <p:nvSpPr>
          <p:cNvPr id="38914"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Maa-amet</a:t>
            </a:r>
            <a:endParaRPr lang="en-GB"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02" y="1379028"/>
            <a:ext cx="5747137"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01" y="3846352"/>
            <a:ext cx="57471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8929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sidfot 4"/>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40963" name="Rectangle 2"/>
          <p:cNvSpPr>
            <a:spLocks noGrp="1"/>
          </p:cNvSpPr>
          <p:nvPr>
            <p:ph type="title"/>
          </p:nvPr>
        </p:nvSpPr>
        <p:spPr>
          <a:xfrm>
            <a:off x="326346" y="227828"/>
            <a:ext cx="9123202" cy="833455"/>
          </a:xfrm>
        </p:spPr>
        <p:txBody>
          <a:bodyPr/>
          <a:lstStyle/>
          <a:p>
            <a:r>
              <a:rPr lang="et-EE" dirty="0" smtClean="0"/>
              <a:t>Jaekaubanduse käive ja mahud 2003-2015</a:t>
            </a:r>
          </a:p>
        </p:txBody>
      </p:sp>
      <p:sp>
        <p:nvSpPr>
          <p:cNvPr id="40964" name="Rectangle 3"/>
          <p:cNvSpPr>
            <a:spLocks noGrp="1"/>
          </p:cNvSpPr>
          <p:nvPr>
            <p:ph type="body" idx="1"/>
          </p:nvPr>
        </p:nvSpPr>
        <p:spPr>
          <a:xfrm>
            <a:off x="5681709" y="616449"/>
            <a:ext cx="4003829" cy="3609322"/>
          </a:xfrm>
        </p:spPr>
        <p:txBody>
          <a:bodyPr/>
          <a:lstStyle/>
          <a:p>
            <a:r>
              <a:rPr lang="et-EE" sz="1600" b="1" u="sng" dirty="0" smtClean="0"/>
              <a:t>11 kuud 2015:</a:t>
            </a:r>
            <a:endParaRPr lang="et-EE" sz="1600" u="sng" dirty="0" smtClean="0"/>
          </a:p>
          <a:p>
            <a:pPr marL="304800" lvl="1" indent="0">
              <a:buNone/>
            </a:pPr>
            <a:r>
              <a:rPr lang="et-EE" sz="1600" dirty="0" smtClean="0"/>
              <a:t>Jaekaubanduse käive 5,03mld eurot +6,3% </a:t>
            </a:r>
            <a:r>
              <a:rPr lang="et-EE" sz="1600" dirty="0" err="1" smtClean="0"/>
              <a:t>YoY</a:t>
            </a:r>
            <a:r>
              <a:rPr lang="et-EE" sz="1600" dirty="0" smtClean="0"/>
              <a:t> (november +5,4% </a:t>
            </a:r>
            <a:r>
              <a:rPr lang="et-EE" sz="1600" dirty="0" err="1" smtClean="0"/>
              <a:t>YoY</a:t>
            </a:r>
            <a:r>
              <a:rPr lang="et-EE" sz="1600" dirty="0" smtClean="0"/>
              <a:t>), mahud +7,8% </a:t>
            </a:r>
            <a:r>
              <a:rPr lang="et-EE" sz="1600" dirty="0" err="1" smtClean="0"/>
              <a:t>YoY</a:t>
            </a:r>
            <a:r>
              <a:rPr lang="et-EE" sz="1600" dirty="0" smtClean="0"/>
              <a:t> (nov +6,4% </a:t>
            </a:r>
            <a:r>
              <a:rPr lang="et-EE" sz="1600" dirty="0" err="1" smtClean="0"/>
              <a:t>YoY</a:t>
            </a:r>
            <a:r>
              <a:rPr lang="et-EE" sz="1600" dirty="0" smtClean="0"/>
              <a:t>).</a:t>
            </a:r>
          </a:p>
          <a:p>
            <a:pPr marL="304800" lvl="1" indent="0">
              <a:buNone/>
            </a:pPr>
            <a:r>
              <a:rPr lang="et-EE" sz="1600" b="1" dirty="0" smtClean="0"/>
              <a:t>Nafta</a:t>
            </a:r>
            <a:r>
              <a:rPr lang="et-EE" sz="1600" dirty="0" smtClean="0"/>
              <a:t> hinna langus on teiste kaubagruppide tarbimist toetanud. Kütuse </a:t>
            </a:r>
            <a:r>
              <a:rPr lang="et-EE" sz="1600" dirty="0"/>
              <a:t>jaemüük </a:t>
            </a:r>
            <a:r>
              <a:rPr lang="et-EE" sz="1600" dirty="0" smtClean="0"/>
              <a:t>rahaliselt </a:t>
            </a:r>
            <a:r>
              <a:rPr lang="et-EE" sz="1600" dirty="0"/>
              <a:t>-</a:t>
            </a:r>
            <a:r>
              <a:rPr lang="et-EE" sz="1600" dirty="0" smtClean="0"/>
              <a:t>7,5% </a:t>
            </a:r>
            <a:r>
              <a:rPr lang="et-EE" sz="1600" dirty="0" err="1" smtClean="0"/>
              <a:t>YoY</a:t>
            </a:r>
            <a:r>
              <a:rPr lang="et-EE" sz="1600" dirty="0" smtClean="0"/>
              <a:t>, mahud +5,5% </a:t>
            </a:r>
            <a:r>
              <a:rPr lang="et-EE" sz="1600" dirty="0" err="1" smtClean="0"/>
              <a:t>YoY</a:t>
            </a:r>
            <a:r>
              <a:rPr lang="et-EE" sz="1600" dirty="0" smtClean="0"/>
              <a:t>.</a:t>
            </a:r>
          </a:p>
          <a:p>
            <a:pPr marL="304800" lvl="1" indent="0">
              <a:buNone/>
            </a:pPr>
            <a:r>
              <a:rPr lang="et-EE" sz="1600" b="1" u="sng" dirty="0" smtClean="0"/>
              <a:t>Jaekaubandus 2015 vs 2010</a:t>
            </a:r>
            <a:endParaRPr lang="et-EE" sz="1600" b="1" u="sng" dirty="0"/>
          </a:p>
          <a:p>
            <a:pPr marL="304800" lvl="1" indent="0">
              <a:buNone/>
            </a:pPr>
            <a:r>
              <a:rPr lang="et-EE" sz="1600" dirty="0" smtClean="0"/>
              <a:t>Käive +50%, mahud +38%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5" y="1058936"/>
            <a:ext cx="47434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32" y="3255978"/>
            <a:ext cx="7142163" cy="331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3466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40" y="421240"/>
            <a:ext cx="8965648" cy="917023"/>
          </a:xfrm>
        </p:spPr>
        <p:txBody>
          <a:bodyPr/>
          <a:lstStyle/>
          <a:p>
            <a:r>
              <a:rPr lang="et-EE" dirty="0" smtClean="0"/>
              <a:t>Jaekaubanduse mahuindeksid 2007-2015</a:t>
            </a:r>
            <a:br>
              <a:rPr lang="et-EE" dirty="0" smtClean="0"/>
            </a:br>
            <a:r>
              <a:rPr lang="et-EE" sz="2000" dirty="0" smtClean="0"/>
              <a:t>2015a prognoos on 8 kuu tegelike numbrite baasil</a:t>
            </a:r>
            <a:endParaRPr lang="et-EE" sz="2000" dirty="0"/>
          </a:p>
        </p:txBody>
      </p:sp>
      <p:sp>
        <p:nvSpPr>
          <p:cNvPr id="5" name="Footer Placeholder 4"/>
          <p:cNvSpPr>
            <a:spLocks noGrp="1"/>
          </p:cNvSpPr>
          <p:nvPr>
            <p:ph type="ftr" sz="quarter" idx="10"/>
          </p:nvPr>
        </p:nvSpPr>
        <p:spPr/>
        <p:txBody>
          <a:bodyPr/>
          <a:lstStyle/>
          <a:p>
            <a:pPr>
              <a:defRPr/>
            </a:pPr>
            <a:r>
              <a:rPr lang="en-US" dirty="0" err="1" smtClean="0"/>
              <a:t>allikas</a:t>
            </a:r>
            <a:r>
              <a:rPr lang="en-US" dirty="0" smtClean="0"/>
              <a:t>: </a:t>
            </a:r>
            <a:r>
              <a:rPr lang="en-US" dirty="0" err="1" smtClean="0"/>
              <a:t>Eesti</a:t>
            </a:r>
            <a:r>
              <a:rPr lang="en-US" dirty="0" smtClean="0"/>
              <a:t> </a:t>
            </a:r>
            <a:r>
              <a:rPr lang="et-EE" dirty="0" smtClean="0"/>
              <a:t>Statistikaamet</a:t>
            </a:r>
            <a:endParaRPr lang="en-GB" dirty="0"/>
          </a:p>
        </p:txBody>
      </p:sp>
      <p:sp>
        <p:nvSpPr>
          <p:cNvPr id="6" name="Slide Number Placeholder 5"/>
          <p:cNvSpPr>
            <a:spLocks noGrp="1"/>
          </p:cNvSpPr>
          <p:nvPr>
            <p:ph type="sldNum" sz="quarter" idx="11"/>
          </p:nvPr>
        </p:nvSpPr>
        <p:spPr/>
        <p:txBody>
          <a:bodyPr/>
          <a:lstStyle/>
          <a:p>
            <a:pPr>
              <a:defRPr/>
            </a:pPr>
            <a:fld id="{35040D46-C8F5-4380-BE6D-4841C164E24A}" type="slidenum">
              <a:rPr lang="en-GB" smtClean="0"/>
              <a:pPr>
                <a:defRPr/>
              </a:pPr>
              <a:t>24</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47" y="1504950"/>
            <a:ext cx="7818437"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81256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89" y="308226"/>
            <a:ext cx="8945099" cy="1030038"/>
          </a:xfrm>
        </p:spPr>
        <p:txBody>
          <a:bodyPr/>
          <a:lstStyle/>
          <a:p>
            <a:r>
              <a:rPr lang="et-EE" dirty="0" smtClean="0"/>
              <a:t>Jaekaubanduse mahuindeksid 2007-2015</a:t>
            </a:r>
            <a:br>
              <a:rPr lang="et-EE" dirty="0" smtClean="0"/>
            </a:br>
            <a:r>
              <a:rPr lang="et-EE" dirty="0" smtClean="0"/>
              <a:t> </a:t>
            </a:r>
            <a:r>
              <a:rPr lang="et-EE" sz="2000" dirty="0"/>
              <a:t>2015a prognoos on 8 kuu tegelike numbrite baasil</a:t>
            </a:r>
          </a:p>
        </p:txBody>
      </p:sp>
      <p:sp>
        <p:nvSpPr>
          <p:cNvPr id="5" name="Footer Placeholder 4"/>
          <p:cNvSpPr>
            <a:spLocks noGrp="1"/>
          </p:cNvSpPr>
          <p:nvPr>
            <p:ph type="ftr" sz="quarter" idx="10"/>
          </p:nvPr>
        </p:nvSpPr>
        <p:spPr/>
        <p:txBody>
          <a:bodyPr/>
          <a:lstStyle/>
          <a:p>
            <a:pPr>
              <a:defRPr/>
            </a:pPr>
            <a:r>
              <a:rPr lang="en-US" dirty="0" err="1" smtClean="0"/>
              <a:t>allikas</a:t>
            </a:r>
            <a:r>
              <a:rPr lang="en-US" dirty="0" smtClean="0"/>
              <a:t>: </a:t>
            </a:r>
            <a:r>
              <a:rPr lang="en-US" dirty="0" err="1" smtClean="0"/>
              <a:t>Eesti</a:t>
            </a:r>
            <a:r>
              <a:rPr lang="en-US" dirty="0" smtClean="0"/>
              <a:t> </a:t>
            </a:r>
            <a:r>
              <a:rPr lang="et-EE" dirty="0" smtClean="0"/>
              <a:t>Statistikaamet</a:t>
            </a:r>
            <a:endParaRPr lang="en-GB" dirty="0"/>
          </a:p>
        </p:txBody>
      </p:sp>
      <p:sp>
        <p:nvSpPr>
          <p:cNvPr id="6" name="Slide Number Placeholder 5"/>
          <p:cNvSpPr>
            <a:spLocks noGrp="1"/>
          </p:cNvSpPr>
          <p:nvPr>
            <p:ph type="sldNum" sz="quarter" idx="11"/>
          </p:nvPr>
        </p:nvSpPr>
        <p:spPr/>
        <p:txBody>
          <a:bodyPr/>
          <a:lstStyle/>
          <a:p>
            <a:pPr>
              <a:defRPr/>
            </a:pPr>
            <a:fld id="{35040D46-C8F5-4380-BE6D-4841C164E24A}" type="slidenum">
              <a:rPr lang="en-GB" smtClean="0"/>
              <a:pPr>
                <a:defRPr/>
              </a:pPr>
              <a:t>25</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500188"/>
            <a:ext cx="7827963"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03233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t-EE" dirty="0" smtClean="0"/>
              <a:t>Maanteeamet</a:t>
            </a:r>
            <a:endParaRPr lang="en-GB" dirty="0" smtClean="0"/>
          </a:p>
        </p:txBody>
      </p:sp>
      <p:sp>
        <p:nvSpPr>
          <p:cNvPr id="49155" name="Rectangle 2"/>
          <p:cNvSpPr>
            <a:spLocks noGrp="1"/>
          </p:cNvSpPr>
          <p:nvPr>
            <p:ph type="title"/>
          </p:nvPr>
        </p:nvSpPr>
        <p:spPr>
          <a:xfrm>
            <a:off x="344488" y="333375"/>
            <a:ext cx="9107487" cy="727075"/>
          </a:xfrm>
        </p:spPr>
        <p:txBody>
          <a:bodyPr/>
          <a:lstStyle/>
          <a:p>
            <a:r>
              <a:rPr lang="et-EE" dirty="0" smtClean="0"/>
              <a:t>Uute sõiduautode müük 1998-2015</a:t>
            </a:r>
          </a:p>
        </p:txBody>
      </p:sp>
      <p:sp>
        <p:nvSpPr>
          <p:cNvPr id="49156" name="Rectangle 3"/>
          <p:cNvSpPr>
            <a:spLocks noGrp="1"/>
          </p:cNvSpPr>
          <p:nvPr>
            <p:ph type="body" idx="1"/>
          </p:nvPr>
        </p:nvSpPr>
        <p:spPr>
          <a:xfrm>
            <a:off x="5667375" y="585627"/>
            <a:ext cx="4083050" cy="5618323"/>
          </a:xfrm>
        </p:spPr>
        <p:txBody>
          <a:bodyPr/>
          <a:lstStyle/>
          <a:p>
            <a:pPr>
              <a:lnSpc>
                <a:spcPct val="80000"/>
              </a:lnSpc>
            </a:pPr>
            <a:endParaRPr lang="et-EE" sz="2000" dirty="0" smtClean="0"/>
          </a:p>
          <a:p>
            <a:pPr>
              <a:lnSpc>
                <a:spcPct val="80000"/>
              </a:lnSpc>
            </a:pPr>
            <a:r>
              <a:rPr lang="et-EE" sz="1800" b="1" dirty="0" smtClean="0"/>
              <a:t>Uute sõiduautode müük</a:t>
            </a:r>
          </a:p>
          <a:p>
            <a:pPr>
              <a:lnSpc>
                <a:spcPct val="80000"/>
              </a:lnSpc>
              <a:buNone/>
            </a:pPr>
            <a:r>
              <a:rPr lang="et-EE" sz="2000" b="1" dirty="0" smtClean="0"/>
              <a:t>	</a:t>
            </a:r>
            <a:r>
              <a:rPr lang="et-EE" sz="1600" b="1" dirty="0" smtClean="0"/>
              <a:t>2015: 21,1 tuhat (0% </a:t>
            </a:r>
            <a:r>
              <a:rPr lang="et-EE" sz="1600" b="1" dirty="0" err="1" smtClean="0"/>
              <a:t>YoY</a:t>
            </a:r>
            <a:r>
              <a:rPr lang="et-EE" sz="1600" b="1" dirty="0" smtClean="0"/>
              <a:t>)</a:t>
            </a:r>
          </a:p>
          <a:p>
            <a:pPr>
              <a:lnSpc>
                <a:spcPct val="80000"/>
              </a:lnSpc>
            </a:pPr>
            <a:r>
              <a:rPr lang="et-EE" sz="1600" dirty="0" smtClean="0"/>
              <a:t>Kasutatud autode esmaregistreerimised ca 25 tuhat aastas (-40…-50% võrreldes 2006-2007a-ga).</a:t>
            </a:r>
          </a:p>
          <a:p>
            <a:pPr>
              <a:lnSpc>
                <a:spcPct val="80000"/>
              </a:lnSpc>
            </a:pPr>
            <a:endParaRPr lang="et-EE" sz="1600" dirty="0" smtClean="0"/>
          </a:p>
          <a:p>
            <a:pPr>
              <a:lnSpc>
                <a:spcPct val="80000"/>
              </a:lnSpc>
            </a:pPr>
            <a:r>
              <a:rPr lang="et-EE" sz="1600" dirty="0" smtClean="0"/>
              <a:t>Võrreldes muu jaekaubandusega ei ole uute sõiduautode müügis mingit buumi. Tippaegadest on tänased näitajad 1/3 võrra madalamal. Makromajanduse mõttes väga hea (importkaup).</a:t>
            </a:r>
          </a:p>
          <a:p>
            <a:pPr>
              <a:lnSpc>
                <a:spcPct val="80000"/>
              </a:lnSpc>
            </a:pPr>
            <a:r>
              <a:rPr lang="et-EE" sz="1600" dirty="0" smtClean="0"/>
              <a:t>See on hea, kui aina rohkem Eesti leibkondi võiks iga kell auto osta, kui vaja. Aga parem, kui ei oleks vaja.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26" y="3981232"/>
            <a:ext cx="6751637"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26" y="1087031"/>
            <a:ext cx="51339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1419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p:cNvSpPr>
          <p:nvPr>
            <p:ph type="title"/>
          </p:nvPr>
        </p:nvSpPr>
        <p:spPr>
          <a:xfrm>
            <a:off x="257452" y="186432"/>
            <a:ext cx="9129436" cy="1151832"/>
          </a:xfrm>
        </p:spPr>
        <p:txBody>
          <a:bodyPr/>
          <a:lstStyle/>
          <a:p>
            <a:r>
              <a:rPr lang="et-EE" dirty="0" smtClean="0"/>
              <a:t>Ehitus</a:t>
            </a:r>
            <a:br>
              <a:rPr lang="et-EE" dirty="0" smtClean="0"/>
            </a:br>
            <a:r>
              <a:rPr lang="et-EE" sz="1800" dirty="0" smtClean="0"/>
              <a:t>2013-2014 olid ehitussektorile üllatavalt head. Nõrgaks osutub hoopis 2015. aasta</a:t>
            </a:r>
          </a:p>
        </p:txBody>
      </p:sp>
      <p:sp>
        <p:nvSpPr>
          <p:cNvPr id="7" name="Text Placeholder 6"/>
          <p:cNvSpPr>
            <a:spLocks noGrp="1"/>
          </p:cNvSpPr>
          <p:nvPr>
            <p:ph type="body" sz="half" idx="1"/>
          </p:nvPr>
        </p:nvSpPr>
        <p:spPr>
          <a:xfrm>
            <a:off x="319596" y="3897297"/>
            <a:ext cx="9297015" cy="2647341"/>
          </a:xfrm>
        </p:spPr>
        <p:txBody>
          <a:bodyPr/>
          <a:lstStyle/>
          <a:p>
            <a:r>
              <a:rPr lang="et-EE" sz="1800" b="1" u="sng" dirty="0" smtClean="0"/>
              <a:t>9 kuud 2015: </a:t>
            </a:r>
            <a:r>
              <a:rPr lang="et-EE" sz="1800" dirty="0" smtClean="0"/>
              <a:t>Eesti ehitusturu käive -7,1% </a:t>
            </a:r>
            <a:r>
              <a:rPr lang="et-EE" sz="1800" dirty="0" err="1" smtClean="0"/>
              <a:t>YoY</a:t>
            </a:r>
            <a:r>
              <a:rPr lang="et-EE" sz="1800" dirty="0" smtClean="0"/>
              <a:t>, ehitusturu mahud -7,6% </a:t>
            </a:r>
            <a:r>
              <a:rPr lang="et-EE" sz="1800" dirty="0" err="1" smtClean="0"/>
              <a:t>YoY</a:t>
            </a:r>
            <a:endParaRPr lang="et-EE" sz="1800" dirty="0" smtClean="0"/>
          </a:p>
          <a:p>
            <a:r>
              <a:rPr lang="et-EE" sz="1800" b="1" dirty="0" smtClean="0"/>
              <a:t>Välisriikides ehitamine </a:t>
            </a:r>
            <a:r>
              <a:rPr lang="et-EE" sz="1800" dirty="0" smtClean="0"/>
              <a:t>kasvas III kvartalis +63% </a:t>
            </a:r>
            <a:r>
              <a:rPr lang="et-EE" sz="1800" dirty="0" err="1" smtClean="0"/>
              <a:t>YoY</a:t>
            </a:r>
            <a:r>
              <a:rPr lang="et-EE" sz="1800" dirty="0" smtClean="0"/>
              <a:t>, osakaal siiski ainult 12,6%.</a:t>
            </a:r>
          </a:p>
          <a:p>
            <a:r>
              <a:rPr lang="et-EE" sz="1800" dirty="0" smtClean="0"/>
              <a:t>Üllatavalt head tulemused 2013-2014a, ootasime -10% seoses EL-i rahade vähenemisega. Erasektor tuli tellijana tugevalt turule.</a:t>
            </a:r>
          </a:p>
          <a:p>
            <a:r>
              <a:rPr lang="et-EE" sz="1800" dirty="0" smtClean="0"/>
              <a:t>Riigi ja erasektori tellimused on suhtes 50-50. Väga hea tase.</a:t>
            </a:r>
          </a:p>
          <a:p>
            <a:r>
              <a:rPr lang="et-EE" sz="1800" dirty="0" smtClean="0"/>
              <a:t>Et säilitada 2016. aastal ehitussektori stabiilsus tööhõive mõttes, siis soovitaks avalikul sektoril taas aktiivsemalt tellimustega turule tulla. Erasektori hoog on veidi raugemas.</a:t>
            </a:r>
          </a:p>
          <a:p>
            <a:r>
              <a:rPr lang="et-EE" sz="1800" b="1" dirty="0" smtClean="0"/>
              <a:t>Ehitussektori võimalikult suurt stabiilsust läbi tsüklite tuleb pidada väga oluliseks.  </a:t>
            </a:r>
          </a:p>
          <a:p>
            <a:endParaRPr lang="et-EE" sz="1800" dirty="0" smtClean="0"/>
          </a:p>
          <a:p>
            <a:endParaRPr lang="et-EE" sz="1800" dirty="0" smtClean="0"/>
          </a:p>
          <a:p>
            <a:endParaRPr lang="et-EE" sz="1800" dirty="0" smtClean="0"/>
          </a:p>
          <a:p>
            <a:endParaRPr lang="et-EE" sz="1800" dirty="0"/>
          </a:p>
        </p:txBody>
      </p:sp>
      <p:sp>
        <p:nvSpPr>
          <p:cNvPr id="44034"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Eesti</a:t>
            </a:r>
            <a:r>
              <a:rPr lang="en-US" dirty="0" smtClean="0"/>
              <a:t> </a:t>
            </a:r>
            <a:r>
              <a:rPr lang="en-US" dirty="0" err="1" smtClean="0"/>
              <a:t>Statistikaamet</a:t>
            </a: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56" y="1101827"/>
            <a:ext cx="503872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603" y="1280755"/>
            <a:ext cx="4170478" cy="236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3728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10" y="317807"/>
            <a:ext cx="8845550" cy="701675"/>
          </a:xfrm>
        </p:spPr>
        <p:txBody>
          <a:bodyPr/>
          <a:lstStyle/>
          <a:p>
            <a:r>
              <a:rPr lang="et-EE" dirty="0" smtClean="0"/>
              <a:t>Ehitusload ja kasutusload eluruumide ehitamisel</a:t>
            </a:r>
            <a:endParaRPr lang="et-EE" dirty="0"/>
          </a:p>
        </p:txBody>
      </p:sp>
      <p:sp>
        <p:nvSpPr>
          <p:cNvPr id="3" name="Text Placeholder 2"/>
          <p:cNvSpPr>
            <a:spLocks noGrp="1"/>
          </p:cNvSpPr>
          <p:nvPr>
            <p:ph type="body" sz="half" idx="1"/>
          </p:nvPr>
        </p:nvSpPr>
        <p:spPr>
          <a:xfrm>
            <a:off x="335560" y="5637402"/>
            <a:ext cx="9126084" cy="749081"/>
          </a:xfrm>
        </p:spPr>
        <p:txBody>
          <a:bodyPr/>
          <a:lstStyle/>
          <a:p>
            <a:r>
              <a:rPr lang="et-EE" sz="1600" dirty="0" smtClean="0"/>
              <a:t>Tundub, et elukondlikus kinnisvaras arendusaktiivsus püsib. </a:t>
            </a:r>
            <a:r>
              <a:rPr lang="et-EE" sz="1600" b="1" dirty="0" smtClean="0"/>
              <a:t>III kvartalis 2015 antud kasutuslubade arv +113% </a:t>
            </a:r>
            <a:r>
              <a:rPr lang="et-EE" sz="1600" b="1" dirty="0" err="1" smtClean="0"/>
              <a:t>YoY</a:t>
            </a:r>
            <a:r>
              <a:rPr lang="et-EE" sz="1600" b="1" dirty="0" smtClean="0"/>
              <a:t>, ehituslubade arv +53% </a:t>
            </a:r>
            <a:r>
              <a:rPr lang="et-EE" sz="1600" b="1" dirty="0" err="1" smtClean="0"/>
              <a:t>YoY</a:t>
            </a:r>
            <a:r>
              <a:rPr lang="et-EE" sz="1600" b="1" dirty="0" smtClean="0"/>
              <a:t>.</a:t>
            </a:r>
          </a:p>
          <a:p>
            <a:r>
              <a:rPr lang="et-EE" sz="1600" u="sng" dirty="0" smtClean="0"/>
              <a:t>9 kuu 2015a kokkuvõttes kasutuslubade arv +41% </a:t>
            </a:r>
            <a:r>
              <a:rPr lang="et-EE" sz="1600" u="sng" dirty="0" err="1" smtClean="0"/>
              <a:t>YoY</a:t>
            </a:r>
            <a:r>
              <a:rPr lang="et-EE" sz="1600" u="sng" dirty="0" smtClean="0"/>
              <a:t>, ehitusload +36% </a:t>
            </a:r>
            <a:r>
              <a:rPr lang="et-EE" sz="1600" u="sng" dirty="0" err="1" smtClean="0"/>
              <a:t>YoY</a:t>
            </a:r>
            <a:r>
              <a:rPr lang="et-EE" sz="1600" u="sng" dirty="0" smtClean="0"/>
              <a:t>.</a:t>
            </a:r>
            <a:endParaRPr lang="et-EE" sz="1600" u="sng" dirty="0"/>
          </a:p>
        </p:txBody>
      </p:sp>
      <p:sp>
        <p:nvSpPr>
          <p:cNvPr id="5" name="Footer Placeholder 4"/>
          <p:cNvSpPr>
            <a:spLocks noGrp="1"/>
          </p:cNvSpPr>
          <p:nvPr>
            <p:ph type="ftr" sz="quarter" idx="10"/>
          </p:nvPr>
        </p:nvSpPr>
        <p:spPr/>
        <p:txBody>
          <a:bodyPr/>
          <a:lstStyle/>
          <a:p>
            <a:pPr>
              <a:defRPr/>
            </a:pPr>
            <a:r>
              <a:rPr lang="en-US" dirty="0" err="1" smtClean="0"/>
              <a:t>allikas</a:t>
            </a:r>
            <a:r>
              <a:rPr lang="en-US" dirty="0" smtClean="0"/>
              <a:t>: </a:t>
            </a:r>
            <a:r>
              <a:rPr lang="en-US" dirty="0" err="1" smtClean="0"/>
              <a:t>Eesti</a:t>
            </a:r>
            <a:r>
              <a:rPr lang="et-EE" dirty="0" smtClean="0"/>
              <a:t> Statistikaamet</a:t>
            </a:r>
            <a:endParaRPr lang="en-GB" dirty="0"/>
          </a:p>
        </p:txBody>
      </p:sp>
      <p:sp>
        <p:nvSpPr>
          <p:cNvPr id="6" name="Slide Number Placeholder 5"/>
          <p:cNvSpPr>
            <a:spLocks noGrp="1"/>
          </p:cNvSpPr>
          <p:nvPr>
            <p:ph type="sldNum" sz="quarter" idx="11"/>
          </p:nvPr>
        </p:nvSpPr>
        <p:spPr/>
        <p:txBody>
          <a:bodyPr/>
          <a:lstStyle/>
          <a:p>
            <a:pPr>
              <a:defRPr/>
            </a:pPr>
            <a:fld id="{35040D46-C8F5-4380-BE6D-4841C164E24A}" type="slidenum">
              <a:rPr lang="en-GB" smtClean="0"/>
              <a:pPr>
                <a:defRPr/>
              </a:pPr>
              <a:t>28</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0" y="1015373"/>
            <a:ext cx="62674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96645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sidfot 4"/>
          <p:cNvSpPr>
            <a:spLocks noGrp="1"/>
          </p:cNvSpPr>
          <p:nvPr>
            <p:ph type="ftr" sz="quarter" idx="10"/>
          </p:nvPr>
        </p:nvSpPr>
        <p:spPr bwMode="auto">
          <a:noFill/>
          <a:ln>
            <a:miter lim="800000"/>
            <a:headEnd/>
            <a:tailEnd/>
          </a:ln>
        </p:spPr>
        <p:txBody>
          <a:bodyPr/>
          <a:lstStyle/>
          <a:p>
            <a:r>
              <a:rPr lang="en-US" smtClean="0"/>
              <a:t>allikas: Eesti Statistikaamet</a:t>
            </a:r>
            <a:endParaRPr lang="en-GB" smtClean="0"/>
          </a:p>
        </p:txBody>
      </p:sp>
      <p:sp>
        <p:nvSpPr>
          <p:cNvPr id="48131" name="Rectangle 2"/>
          <p:cNvSpPr>
            <a:spLocks noGrp="1"/>
          </p:cNvSpPr>
          <p:nvPr>
            <p:ph type="title"/>
          </p:nvPr>
        </p:nvSpPr>
        <p:spPr>
          <a:xfrm>
            <a:off x="488950" y="404813"/>
            <a:ext cx="9107488" cy="727075"/>
          </a:xfrm>
        </p:spPr>
        <p:txBody>
          <a:bodyPr/>
          <a:lstStyle/>
          <a:p>
            <a:r>
              <a:rPr lang="et-EE" dirty="0" smtClean="0"/>
              <a:t>Majutatud turistid 2004-2015</a:t>
            </a:r>
          </a:p>
        </p:txBody>
      </p:sp>
      <p:sp>
        <p:nvSpPr>
          <p:cNvPr id="48132" name="Text Box 3"/>
          <p:cNvSpPr txBox="1">
            <a:spLocks noChangeArrowheads="1"/>
          </p:cNvSpPr>
          <p:nvPr/>
        </p:nvSpPr>
        <p:spPr bwMode="auto">
          <a:xfrm>
            <a:off x="6191250" y="685800"/>
            <a:ext cx="3546475" cy="6617196"/>
          </a:xfrm>
          <a:prstGeom prst="rect">
            <a:avLst/>
          </a:prstGeom>
          <a:noFill/>
          <a:ln w="9525" algn="ctr">
            <a:noFill/>
            <a:miter lim="800000"/>
            <a:headEnd/>
            <a:tailEnd/>
          </a:ln>
        </p:spPr>
        <p:txBody>
          <a:bodyPr>
            <a:spAutoFit/>
          </a:bodyPr>
          <a:lstStyle/>
          <a:p>
            <a:pPr marL="342900" indent="-342900" algn="l">
              <a:buClr>
                <a:schemeClr val="accent1"/>
              </a:buClr>
              <a:buFontTx/>
              <a:buChar char="•"/>
            </a:pPr>
            <a:r>
              <a:rPr lang="et-EE" sz="1600" u="sng" dirty="0" smtClean="0"/>
              <a:t>Majutatud turistid 11k 2015: </a:t>
            </a:r>
          </a:p>
          <a:p>
            <a:pPr lvl="1" algn="l">
              <a:buClr>
                <a:schemeClr val="accent1"/>
              </a:buClr>
            </a:pPr>
            <a:r>
              <a:rPr lang="et-EE" sz="1600" dirty="0" smtClean="0"/>
              <a:t>Välismaalased -3,4% </a:t>
            </a:r>
            <a:r>
              <a:rPr lang="et-EE" sz="1600" dirty="0" err="1" smtClean="0"/>
              <a:t>YoY</a:t>
            </a:r>
            <a:endParaRPr lang="et-EE" sz="1600" dirty="0" smtClean="0"/>
          </a:p>
          <a:p>
            <a:pPr lvl="1" algn="l">
              <a:buClr>
                <a:schemeClr val="accent1"/>
              </a:buClr>
            </a:pPr>
            <a:r>
              <a:rPr lang="et-EE" sz="1600" dirty="0" smtClean="0"/>
              <a:t>Kohalikud +7,2% </a:t>
            </a:r>
            <a:r>
              <a:rPr lang="et-EE" sz="1600" dirty="0" err="1" smtClean="0"/>
              <a:t>YoY</a:t>
            </a:r>
            <a:endParaRPr lang="et-EE" sz="1600" dirty="0"/>
          </a:p>
          <a:p>
            <a:pPr marL="342900" indent="-342900" algn="l">
              <a:buClr>
                <a:schemeClr val="accent1"/>
              </a:buClr>
              <a:buFontTx/>
              <a:buChar char="•"/>
            </a:pPr>
            <a:endParaRPr lang="et-EE" sz="1600" u="sng" dirty="0" smtClean="0"/>
          </a:p>
          <a:p>
            <a:pPr marL="342900" indent="-342900" algn="l">
              <a:buClr>
                <a:schemeClr val="accent1"/>
              </a:buClr>
              <a:buFontTx/>
              <a:buChar char="•"/>
            </a:pPr>
            <a:r>
              <a:rPr lang="et-EE" sz="1600" u="sng" dirty="0" smtClean="0"/>
              <a:t>Majutatud </a:t>
            </a:r>
            <a:r>
              <a:rPr lang="et-EE" sz="1600" u="sng" dirty="0"/>
              <a:t>välisturistid maade </a:t>
            </a:r>
            <a:r>
              <a:rPr lang="et-EE" sz="1600" u="sng" dirty="0" smtClean="0"/>
              <a:t>lõikes 11k 2015a</a:t>
            </a:r>
            <a:endParaRPr lang="et-EE" sz="1600" u="sng" dirty="0"/>
          </a:p>
          <a:p>
            <a:pPr marL="342900" indent="-342900" algn="l">
              <a:buClr>
                <a:schemeClr val="accent1"/>
              </a:buClr>
            </a:pPr>
            <a:r>
              <a:rPr lang="et-EE" sz="1600" b="1" dirty="0"/>
              <a:t>	KOKKU </a:t>
            </a:r>
            <a:r>
              <a:rPr lang="et-EE" sz="1600" b="1" dirty="0" smtClean="0"/>
              <a:t>1,793milj, -3% </a:t>
            </a:r>
            <a:r>
              <a:rPr lang="et-EE" sz="1600" b="1" dirty="0" err="1"/>
              <a:t>YoY</a:t>
            </a:r>
            <a:r>
              <a:rPr lang="et-EE" sz="1600" dirty="0"/>
              <a:t> </a:t>
            </a:r>
          </a:p>
          <a:p>
            <a:pPr marL="342900" indent="-342900" algn="l">
              <a:buClr>
                <a:schemeClr val="accent1"/>
              </a:buClr>
            </a:pPr>
            <a:r>
              <a:rPr lang="et-EE" sz="1600" dirty="0"/>
              <a:t>	- soomlased </a:t>
            </a:r>
            <a:r>
              <a:rPr lang="et-EE" sz="1600" dirty="0" smtClean="0"/>
              <a:t>837tuh</a:t>
            </a:r>
            <a:r>
              <a:rPr lang="et-EE" sz="1600" dirty="0"/>
              <a:t>, </a:t>
            </a:r>
            <a:r>
              <a:rPr lang="et-EE" sz="1600" dirty="0" smtClean="0"/>
              <a:t>-2% </a:t>
            </a:r>
            <a:r>
              <a:rPr lang="et-EE" sz="1600" dirty="0" err="1"/>
              <a:t>YoY</a:t>
            </a:r>
            <a:r>
              <a:rPr lang="et-EE" sz="1600" dirty="0"/>
              <a:t> </a:t>
            </a:r>
          </a:p>
          <a:p>
            <a:pPr marL="342900" indent="-342900" algn="l">
              <a:buClr>
                <a:schemeClr val="accent1"/>
              </a:buClr>
            </a:pPr>
            <a:r>
              <a:rPr lang="et-EE" sz="1600" dirty="0"/>
              <a:t>	- venelased </a:t>
            </a:r>
            <a:r>
              <a:rPr lang="et-EE" sz="1600" dirty="0" smtClean="0"/>
              <a:t>168tuh</a:t>
            </a:r>
            <a:r>
              <a:rPr lang="et-EE" sz="1600" dirty="0"/>
              <a:t>, </a:t>
            </a:r>
            <a:r>
              <a:rPr lang="et-EE" sz="1600" dirty="0" smtClean="0"/>
              <a:t>-34% </a:t>
            </a:r>
            <a:r>
              <a:rPr lang="et-EE" sz="1600" dirty="0" err="1"/>
              <a:t>YoY</a:t>
            </a:r>
            <a:endParaRPr lang="et-EE" sz="1600" dirty="0"/>
          </a:p>
          <a:p>
            <a:pPr marL="342900" indent="-342900" algn="l">
              <a:buClr>
                <a:schemeClr val="accent1"/>
              </a:buClr>
            </a:pPr>
            <a:r>
              <a:rPr lang="et-EE" sz="1600" dirty="0"/>
              <a:t>	</a:t>
            </a:r>
            <a:r>
              <a:rPr lang="et-EE" sz="1600" dirty="0" smtClean="0"/>
              <a:t>- lätlased 116tuh, +12% </a:t>
            </a:r>
            <a:r>
              <a:rPr lang="et-EE" sz="1600" dirty="0" err="1" smtClean="0"/>
              <a:t>YoY</a:t>
            </a:r>
            <a:endParaRPr lang="et-EE" sz="1600" dirty="0" smtClean="0"/>
          </a:p>
          <a:p>
            <a:pPr marL="342900" indent="-342900" algn="l">
              <a:buClr>
                <a:schemeClr val="accent1"/>
              </a:buClr>
            </a:pPr>
            <a:r>
              <a:rPr lang="et-EE" sz="1600" dirty="0"/>
              <a:t>	</a:t>
            </a:r>
            <a:r>
              <a:rPr lang="et-EE" sz="1600" dirty="0" smtClean="0"/>
              <a:t>- sakslased </a:t>
            </a:r>
            <a:r>
              <a:rPr lang="et-EE" sz="1600" dirty="0"/>
              <a:t>113tuh, +2% </a:t>
            </a:r>
            <a:r>
              <a:rPr lang="et-EE" sz="1600" dirty="0" err="1"/>
              <a:t>YoY</a:t>
            </a:r>
            <a:endParaRPr lang="et-EE" sz="1600" dirty="0"/>
          </a:p>
          <a:p>
            <a:pPr marL="342900" indent="-342900" algn="l">
              <a:buClr>
                <a:schemeClr val="accent1"/>
              </a:buClr>
            </a:pPr>
            <a:r>
              <a:rPr lang="et-EE" sz="1600" dirty="0"/>
              <a:t>	</a:t>
            </a:r>
            <a:r>
              <a:rPr lang="et-EE" sz="1600" dirty="0" smtClean="0"/>
              <a:t>- </a:t>
            </a:r>
            <a:r>
              <a:rPr lang="et-EE" sz="1600" dirty="0"/>
              <a:t>rootslased </a:t>
            </a:r>
            <a:r>
              <a:rPr lang="et-EE" sz="1600" dirty="0" smtClean="0"/>
              <a:t>66tuh</a:t>
            </a:r>
            <a:r>
              <a:rPr lang="et-EE" sz="1600" dirty="0"/>
              <a:t>, </a:t>
            </a:r>
            <a:r>
              <a:rPr lang="et-EE" sz="1600" dirty="0" smtClean="0"/>
              <a:t>-2% </a:t>
            </a:r>
            <a:r>
              <a:rPr lang="et-EE" sz="1600" dirty="0" err="1"/>
              <a:t>YoY</a:t>
            </a:r>
            <a:endParaRPr lang="et-EE" sz="1600" dirty="0"/>
          </a:p>
          <a:p>
            <a:pPr marL="342900" indent="-342900" algn="l">
              <a:buClr>
                <a:schemeClr val="accent1"/>
              </a:buClr>
            </a:pPr>
            <a:r>
              <a:rPr lang="et-EE" sz="1600" dirty="0"/>
              <a:t>	- leedulased </a:t>
            </a:r>
            <a:r>
              <a:rPr lang="et-EE" sz="1600" dirty="0" smtClean="0"/>
              <a:t>51tuh, +7% </a:t>
            </a:r>
            <a:r>
              <a:rPr lang="et-EE" sz="1600" dirty="0" err="1"/>
              <a:t>YoY</a:t>
            </a:r>
            <a:endParaRPr lang="et-EE" sz="1600" dirty="0"/>
          </a:p>
          <a:p>
            <a:pPr marL="342900" indent="-342900" algn="l">
              <a:buClr>
                <a:schemeClr val="accent1"/>
              </a:buClr>
            </a:pPr>
            <a:r>
              <a:rPr lang="et-EE" sz="1600" dirty="0"/>
              <a:t>	</a:t>
            </a:r>
            <a:endParaRPr lang="et-EE" sz="1600" dirty="0" smtClean="0"/>
          </a:p>
          <a:p>
            <a:pPr marL="342900" indent="-342900" algn="l">
              <a:buClr>
                <a:schemeClr val="accent1"/>
              </a:buClr>
              <a:buFont typeface="Arial" panose="020B0604020202020204" pitchFamily="34" charset="0"/>
              <a:buChar char="•"/>
            </a:pPr>
            <a:r>
              <a:rPr lang="et-EE" sz="1600" b="1" dirty="0" smtClean="0"/>
              <a:t>2005a oli siseturistide osakaal majutatute arvus 29%, 2015a 38%.</a:t>
            </a:r>
            <a:endParaRPr lang="et-EE" sz="1600" b="1" dirty="0"/>
          </a:p>
          <a:p>
            <a:pPr marL="342900" indent="-342900" algn="l">
              <a:buClr>
                <a:schemeClr val="accent1"/>
              </a:buClr>
              <a:buFontTx/>
              <a:buChar char="•"/>
            </a:pPr>
            <a:endParaRPr lang="et-EE" sz="1600" dirty="0"/>
          </a:p>
          <a:p>
            <a:pPr marL="342900" indent="-342900" algn="l">
              <a:buClr>
                <a:schemeClr val="accent1"/>
              </a:buClr>
              <a:buFontTx/>
              <a:buChar char="•"/>
            </a:pPr>
            <a:endParaRPr lang="et-E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20" y="1232614"/>
            <a:ext cx="58578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20" y="3748177"/>
            <a:ext cx="5920732"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6950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1388"/>
            <a:ext cx="5030391"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610" y="0"/>
            <a:ext cx="503039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610" y="3500438"/>
            <a:ext cx="5030390"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 Box 8"/>
          <p:cNvSpPr txBox="1">
            <a:spLocks noChangeArrowheads="1"/>
          </p:cNvSpPr>
          <p:nvPr/>
        </p:nvSpPr>
        <p:spPr bwMode="auto">
          <a:xfrm>
            <a:off x="1363795" y="2914651"/>
            <a:ext cx="202935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t-EE" altLang="et-EE" sz="1800">
                <a:latin typeface="Arial" charset="0"/>
              </a:rPr>
              <a:t>Tööhõive määr</a:t>
            </a:r>
          </a:p>
        </p:txBody>
      </p:sp>
      <p:sp>
        <p:nvSpPr>
          <p:cNvPr id="2055" name="Text Box 9"/>
          <p:cNvSpPr txBox="1">
            <a:spLocks noChangeArrowheads="1"/>
          </p:cNvSpPr>
          <p:nvPr/>
        </p:nvSpPr>
        <p:spPr bwMode="auto">
          <a:xfrm>
            <a:off x="6201569" y="2841626"/>
            <a:ext cx="265191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t-EE" altLang="et-EE" sz="1800">
                <a:latin typeface="Arial" charset="0"/>
              </a:rPr>
              <a:t>Kohapeal hõivatud</a:t>
            </a:r>
          </a:p>
        </p:txBody>
      </p:sp>
      <p:sp>
        <p:nvSpPr>
          <p:cNvPr id="2056" name="Text Box 10"/>
          <p:cNvSpPr txBox="1">
            <a:spLocks noChangeArrowheads="1"/>
          </p:cNvSpPr>
          <p:nvPr/>
        </p:nvSpPr>
        <p:spPr bwMode="auto">
          <a:xfrm>
            <a:off x="4953001" y="3573463"/>
            <a:ext cx="382309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t-EE" altLang="et-EE" sz="1800">
                <a:latin typeface="Arial" charset="0"/>
              </a:rPr>
              <a:t>Tööl välismaal </a:t>
            </a:r>
          </a:p>
        </p:txBody>
      </p:sp>
      <p:sp>
        <p:nvSpPr>
          <p:cNvPr id="2057" name="Text Box 11"/>
          <p:cNvSpPr txBox="1">
            <a:spLocks noChangeArrowheads="1"/>
          </p:cNvSpPr>
          <p:nvPr/>
        </p:nvSpPr>
        <p:spPr bwMode="auto">
          <a:xfrm>
            <a:off x="4251326" y="6165851"/>
            <a:ext cx="397959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t-EE" altLang="et-EE" sz="1000">
                <a:latin typeface="Arial" charset="0"/>
              </a:rPr>
              <a:t>    Allikas: Toimepiirkondade määramine, 2014</a:t>
            </a:r>
          </a:p>
          <a:p>
            <a:pPr>
              <a:spcBef>
                <a:spcPct val="50000"/>
              </a:spcBef>
              <a:buFontTx/>
              <a:buNone/>
            </a:pPr>
            <a:endParaRPr lang="et-EE" altLang="et-EE" sz="1000">
              <a:latin typeface="Arial" charset="0"/>
            </a:endParaRPr>
          </a:p>
        </p:txBody>
      </p:sp>
    </p:spTree>
    <p:extLst>
      <p:ext uri="{BB962C8B-B14F-4D97-AF65-F5344CB8AC3E}">
        <p14:creationId xmlns:p14="http://schemas.microsoft.com/office/powerpoint/2010/main" val="1595428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Eesti</a:t>
            </a:r>
            <a:r>
              <a:rPr lang="et-EE" dirty="0" smtClean="0"/>
              <a:t> Pank</a:t>
            </a:r>
            <a:endParaRPr lang="en-GB" dirty="0" smtClean="0"/>
          </a:p>
        </p:txBody>
      </p:sp>
      <p:sp>
        <p:nvSpPr>
          <p:cNvPr id="48131" name="Rectangle 2"/>
          <p:cNvSpPr>
            <a:spLocks noGrp="1"/>
          </p:cNvSpPr>
          <p:nvPr>
            <p:ph type="title"/>
          </p:nvPr>
        </p:nvSpPr>
        <p:spPr>
          <a:xfrm>
            <a:off x="284085" y="301841"/>
            <a:ext cx="9312353" cy="830047"/>
          </a:xfrm>
        </p:spPr>
        <p:txBody>
          <a:bodyPr/>
          <a:lstStyle/>
          <a:p>
            <a:r>
              <a:rPr lang="et-EE" dirty="0" smtClean="0"/>
              <a:t>Eesti elanike mitmepäevareiside arv 2008-2015</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64" y="995778"/>
            <a:ext cx="41148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127" y="995778"/>
            <a:ext cx="41243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26" y="3843753"/>
            <a:ext cx="41052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552" y="3843753"/>
            <a:ext cx="41529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38366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sidfot 4"/>
          <p:cNvSpPr>
            <a:spLocks noGrp="1"/>
          </p:cNvSpPr>
          <p:nvPr>
            <p:ph type="ftr" sz="quarter" idx="10"/>
          </p:nvPr>
        </p:nvSpPr>
        <p:spPr bwMode="auto">
          <a:noFill/>
          <a:ln>
            <a:miter lim="800000"/>
            <a:headEnd/>
            <a:tailEnd/>
          </a:ln>
        </p:spPr>
        <p:txBody>
          <a:bodyPr/>
          <a:lstStyle/>
          <a:p>
            <a:r>
              <a:rPr lang="en-US" dirty="0" err="1" smtClean="0"/>
              <a:t>allikas</a:t>
            </a:r>
            <a:r>
              <a:rPr lang="en-US" dirty="0" smtClean="0"/>
              <a:t>: </a:t>
            </a:r>
            <a:r>
              <a:rPr lang="en-US" dirty="0" err="1" smtClean="0"/>
              <a:t>Eesti</a:t>
            </a:r>
            <a:r>
              <a:rPr lang="et-EE" dirty="0" smtClean="0"/>
              <a:t> Pank</a:t>
            </a:r>
            <a:endParaRPr lang="en-GB" dirty="0" smtClean="0"/>
          </a:p>
        </p:txBody>
      </p:sp>
      <p:sp>
        <p:nvSpPr>
          <p:cNvPr id="48131" name="Rectangle 2"/>
          <p:cNvSpPr>
            <a:spLocks noGrp="1"/>
          </p:cNvSpPr>
          <p:nvPr>
            <p:ph type="title"/>
          </p:nvPr>
        </p:nvSpPr>
        <p:spPr>
          <a:xfrm>
            <a:off x="284085" y="301841"/>
            <a:ext cx="9312353" cy="830047"/>
          </a:xfrm>
        </p:spPr>
        <p:txBody>
          <a:bodyPr/>
          <a:lstStyle/>
          <a:p>
            <a:r>
              <a:rPr lang="et-EE" dirty="0" smtClean="0"/>
              <a:t>Eesti elanike mitmepäevareiside arv 2008-2015</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26" y="986253"/>
            <a:ext cx="41529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077" y="957678"/>
            <a:ext cx="40957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96" y="3777078"/>
            <a:ext cx="41624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077" y="3748503"/>
            <a:ext cx="41433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29483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sidfot 4"/>
          <p:cNvSpPr>
            <a:spLocks noGrp="1"/>
          </p:cNvSpPr>
          <p:nvPr>
            <p:ph type="ftr" sz="quarter" idx="10"/>
          </p:nvPr>
        </p:nvSpPr>
        <p:spPr bwMode="auto">
          <a:noFill/>
          <a:ln>
            <a:miter lim="800000"/>
            <a:headEnd/>
            <a:tailEnd/>
          </a:ln>
        </p:spPr>
        <p:txBody>
          <a:bodyPr/>
          <a:lstStyle/>
          <a:p>
            <a:r>
              <a:rPr lang="en-US" smtClean="0"/>
              <a:t>allikas: www.fin.ee</a:t>
            </a:r>
            <a:endParaRPr lang="en-GB" smtClean="0"/>
          </a:p>
        </p:txBody>
      </p:sp>
      <p:sp>
        <p:nvSpPr>
          <p:cNvPr id="47107" name="Rectangle 2"/>
          <p:cNvSpPr>
            <a:spLocks noGrp="1"/>
          </p:cNvSpPr>
          <p:nvPr>
            <p:ph type="title"/>
          </p:nvPr>
        </p:nvSpPr>
        <p:spPr>
          <a:xfrm>
            <a:off x="206375" y="274638"/>
            <a:ext cx="9107488" cy="727075"/>
          </a:xfrm>
        </p:spPr>
        <p:txBody>
          <a:bodyPr/>
          <a:lstStyle/>
          <a:p>
            <a:r>
              <a:rPr lang="et-EE" dirty="0" smtClean="0"/>
              <a:t>Keskvalitsuse maksutulud</a:t>
            </a:r>
            <a:br>
              <a:rPr lang="et-EE" dirty="0" smtClean="0"/>
            </a:br>
            <a:r>
              <a:rPr lang="et-EE" dirty="0" smtClean="0"/>
              <a:t>mld eurot</a:t>
            </a:r>
          </a:p>
        </p:txBody>
      </p:sp>
      <p:sp>
        <p:nvSpPr>
          <p:cNvPr id="47108" name="Text Box 3"/>
          <p:cNvSpPr txBox="1">
            <a:spLocks noChangeArrowheads="1"/>
          </p:cNvSpPr>
          <p:nvPr/>
        </p:nvSpPr>
        <p:spPr bwMode="auto">
          <a:xfrm>
            <a:off x="382242" y="3379305"/>
            <a:ext cx="9174484" cy="3231654"/>
          </a:xfrm>
          <a:prstGeom prst="rect">
            <a:avLst/>
          </a:prstGeom>
          <a:noFill/>
          <a:ln w="9525" algn="ctr">
            <a:noFill/>
            <a:miter lim="800000"/>
            <a:headEnd/>
            <a:tailEnd/>
          </a:ln>
        </p:spPr>
        <p:txBody>
          <a:bodyPr wrap="square">
            <a:spAutoFit/>
          </a:bodyPr>
          <a:lstStyle/>
          <a:p>
            <a:pPr marL="342900" indent="-342900" algn="l">
              <a:buClr>
                <a:schemeClr val="accent1"/>
              </a:buClr>
            </a:pPr>
            <a:endParaRPr lang="et-EE" sz="1200" u="sng" dirty="0" smtClean="0"/>
          </a:p>
          <a:p>
            <a:pPr marL="342900" indent="-342900" algn="l">
              <a:buClr>
                <a:schemeClr val="accent1"/>
              </a:buClr>
            </a:pPr>
            <a:r>
              <a:rPr lang="et-EE" sz="1600" u="sng" dirty="0" smtClean="0"/>
              <a:t>Keskvalitsuse maksutulud 11k 2015, </a:t>
            </a:r>
            <a:r>
              <a:rPr lang="et-EE" sz="1600" u="sng" dirty="0" err="1" smtClean="0"/>
              <a:t>YoY</a:t>
            </a:r>
            <a:r>
              <a:rPr lang="et-EE" sz="1600" u="sng" dirty="0" smtClean="0"/>
              <a:t> muutus:</a:t>
            </a:r>
            <a:endParaRPr lang="et-EE" sz="1600" u="sng" dirty="0"/>
          </a:p>
          <a:p>
            <a:pPr marL="342900" indent="-342900" algn="l">
              <a:buClr>
                <a:schemeClr val="accent1"/>
              </a:buClr>
            </a:pPr>
            <a:r>
              <a:rPr lang="et-EE" sz="1600" dirty="0"/>
              <a:t>	</a:t>
            </a:r>
            <a:r>
              <a:rPr lang="et-EE" sz="1600" dirty="0" smtClean="0"/>
              <a:t>Sots maks +7,3% </a:t>
            </a:r>
            <a:r>
              <a:rPr lang="et-EE" sz="1600" dirty="0" err="1" smtClean="0"/>
              <a:t>YoY</a:t>
            </a:r>
            <a:endParaRPr lang="et-EE" sz="1600" dirty="0"/>
          </a:p>
          <a:p>
            <a:pPr marL="342900" indent="-342900" algn="l">
              <a:buClr>
                <a:schemeClr val="accent1"/>
              </a:buClr>
            </a:pPr>
            <a:r>
              <a:rPr lang="et-EE" sz="1600" dirty="0"/>
              <a:t>	</a:t>
            </a:r>
            <a:r>
              <a:rPr lang="et-EE" sz="1600" dirty="0" smtClean="0"/>
              <a:t>Käibemaks +10,3% </a:t>
            </a:r>
            <a:r>
              <a:rPr lang="et-EE" sz="1600" dirty="0" err="1" smtClean="0"/>
              <a:t>YoY</a:t>
            </a:r>
            <a:endParaRPr lang="et-EE" sz="1600" dirty="0"/>
          </a:p>
          <a:p>
            <a:pPr marL="342900" indent="-342900" algn="l">
              <a:buClr>
                <a:schemeClr val="accent1"/>
              </a:buClr>
            </a:pPr>
            <a:r>
              <a:rPr lang="et-EE" sz="1600" dirty="0"/>
              <a:t>	</a:t>
            </a:r>
            <a:r>
              <a:rPr lang="et-EE" sz="1600" dirty="0" smtClean="0"/>
              <a:t>Aktsiisimaksud +4,8% </a:t>
            </a:r>
            <a:r>
              <a:rPr lang="et-EE" sz="1600" dirty="0" err="1" smtClean="0"/>
              <a:t>YoY</a:t>
            </a:r>
            <a:endParaRPr lang="et-EE" sz="1600" dirty="0"/>
          </a:p>
          <a:p>
            <a:pPr marL="342900" indent="-342900" algn="l">
              <a:buClr>
                <a:schemeClr val="accent1"/>
              </a:buClr>
            </a:pPr>
            <a:r>
              <a:rPr lang="et-EE" sz="1600" b="1" dirty="0"/>
              <a:t>	</a:t>
            </a:r>
            <a:r>
              <a:rPr lang="et-EE" sz="1600" b="1" dirty="0" smtClean="0"/>
              <a:t>Kokku 5,45 mld EUR (+8,6%). </a:t>
            </a:r>
            <a:endParaRPr lang="et-EE" sz="1600" b="1" dirty="0"/>
          </a:p>
          <a:p>
            <a:pPr marL="342900" indent="-342900" algn="l">
              <a:buClr>
                <a:schemeClr val="accent1"/>
              </a:buClr>
            </a:pPr>
            <a:endParaRPr lang="et-EE" sz="1600" u="sng" dirty="0" smtClean="0"/>
          </a:p>
          <a:p>
            <a:pPr marL="342900" indent="-342900" algn="l">
              <a:buClr>
                <a:schemeClr val="accent1"/>
              </a:buClr>
            </a:pPr>
            <a:r>
              <a:rPr lang="et-EE" sz="1600" u="sng" dirty="0" smtClean="0"/>
              <a:t>Eelarve 2015:</a:t>
            </a:r>
            <a:r>
              <a:rPr lang="et-EE" sz="1600" dirty="0" smtClean="0"/>
              <a:t> tulude kasv +7%, sh maksutulud +6%, mittemaksutulud +14%. Kulud +6%.</a:t>
            </a:r>
          </a:p>
          <a:p>
            <a:pPr marL="342900" indent="-342900" algn="l">
              <a:buClr>
                <a:schemeClr val="accent1"/>
              </a:buClr>
            </a:pPr>
            <a:r>
              <a:rPr lang="et-EE" sz="1600" u="sng" dirty="0" smtClean="0"/>
              <a:t>Eelarve 2016:</a:t>
            </a:r>
            <a:r>
              <a:rPr lang="et-EE" sz="1600" dirty="0" smtClean="0"/>
              <a:t> tulud 	+3,0%, sh maksutulud +5,3%, mittemaksutulud -7,9%. Kulud +4,2%.</a:t>
            </a:r>
            <a:endParaRPr lang="et-EE"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41" y="1467156"/>
            <a:ext cx="7389433" cy="199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5288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37" y="267128"/>
            <a:ext cx="8924551" cy="1071135"/>
          </a:xfrm>
        </p:spPr>
        <p:txBody>
          <a:bodyPr/>
          <a:lstStyle/>
          <a:p>
            <a:r>
              <a:rPr lang="et-EE" dirty="0" smtClean="0"/>
              <a:t>Kokkuvõte</a:t>
            </a:r>
            <a:endParaRPr lang="et-EE" dirty="0"/>
          </a:p>
        </p:txBody>
      </p:sp>
      <p:sp>
        <p:nvSpPr>
          <p:cNvPr id="3" name="Content Placeholder 2"/>
          <p:cNvSpPr>
            <a:spLocks noGrp="1"/>
          </p:cNvSpPr>
          <p:nvPr>
            <p:ph idx="1"/>
          </p:nvPr>
        </p:nvSpPr>
        <p:spPr>
          <a:xfrm>
            <a:off x="349321" y="688369"/>
            <a:ext cx="9047093" cy="5580670"/>
          </a:xfrm>
        </p:spPr>
        <p:txBody>
          <a:bodyPr/>
          <a:lstStyle/>
          <a:p>
            <a:endParaRPr lang="et-EE" sz="1800" b="1" dirty="0" smtClean="0"/>
          </a:p>
          <a:p>
            <a:r>
              <a:rPr lang="et-EE" sz="1800" b="1" dirty="0" smtClean="0"/>
              <a:t>Sanktsioonid seoses Venemaaga mõjutavad kõige rohkem riike Soomest Poolani, sh Balti riike. </a:t>
            </a:r>
            <a:r>
              <a:rPr lang="et-EE" sz="1800" dirty="0" smtClean="0"/>
              <a:t>Majanduskasvu väljavaated on halvenenud. SKP 3-5 aasta kasvu osas oleks Euroopa Liit+3% asemel nüüd Euroopa Liit +2% ka hea tulemus.  </a:t>
            </a:r>
          </a:p>
          <a:p>
            <a:endParaRPr lang="et-EE" sz="1800" dirty="0" smtClean="0"/>
          </a:p>
          <a:p>
            <a:r>
              <a:rPr lang="et-EE" sz="1800" b="1" dirty="0" smtClean="0"/>
              <a:t>Eksport ei ole oluliselt langenud. </a:t>
            </a:r>
            <a:r>
              <a:rPr lang="et-EE" sz="1800" dirty="0" smtClean="0"/>
              <a:t>See on olnud 2012-2015a hea tulemus. Aga ekspordi taset on ikkagi väga raske hoida. Välisnõudlus püsib nõrgana. Ei ole näha, et Euroopas majanduskasv taastuks. Kui sanktsioonide teemat ei oleks, siis oleks Eesti majandus selles keskkonnas tegelikult väga hästi positsioneeritud.</a:t>
            </a:r>
          </a:p>
          <a:p>
            <a:endParaRPr lang="et-EE" sz="1800" dirty="0" smtClean="0"/>
          </a:p>
          <a:p>
            <a:r>
              <a:rPr lang="et-EE" sz="1800" b="1" dirty="0" smtClean="0"/>
              <a:t>Sisetarbimine on ülitugev ja ei ole mingil moel vastavuses ekspordi arengutega</a:t>
            </a:r>
            <a:r>
              <a:rPr lang="et-EE" sz="1800" dirty="0" smtClean="0"/>
              <a:t>. See ei saa niimoodi kaua kesta. Mõistlik tööjõukulude kasv on tänase majanduskasvu juures 3% ringis. Kõik üle selle suurendab riske.</a:t>
            </a:r>
          </a:p>
          <a:p>
            <a:endParaRPr lang="et-EE" sz="1800" dirty="0"/>
          </a:p>
          <a:p>
            <a:r>
              <a:rPr lang="et-EE" sz="1800" b="1" dirty="0" smtClean="0"/>
              <a:t>Eksportööride jaoks on 2015-2016a üliolulised.</a:t>
            </a:r>
            <a:r>
              <a:rPr lang="et-EE" sz="1800" dirty="0" smtClean="0"/>
              <a:t> Madalad toorainehinnad, madalad müügihinnad. Endal on raske, aga konkurentidel on ka raske. Investeerimine on odav, metallid odavad, energia odav, intressimäärad madalal. Tavaliselt on need võitjad, kes põhjas suudavad investeerida või teisi üles osta. Aga kas on ikka põhi? Või läheb veel allapoole?</a:t>
            </a:r>
          </a:p>
          <a:p>
            <a:endParaRPr lang="et-EE" sz="1800" dirty="0"/>
          </a:p>
          <a:p>
            <a:endParaRPr lang="et-EE" sz="1800" dirty="0" smtClean="0"/>
          </a:p>
          <a:p>
            <a:endParaRPr lang="et-EE" sz="1800" dirty="0" smtClean="0"/>
          </a:p>
          <a:p>
            <a:endParaRPr lang="et-EE" sz="1800" dirty="0" smtClean="0"/>
          </a:p>
          <a:p>
            <a:endParaRPr lang="et-EE" sz="1800" dirty="0" smtClean="0"/>
          </a:p>
          <a:p>
            <a:endParaRPr lang="et-EE" sz="1800" dirty="0" smtClean="0"/>
          </a:p>
          <a:p>
            <a:endParaRPr lang="et-EE" sz="1800" dirty="0" smtClean="0"/>
          </a:p>
          <a:p>
            <a:endParaRPr lang="et-EE" sz="1800" dirty="0" smtClean="0"/>
          </a:p>
          <a:p>
            <a:endParaRPr lang="et-EE" sz="1800" dirty="0"/>
          </a:p>
        </p:txBody>
      </p:sp>
      <p:sp>
        <p:nvSpPr>
          <p:cNvPr id="5" name="Slide Number Placeholder 4"/>
          <p:cNvSpPr>
            <a:spLocks noGrp="1"/>
          </p:cNvSpPr>
          <p:nvPr>
            <p:ph type="sldNum" sz="quarter" idx="11"/>
          </p:nvPr>
        </p:nvSpPr>
        <p:spPr/>
        <p:txBody>
          <a:bodyPr/>
          <a:lstStyle/>
          <a:p>
            <a:pPr>
              <a:defRPr/>
            </a:pPr>
            <a:fld id="{52F84374-4EEA-46C3-BA33-8D4B166BBA5B}" type="slidenum">
              <a:rPr lang="en-GB" smtClean="0"/>
              <a:pPr>
                <a:defRPr/>
              </a:pPr>
              <a:t>33</a:t>
            </a:fld>
            <a:endParaRPr lang="en-GB"/>
          </a:p>
        </p:txBody>
      </p:sp>
    </p:spTree>
    <p:extLst>
      <p:ext uri="{BB962C8B-B14F-4D97-AF65-F5344CB8AC3E}">
        <p14:creationId xmlns:p14="http://schemas.microsoft.com/office/powerpoint/2010/main" val="89735280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37" y="2684477"/>
            <a:ext cx="8924551" cy="2508308"/>
          </a:xfrm>
        </p:spPr>
        <p:txBody>
          <a:bodyPr/>
          <a:lstStyle/>
          <a:p>
            <a:pPr algn="ctr"/>
            <a:r>
              <a:rPr lang="et-EE" dirty="0" smtClean="0"/>
              <a:t>SOOME</a:t>
            </a:r>
            <a:endParaRPr lang="et-EE" dirty="0"/>
          </a:p>
        </p:txBody>
      </p:sp>
      <p:sp>
        <p:nvSpPr>
          <p:cNvPr id="3" name="Content Placeholder 2"/>
          <p:cNvSpPr>
            <a:spLocks noGrp="1"/>
          </p:cNvSpPr>
          <p:nvPr>
            <p:ph idx="1"/>
          </p:nvPr>
        </p:nvSpPr>
        <p:spPr>
          <a:xfrm>
            <a:off x="349321" y="688369"/>
            <a:ext cx="9047093" cy="5580670"/>
          </a:xfrm>
        </p:spPr>
        <p:txBody>
          <a:bodyPr/>
          <a:lstStyle/>
          <a:p>
            <a:endParaRPr lang="et-EE" sz="1800" b="1" dirty="0" smtClean="0"/>
          </a:p>
          <a:p>
            <a:endParaRPr lang="et-EE" sz="1800" dirty="0"/>
          </a:p>
          <a:p>
            <a:endParaRPr lang="et-EE" sz="1800" dirty="0" smtClean="0"/>
          </a:p>
          <a:p>
            <a:endParaRPr lang="et-EE" sz="1800" dirty="0" smtClean="0"/>
          </a:p>
          <a:p>
            <a:endParaRPr lang="et-EE" sz="1800" dirty="0" smtClean="0"/>
          </a:p>
          <a:p>
            <a:endParaRPr lang="et-EE" sz="1800" dirty="0" smtClean="0"/>
          </a:p>
          <a:p>
            <a:endParaRPr lang="et-EE" sz="1800" dirty="0" smtClean="0"/>
          </a:p>
          <a:p>
            <a:endParaRPr lang="et-EE" sz="2800" dirty="0" smtClean="0"/>
          </a:p>
          <a:p>
            <a:endParaRPr lang="et-EE" sz="1800" dirty="0" smtClean="0"/>
          </a:p>
          <a:p>
            <a:endParaRPr lang="et-EE" sz="1800" dirty="0"/>
          </a:p>
        </p:txBody>
      </p:sp>
      <p:sp>
        <p:nvSpPr>
          <p:cNvPr id="5" name="Slide Number Placeholder 4"/>
          <p:cNvSpPr>
            <a:spLocks noGrp="1"/>
          </p:cNvSpPr>
          <p:nvPr>
            <p:ph type="sldNum" sz="quarter" idx="11"/>
          </p:nvPr>
        </p:nvSpPr>
        <p:spPr/>
        <p:txBody>
          <a:bodyPr/>
          <a:lstStyle/>
          <a:p>
            <a:pPr>
              <a:defRPr/>
            </a:pPr>
            <a:fld id="{52F84374-4EEA-46C3-BA33-8D4B166BBA5B}" type="slidenum">
              <a:rPr lang="en-GB" smtClean="0"/>
              <a:pPr>
                <a:defRPr/>
              </a:pPr>
              <a:t>34</a:t>
            </a:fld>
            <a:endParaRPr lang="en-GB"/>
          </a:p>
        </p:txBody>
      </p:sp>
    </p:spTree>
    <p:extLst>
      <p:ext uri="{BB962C8B-B14F-4D97-AF65-F5344CB8AC3E}">
        <p14:creationId xmlns:p14="http://schemas.microsoft.com/office/powerpoint/2010/main" val="293183286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25450" y="358775"/>
            <a:ext cx="8961438" cy="979488"/>
          </a:xfrm>
        </p:spPr>
        <p:txBody>
          <a:bodyPr/>
          <a:lstStyle/>
          <a:p>
            <a:r>
              <a:rPr lang="et-EE" altLang="et-EE" smtClean="0"/>
              <a:t>Soome nominaalne SKP</a:t>
            </a:r>
            <a:br>
              <a:rPr lang="et-EE" altLang="et-EE" smtClean="0"/>
            </a:br>
            <a:r>
              <a:rPr lang="et-EE" altLang="et-EE" sz="2000" smtClean="0"/>
              <a:t>Nominaalse SKP muutus</a:t>
            </a:r>
            <a:r>
              <a:rPr lang="et-EE" altLang="et-EE" smtClean="0"/>
              <a:t/>
            </a:r>
            <a:br>
              <a:rPr lang="et-EE" altLang="et-EE" smtClean="0"/>
            </a:br>
            <a:endParaRPr lang="et-EE" altLang="et-EE" smtClean="0"/>
          </a:p>
        </p:txBody>
      </p:sp>
      <p:sp>
        <p:nvSpPr>
          <p:cNvPr id="15363" name="Rectangle 3"/>
          <p:cNvSpPr>
            <a:spLocks noGrp="1"/>
          </p:cNvSpPr>
          <p:nvPr>
            <p:ph type="body" idx="1"/>
          </p:nvPr>
        </p:nvSpPr>
        <p:spPr>
          <a:xfrm>
            <a:off x="541338" y="5241925"/>
            <a:ext cx="8855075" cy="1281113"/>
          </a:xfrm>
        </p:spPr>
        <p:txBody>
          <a:bodyPr/>
          <a:lstStyle/>
          <a:p>
            <a:r>
              <a:rPr lang="et-EE" altLang="et-EE" sz="1800" smtClean="0"/>
              <a:t>Soome SKP nominaalkasvud on olnud 3 viimasel aastal alla 2% aastas.</a:t>
            </a:r>
          </a:p>
          <a:p>
            <a:r>
              <a:rPr lang="et-EE" altLang="et-EE" sz="1800" smtClean="0"/>
              <a:t>Soome majanduse rahvusvahelist haaret peaksid näitama järgmised numbrid: Soome välisnõuded 750mld eurot, väliskohustused 740mld eurot.</a:t>
            </a:r>
          </a:p>
          <a:p>
            <a:pPr marL="304800" lvl="1" indent="0">
              <a:buFont typeface="Arial" charset="0"/>
              <a:buNone/>
            </a:pPr>
            <a:r>
              <a:rPr lang="et-EE" altLang="et-EE" sz="1400" smtClean="0"/>
              <a:t>Võrdluseks. Eesti välisnõuded 21,4mld eurot, väliskohustused 20,2mld eurot</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374775"/>
            <a:ext cx="6370638"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
        <p:nvSpPr>
          <p:cNvPr id="15365"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100000"/>
              <a:buFont typeface="Arial" charset="0"/>
              <a:buChar char="•"/>
              <a:defRPr sz="2400">
                <a:solidFill>
                  <a:schemeClr val="tx1"/>
                </a:solidFill>
                <a:latin typeface="Arial" charset="0"/>
                <a:cs typeface="Arial" charset="0"/>
              </a:defRPr>
            </a:lvl1pPr>
            <a:lvl2pPr marL="742950" indent="-285750" algn="l" eaLnBrk="0" hangingPunct="0">
              <a:spcBef>
                <a:spcPct val="20000"/>
              </a:spcBef>
              <a:buSzPct val="80000"/>
              <a:buFont typeface="Arial" charset="0"/>
              <a:buChar char="–"/>
              <a:defRPr sz="2000">
                <a:solidFill>
                  <a:schemeClr val="tx1"/>
                </a:solidFill>
                <a:latin typeface="Arial" charset="0"/>
                <a:cs typeface="Arial" charset="0"/>
              </a:defRPr>
            </a:lvl2pPr>
            <a:lvl3pPr marL="1143000" indent="-228600" algn="l" eaLnBrk="0" hangingPunct="0">
              <a:spcBef>
                <a:spcPct val="20000"/>
              </a:spcBef>
              <a:buSzPct val="100000"/>
              <a:buFont typeface="Arial" charset="0"/>
              <a:buChar char="•"/>
              <a:defRPr sz="2000">
                <a:solidFill>
                  <a:schemeClr val="tx1"/>
                </a:solidFill>
                <a:latin typeface="Arial" charset="0"/>
                <a:cs typeface="Arial" charset="0"/>
              </a:defRPr>
            </a:lvl3pPr>
            <a:lvl4pPr marL="1600200" indent="-228600" algn="l" eaLnBrk="0" hangingPunct="0">
              <a:spcBef>
                <a:spcPts val="800"/>
              </a:spcBef>
              <a:buSzPct val="80000"/>
              <a:buFont typeface="Arial" charset="0"/>
              <a:buChar char="–"/>
              <a:defRPr>
                <a:solidFill>
                  <a:schemeClr val="tx1"/>
                </a:solidFill>
                <a:latin typeface="Arial" charset="0"/>
                <a:cs typeface="Arial" charset="0"/>
              </a:defRPr>
            </a:lvl4pPr>
            <a:lvl5pPr marL="2057400" indent="-228600" algn="l"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r>
              <a:rPr lang="en-US" altLang="et-EE" sz="800" smtClean="0"/>
              <a:t>allikas: Soome Statistikaamet</a:t>
            </a:r>
            <a:endParaRPr lang="en-GB" altLang="et-EE" sz="800" smtClean="0"/>
          </a:p>
        </p:txBody>
      </p:sp>
    </p:spTree>
    <p:extLst>
      <p:ext uri="{BB962C8B-B14F-4D97-AF65-F5344CB8AC3E}">
        <p14:creationId xmlns:p14="http://schemas.microsoft.com/office/powerpoint/2010/main" val="29558992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46075" y="347663"/>
            <a:ext cx="8845550" cy="701675"/>
          </a:xfrm>
        </p:spPr>
        <p:txBody>
          <a:bodyPr/>
          <a:lstStyle/>
          <a:p>
            <a:r>
              <a:rPr lang="et-EE" altLang="et-EE" smtClean="0"/>
              <a:t>Soome riigivõlg on 7 aastaga kasvanud 100%</a:t>
            </a:r>
            <a:br>
              <a:rPr lang="et-EE" altLang="et-EE" smtClean="0"/>
            </a:br>
            <a:r>
              <a:rPr lang="et-EE" altLang="et-EE" sz="1800" smtClean="0"/>
              <a:t>Soome plaanib avaliku sektori kulude kärpeid</a:t>
            </a:r>
          </a:p>
        </p:txBody>
      </p:sp>
      <p:sp>
        <p:nvSpPr>
          <p:cNvPr id="16387" name="Rectangle 3"/>
          <p:cNvSpPr>
            <a:spLocks noGrp="1"/>
          </p:cNvSpPr>
          <p:nvPr>
            <p:ph type="body" idx="1"/>
          </p:nvPr>
        </p:nvSpPr>
        <p:spPr>
          <a:xfrm>
            <a:off x="541338" y="5078413"/>
            <a:ext cx="8901112" cy="1584325"/>
          </a:xfrm>
        </p:spPr>
        <p:txBody>
          <a:bodyPr/>
          <a:lstStyle/>
          <a:p>
            <a:pPr>
              <a:lnSpc>
                <a:spcPct val="80000"/>
              </a:lnSpc>
            </a:pPr>
            <a:r>
              <a:rPr lang="et-EE" altLang="et-EE" sz="1600" smtClean="0"/>
              <a:t>Soome plaanib 1mld eurot avaliku sektori kulude kärpeid 2016a</a:t>
            </a:r>
          </a:p>
          <a:p>
            <a:pPr>
              <a:lnSpc>
                <a:spcPct val="80000"/>
              </a:lnSpc>
            </a:pPr>
            <a:r>
              <a:rPr lang="et-EE" altLang="et-EE" sz="1600" smtClean="0"/>
              <a:t>Mõne aasta perspektiivis peaks kärped ulatuma 4mld euroni aastas (ehk siis 2% SKP-st).</a:t>
            </a:r>
          </a:p>
          <a:p>
            <a:pPr>
              <a:lnSpc>
                <a:spcPct val="80000"/>
              </a:lnSpc>
            </a:pPr>
            <a:r>
              <a:rPr lang="et-EE" altLang="et-EE" sz="1600" smtClean="0"/>
              <a:t>Kui eksport kiiresti ei taastu, siis saavad kärped mõju avaldama Soome sissetulekutele, sisenõudlusele, tööhõivele.</a:t>
            </a:r>
          </a:p>
          <a:p>
            <a:pPr>
              <a:lnSpc>
                <a:spcPct val="80000"/>
              </a:lnSpc>
            </a:pPr>
            <a:r>
              <a:rPr lang="et-EE" altLang="et-EE" sz="1600" smtClean="0"/>
              <a:t>Siiani eksportiv tööstussektor küll hääbus, aga võla suurendamine tasandas ekspordi vähenemisest tulenevaid mõjusid.</a:t>
            </a: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206500"/>
            <a:ext cx="6370638"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Tree>
    <p:extLst>
      <p:ext uri="{BB962C8B-B14F-4D97-AF65-F5344CB8AC3E}">
        <p14:creationId xmlns:p14="http://schemas.microsoft.com/office/powerpoint/2010/main" val="229313094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25450" y="266700"/>
            <a:ext cx="8845550" cy="701675"/>
          </a:xfrm>
        </p:spPr>
        <p:txBody>
          <a:bodyPr/>
          <a:lstStyle/>
          <a:p>
            <a:r>
              <a:rPr lang="et-EE" altLang="et-EE" smtClean="0"/>
              <a:t>Avaliku sektori eelarve</a:t>
            </a:r>
            <a:br>
              <a:rPr lang="et-EE" altLang="et-EE" smtClean="0"/>
            </a:br>
            <a:r>
              <a:rPr lang="et-EE" altLang="et-EE" sz="2000" smtClean="0"/>
              <a:t>Alates 2009. aastast on avalik sektor olnud defitsiidis</a:t>
            </a:r>
          </a:p>
        </p:txBody>
      </p:sp>
      <p:sp>
        <p:nvSpPr>
          <p:cNvPr id="17411" name="Rectangle 7"/>
          <p:cNvSpPr>
            <a:spLocks noGrp="1"/>
          </p:cNvSpPr>
          <p:nvPr>
            <p:ph type="body" sz="half" idx="2"/>
          </p:nvPr>
        </p:nvSpPr>
        <p:spPr>
          <a:xfrm>
            <a:off x="357188" y="5207000"/>
            <a:ext cx="9061450" cy="1293813"/>
          </a:xfrm>
        </p:spPr>
        <p:txBody>
          <a:bodyPr/>
          <a:lstStyle/>
          <a:p>
            <a:pPr>
              <a:lnSpc>
                <a:spcPct val="80000"/>
              </a:lnSpc>
            </a:pPr>
            <a:endParaRPr lang="et-EE" altLang="et-EE" sz="1600" smtClean="0"/>
          </a:p>
          <a:p>
            <a:pPr>
              <a:lnSpc>
                <a:spcPct val="80000"/>
              </a:lnSpc>
            </a:pPr>
            <a:r>
              <a:rPr lang="et-EE" altLang="et-EE" sz="1600" smtClean="0"/>
              <a:t>Juba 2 aastat tagasi oli Soomes arutelu, et Soome võlg hakkab ületama 60% SKP-st. Mida peaks tegema? </a:t>
            </a:r>
          </a:p>
          <a:p>
            <a:pPr>
              <a:lnSpc>
                <a:spcPct val="80000"/>
              </a:lnSpc>
            </a:pPr>
            <a:r>
              <a:rPr lang="et-EE" altLang="et-EE" sz="1600" smtClean="0"/>
              <a:t>Nüüd oleme 2 aastat hiljem olukorras, kus 60% piir ongi kohe ületatud. Midagi ei ole muutunud.</a:t>
            </a:r>
          </a:p>
          <a:p>
            <a:pPr>
              <a:lnSpc>
                <a:spcPct val="80000"/>
              </a:lnSpc>
            </a:pPr>
            <a:r>
              <a:rPr lang="et-EE" altLang="et-EE" sz="1600" smtClean="0"/>
              <a:t>Olid valimised. Valitsuse soov on kärped ellu viia ja riigieelarvet tasakaalu suunas viia. Eks näeb, kuidas selle plaaniga läheb.</a:t>
            </a:r>
          </a:p>
        </p:txBody>
      </p:sp>
      <p:pic>
        <p:nvPicPr>
          <p:cNvPr id="174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273175"/>
            <a:ext cx="6380162"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Tree>
    <p:extLst>
      <p:ext uri="{BB962C8B-B14F-4D97-AF65-F5344CB8AC3E}">
        <p14:creationId xmlns:p14="http://schemas.microsoft.com/office/powerpoint/2010/main" val="311096907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379413" y="254000"/>
            <a:ext cx="9007475" cy="1084263"/>
          </a:xfrm>
        </p:spPr>
        <p:txBody>
          <a:bodyPr/>
          <a:lstStyle/>
          <a:p>
            <a:r>
              <a:rPr lang="et-EE" altLang="et-EE" smtClean="0"/>
              <a:t>Nominaalne SKP sektorite lõikes</a:t>
            </a:r>
            <a:br>
              <a:rPr lang="et-EE" altLang="et-EE" smtClean="0"/>
            </a:br>
            <a:r>
              <a:rPr lang="et-EE" altLang="et-EE" smtClean="0"/>
              <a:t>2000-2015</a:t>
            </a:r>
          </a:p>
        </p:txBody>
      </p:sp>
      <p:sp>
        <p:nvSpPr>
          <p:cNvPr id="18435" name="Rectangle 5"/>
          <p:cNvSpPr>
            <a:spLocks noGrp="1"/>
          </p:cNvSpPr>
          <p:nvPr>
            <p:ph type="body" sz="half" idx="2"/>
          </p:nvPr>
        </p:nvSpPr>
        <p:spPr>
          <a:xfrm>
            <a:off x="6435725" y="1003300"/>
            <a:ext cx="3294063" cy="5692775"/>
          </a:xfrm>
        </p:spPr>
        <p:txBody>
          <a:bodyPr/>
          <a:lstStyle/>
          <a:p>
            <a:r>
              <a:rPr lang="et-EE" altLang="et-EE" sz="1800" smtClean="0"/>
              <a:t>Riigi osakaal SKP-s aina kasvab, tööstuse oma kahaneb. </a:t>
            </a:r>
          </a:p>
          <a:p>
            <a:endParaRPr lang="et-EE" altLang="et-EE" sz="1800" smtClean="0"/>
          </a:p>
          <a:p>
            <a:r>
              <a:rPr lang="et-EE" altLang="et-EE" sz="1800" smtClean="0"/>
              <a:t>Riik võtab laenu ja selle arvel saab avalik sektor kasvada, kuigi tööstusel ei lähe hästi.</a:t>
            </a:r>
          </a:p>
          <a:p>
            <a:endParaRPr lang="et-EE" altLang="et-EE" sz="1800" smtClean="0"/>
          </a:p>
          <a:p>
            <a:r>
              <a:rPr lang="et-EE" altLang="et-EE" sz="1800" smtClean="0"/>
              <a:t>2007. aastal oli tööstuse loodav SKP üle 40mld euro aastas, nüüd ca 30mld eurot aastas. Langus -25%.</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1173163"/>
            <a:ext cx="61690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graphicFrame>
        <p:nvGraphicFramePr>
          <p:cNvPr id="18437" name="Chart 6"/>
          <p:cNvGraphicFramePr>
            <a:graphicFrameLocks/>
          </p:cNvGraphicFramePr>
          <p:nvPr/>
        </p:nvGraphicFramePr>
        <p:xfrm>
          <a:off x="47625" y="3944938"/>
          <a:ext cx="6270625" cy="2852737"/>
        </p:xfrm>
        <a:graphic>
          <a:graphicData uri="http://schemas.openxmlformats.org/presentationml/2006/ole">
            <mc:AlternateContent xmlns:mc="http://schemas.openxmlformats.org/markup-compatibility/2006">
              <mc:Choice xmlns:v="urn:schemas-microsoft-com:vml" Requires="v">
                <p:oleObj spid="_x0000_s9226" r:id="rId5" imgW="6267231" imgH="2853175" progId="Excel.Chart.8">
                  <p:embed/>
                </p:oleObj>
              </mc:Choice>
              <mc:Fallback>
                <p:oleObj r:id="rId5" imgW="6267231" imgH="285317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 y="3944938"/>
                        <a:ext cx="62706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046265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60375" y="346075"/>
            <a:ext cx="8926513" cy="992188"/>
          </a:xfrm>
        </p:spPr>
        <p:txBody>
          <a:bodyPr/>
          <a:lstStyle/>
          <a:p>
            <a:r>
              <a:rPr lang="et-EE" altLang="et-EE" smtClean="0"/>
              <a:t>Soome tööstustoodangu mahud 2011-2015</a:t>
            </a:r>
            <a:br>
              <a:rPr lang="et-EE" altLang="et-EE" smtClean="0"/>
            </a:br>
            <a:endParaRPr lang="et-EE" altLang="et-EE" smtClean="0"/>
          </a:p>
        </p:txBody>
      </p:sp>
      <p:pic>
        <p:nvPicPr>
          <p:cNvPr id="194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979488"/>
            <a:ext cx="62007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3432175"/>
            <a:ext cx="6200775" cy="312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
        <p:nvSpPr>
          <p:cNvPr id="19461" name="Content Placeholder 1"/>
          <p:cNvSpPr>
            <a:spLocks noGrp="1"/>
          </p:cNvSpPr>
          <p:nvPr>
            <p:ph idx="1"/>
          </p:nvPr>
        </p:nvSpPr>
        <p:spPr>
          <a:xfrm>
            <a:off x="6800850" y="979488"/>
            <a:ext cx="2849563" cy="5581650"/>
          </a:xfrm>
        </p:spPr>
        <p:txBody>
          <a:bodyPr/>
          <a:lstStyle/>
          <a:p>
            <a:r>
              <a:rPr lang="et-EE" altLang="et-EE" sz="1800" smtClean="0"/>
              <a:t>Tööstustoodangu mahud Soomes on languses 2013. aasta algusest.</a:t>
            </a:r>
          </a:p>
          <a:p>
            <a:endParaRPr lang="et-EE" altLang="et-EE" sz="1800" smtClean="0"/>
          </a:p>
          <a:p>
            <a:r>
              <a:rPr lang="et-EE" altLang="et-EE" sz="1800" smtClean="0"/>
              <a:t>Pole olnud ühtegi kuud, kui tööpäevade arvuga korrigeeritud indeks oleks aastases võrdluses plussis olnud.</a:t>
            </a:r>
          </a:p>
          <a:p>
            <a:endParaRPr lang="et-EE" altLang="et-EE" sz="1800" smtClean="0"/>
          </a:p>
          <a:p>
            <a:r>
              <a:rPr lang="et-EE" altLang="et-EE" sz="1800" smtClean="0"/>
              <a:t>Soomele oleks väga vaja, et maailma majandus elavneks. Tööstuslik baas on neil tegelikult tugev. Aga probleemiks on üldiselt  nõrk nõudlus.</a:t>
            </a:r>
          </a:p>
        </p:txBody>
      </p:sp>
    </p:spTree>
    <p:extLst>
      <p:ext uri="{BB962C8B-B14F-4D97-AF65-F5344CB8AC3E}">
        <p14:creationId xmlns:p14="http://schemas.microsoft.com/office/powerpoint/2010/main" val="19933685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91963" y="6381751"/>
            <a:ext cx="2547011" cy="19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spcBef>
                <a:spcPct val="20000"/>
              </a:spcBef>
              <a:buFont typeface="Arial" charset="0"/>
              <a:buChar char="•"/>
              <a:defRPr sz="3200">
                <a:solidFill>
                  <a:schemeClr val="tx1"/>
                </a:solidFill>
                <a:latin typeface="Calibri" pitchFamily="34" charset="0"/>
              </a:defRPr>
            </a:lvl1pPr>
            <a:lvl2pPr marL="742950" indent="-285750" defTabSz="828675" eaLnBrk="0" hangingPunct="0">
              <a:spcBef>
                <a:spcPct val="20000"/>
              </a:spcBef>
              <a:buFont typeface="Arial" charset="0"/>
              <a:buChar char="–"/>
              <a:defRPr sz="2800">
                <a:solidFill>
                  <a:schemeClr val="tx1"/>
                </a:solidFill>
                <a:latin typeface="Calibri" pitchFamily="34" charset="0"/>
              </a:defRPr>
            </a:lvl2pPr>
            <a:lvl3pPr marL="1143000" indent="-228600" defTabSz="828675" eaLnBrk="0" hangingPunct="0">
              <a:spcBef>
                <a:spcPct val="20000"/>
              </a:spcBef>
              <a:buFont typeface="Arial" charset="0"/>
              <a:buChar char="•"/>
              <a:defRPr sz="2400">
                <a:solidFill>
                  <a:schemeClr val="tx1"/>
                </a:solidFill>
                <a:latin typeface="Calibri" pitchFamily="34" charset="0"/>
              </a:defRPr>
            </a:lvl3pPr>
            <a:lvl4pPr marL="1600200" indent="-228600" defTabSz="828675" eaLnBrk="0" hangingPunct="0">
              <a:spcBef>
                <a:spcPct val="20000"/>
              </a:spcBef>
              <a:buFont typeface="Arial" charset="0"/>
              <a:buChar char="–"/>
              <a:defRPr sz="2000">
                <a:solidFill>
                  <a:schemeClr val="tx1"/>
                </a:solidFill>
                <a:latin typeface="Calibri" pitchFamily="34" charset="0"/>
              </a:defRPr>
            </a:lvl4pPr>
            <a:lvl5pPr marL="2057400" indent="-228600" defTabSz="828675" eaLnBrk="0" hangingPunct="0">
              <a:spcBef>
                <a:spcPct val="20000"/>
              </a:spcBef>
              <a:buFont typeface="Arial"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t-EE" altLang="et-EE" sz="700">
                <a:solidFill>
                  <a:srgbClr val="000000"/>
                </a:solidFill>
                <a:latin typeface="Arial" charset="0"/>
              </a:rPr>
              <a:t>Allikas: Toimepiirkondade määramine, 2014</a:t>
            </a:r>
          </a:p>
        </p:txBody>
      </p:sp>
      <p:pic>
        <p:nvPicPr>
          <p:cNvPr id="30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8" y="1222376"/>
            <a:ext cx="858176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6"/>
          <p:cNvSpPr txBox="1">
            <a:spLocks noChangeArrowheads="1"/>
          </p:cNvSpPr>
          <p:nvPr/>
        </p:nvSpPr>
        <p:spPr bwMode="auto">
          <a:xfrm>
            <a:off x="1061112" y="5845176"/>
            <a:ext cx="509402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spcBef>
                <a:spcPct val="20000"/>
              </a:spcBef>
              <a:buFont typeface="Arial" charset="0"/>
              <a:buChar char="•"/>
              <a:defRPr sz="3200">
                <a:solidFill>
                  <a:schemeClr val="tx1"/>
                </a:solidFill>
                <a:latin typeface="Calibri" pitchFamily="34" charset="0"/>
              </a:defRPr>
            </a:lvl1pPr>
            <a:lvl2pPr marL="742950" indent="-285750" defTabSz="828675" eaLnBrk="0" hangingPunct="0">
              <a:spcBef>
                <a:spcPct val="20000"/>
              </a:spcBef>
              <a:buFont typeface="Arial" charset="0"/>
              <a:buChar char="–"/>
              <a:defRPr sz="2800">
                <a:solidFill>
                  <a:schemeClr val="tx1"/>
                </a:solidFill>
                <a:latin typeface="Calibri" pitchFamily="34" charset="0"/>
              </a:defRPr>
            </a:lvl2pPr>
            <a:lvl3pPr marL="1143000" indent="-228600" defTabSz="828675" eaLnBrk="0" hangingPunct="0">
              <a:spcBef>
                <a:spcPct val="20000"/>
              </a:spcBef>
              <a:buFont typeface="Arial" charset="0"/>
              <a:buChar char="•"/>
              <a:defRPr sz="2400">
                <a:solidFill>
                  <a:schemeClr val="tx1"/>
                </a:solidFill>
                <a:latin typeface="Calibri" pitchFamily="34" charset="0"/>
              </a:defRPr>
            </a:lvl3pPr>
            <a:lvl4pPr marL="1600200" indent="-228600" defTabSz="828675" eaLnBrk="0" hangingPunct="0">
              <a:spcBef>
                <a:spcPct val="20000"/>
              </a:spcBef>
              <a:buFont typeface="Arial" charset="0"/>
              <a:buChar char="–"/>
              <a:defRPr sz="2000">
                <a:solidFill>
                  <a:schemeClr val="tx1"/>
                </a:solidFill>
                <a:latin typeface="Calibri" pitchFamily="34" charset="0"/>
              </a:defRPr>
            </a:lvl4pPr>
            <a:lvl5pPr marL="2057400" indent="-228600" defTabSz="828675" eaLnBrk="0" hangingPunct="0">
              <a:spcBef>
                <a:spcPct val="20000"/>
              </a:spcBef>
              <a:buFont typeface="Arial"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t-EE" altLang="et-EE" sz="1600">
              <a:solidFill>
                <a:srgbClr val="000000"/>
              </a:solidFill>
              <a:latin typeface="Arial"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682" y="3425826"/>
            <a:ext cx="25797" cy="1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8"/>
          <p:cNvSpPr txBox="1">
            <a:spLocks noChangeArrowheads="1"/>
          </p:cNvSpPr>
          <p:nvPr/>
        </p:nvSpPr>
        <p:spPr bwMode="auto">
          <a:xfrm>
            <a:off x="350838" y="188913"/>
            <a:ext cx="928343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spcBef>
                <a:spcPct val="20000"/>
              </a:spcBef>
              <a:buFont typeface="Arial" charset="0"/>
              <a:buChar char="•"/>
              <a:defRPr sz="3200">
                <a:solidFill>
                  <a:schemeClr val="tx1"/>
                </a:solidFill>
                <a:latin typeface="Calibri" pitchFamily="34" charset="0"/>
              </a:defRPr>
            </a:lvl1pPr>
            <a:lvl2pPr marL="742950" indent="-285750" defTabSz="828675" eaLnBrk="0" hangingPunct="0">
              <a:spcBef>
                <a:spcPct val="20000"/>
              </a:spcBef>
              <a:buFont typeface="Arial" charset="0"/>
              <a:buChar char="–"/>
              <a:defRPr sz="2800">
                <a:solidFill>
                  <a:schemeClr val="tx1"/>
                </a:solidFill>
                <a:latin typeface="Calibri" pitchFamily="34" charset="0"/>
              </a:defRPr>
            </a:lvl2pPr>
            <a:lvl3pPr marL="1143000" indent="-228600" defTabSz="828675" eaLnBrk="0" hangingPunct="0">
              <a:spcBef>
                <a:spcPct val="20000"/>
              </a:spcBef>
              <a:buFont typeface="Arial" charset="0"/>
              <a:buChar char="•"/>
              <a:defRPr sz="2400">
                <a:solidFill>
                  <a:schemeClr val="tx1"/>
                </a:solidFill>
                <a:latin typeface="Calibri" pitchFamily="34" charset="0"/>
              </a:defRPr>
            </a:lvl3pPr>
            <a:lvl4pPr marL="1600200" indent="-228600" defTabSz="828675" eaLnBrk="0" hangingPunct="0">
              <a:spcBef>
                <a:spcPct val="20000"/>
              </a:spcBef>
              <a:buFont typeface="Arial" charset="0"/>
              <a:buChar char="–"/>
              <a:defRPr sz="2000">
                <a:solidFill>
                  <a:schemeClr val="tx1"/>
                </a:solidFill>
                <a:latin typeface="Calibri" pitchFamily="34" charset="0"/>
              </a:defRPr>
            </a:lvl4pPr>
            <a:lvl5pPr marL="2057400" indent="-228600" defTabSz="828675" eaLnBrk="0" hangingPunct="0">
              <a:spcBef>
                <a:spcPct val="20000"/>
              </a:spcBef>
              <a:buFont typeface="Arial"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t-EE" altLang="et-EE" sz="1600" b="1">
                <a:solidFill>
                  <a:srgbClr val="000066"/>
                </a:solidFill>
                <a:latin typeface="Arial" charset="0"/>
              </a:rPr>
              <a:t>Vähemalt 5000 elanikuga toimepiirkondi on Eestis 27:Tallinn, Tartu, Kärdla, Kuressaare, Haapsalu, Pärnu, Viljandi, Valga, Võru, Põlva, Jõgeva, Paide, Rapla, Rakvere, Jõhvi – Kohtla-Järve kaksikkeskus, Keila, Märjamaa, Türi, Tapa, Kiviõli, Sillamäe, Narva, Põltsamaa, Elva, Tõrva, Otepää, Räpina</a:t>
            </a:r>
            <a:endParaRPr lang="et-EE" altLang="et-EE" sz="1600">
              <a:solidFill>
                <a:srgbClr val="000066"/>
              </a:solidFill>
              <a:latin typeface="Arial" charset="0"/>
            </a:endParaRPr>
          </a:p>
        </p:txBody>
      </p:sp>
    </p:spTree>
    <p:extLst>
      <p:ext uri="{BB962C8B-B14F-4D97-AF65-F5344CB8AC3E}">
        <p14:creationId xmlns:p14="http://schemas.microsoft.com/office/powerpoint/2010/main" val="973779542"/>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60375" y="346075"/>
            <a:ext cx="8926513" cy="992188"/>
          </a:xfrm>
        </p:spPr>
        <p:txBody>
          <a:bodyPr/>
          <a:lstStyle/>
          <a:p>
            <a:r>
              <a:rPr lang="et-EE" altLang="et-EE" smtClean="0"/>
              <a:t>SKP nominaalmuutus olulistes sektorites</a:t>
            </a:r>
            <a:br>
              <a:rPr lang="et-EE" altLang="et-EE" smtClean="0"/>
            </a:br>
            <a:endParaRPr lang="et-EE" altLang="et-EE" smtClean="0"/>
          </a:p>
        </p:txBody>
      </p:sp>
      <p:sp>
        <p:nvSpPr>
          <p:cNvPr id="20483" name="Rectangle 3"/>
          <p:cNvSpPr>
            <a:spLocks noGrp="1"/>
          </p:cNvSpPr>
          <p:nvPr>
            <p:ph type="body" idx="1"/>
          </p:nvPr>
        </p:nvSpPr>
        <p:spPr>
          <a:xfrm>
            <a:off x="517525" y="5122863"/>
            <a:ext cx="8982075" cy="1584325"/>
          </a:xfrm>
        </p:spPr>
        <p:txBody>
          <a:bodyPr/>
          <a:lstStyle/>
          <a:p>
            <a:pPr>
              <a:lnSpc>
                <a:spcPct val="80000"/>
              </a:lnSpc>
            </a:pPr>
            <a:endParaRPr lang="et-EE" altLang="et-EE" sz="1800" smtClean="0"/>
          </a:p>
          <a:p>
            <a:pPr>
              <a:lnSpc>
                <a:spcPct val="80000"/>
              </a:lnSpc>
            </a:pPr>
            <a:r>
              <a:rPr lang="et-EE" altLang="et-EE" sz="1800" smtClean="0"/>
              <a:t>Kaubandus ja transport olid 2010-2012 pigem vedavateks sektoriteks, nüüd on peamisteks piduriteks. Ega kärpeplaanid neile sektoritele midagi positiivset ei tähenda.</a:t>
            </a:r>
          </a:p>
          <a:p>
            <a:pPr>
              <a:lnSpc>
                <a:spcPct val="80000"/>
              </a:lnSpc>
            </a:pPr>
            <a:r>
              <a:rPr lang="et-EE" altLang="et-EE" sz="1800" smtClean="0"/>
              <a:t>Tööstuse nominaalkasv on viimase 12 kuu jooksul pöördunud taas negatiivseks.</a:t>
            </a:r>
          </a:p>
          <a:p>
            <a:pPr>
              <a:lnSpc>
                <a:spcPct val="80000"/>
              </a:lnSpc>
            </a:pPr>
            <a:r>
              <a:rPr lang="et-EE" altLang="et-EE" sz="1800" smtClean="0"/>
              <a:t>Ehitus on viimase aasta jooksul üllatuslikult väikeses plussis.</a:t>
            </a:r>
          </a:p>
          <a:p>
            <a:pPr>
              <a:lnSpc>
                <a:spcPct val="80000"/>
              </a:lnSpc>
            </a:pPr>
            <a:endParaRPr lang="et-EE" altLang="et-EE" sz="1800" smtClean="0"/>
          </a:p>
        </p:txBody>
      </p:sp>
      <p:graphicFrame>
        <p:nvGraphicFramePr>
          <p:cNvPr id="20484" name="Chart 4"/>
          <p:cNvGraphicFramePr>
            <a:graphicFrameLocks/>
          </p:cNvGraphicFramePr>
          <p:nvPr/>
        </p:nvGraphicFramePr>
        <p:xfrm>
          <a:off x="1547813" y="1155700"/>
          <a:ext cx="6473825" cy="3711575"/>
        </p:xfrm>
        <a:graphic>
          <a:graphicData uri="http://schemas.openxmlformats.org/presentationml/2006/ole">
            <mc:AlternateContent xmlns:mc="http://schemas.openxmlformats.org/markup-compatibility/2006">
              <mc:Choice xmlns:v="urn:schemas-microsoft-com:vml" Requires="v">
                <p:oleObj spid="_x0000_s10250" r:id="rId4" imgW="6474513" imgH="3706689" progId="Excel.Chart.8">
                  <p:embed/>
                </p:oleObj>
              </mc:Choice>
              <mc:Fallback>
                <p:oleObj r:id="rId4" imgW="6474513" imgH="370668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155700"/>
                        <a:ext cx="64738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322701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368300" y="347663"/>
            <a:ext cx="9018588" cy="990600"/>
          </a:xfrm>
        </p:spPr>
        <p:txBody>
          <a:bodyPr/>
          <a:lstStyle/>
          <a:p>
            <a:r>
              <a:rPr lang="et-EE" altLang="et-EE" smtClean="0"/>
              <a:t>Soome kaupade eksport/import</a:t>
            </a:r>
            <a:br>
              <a:rPr lang="et-EE" altLang="et-EE" smtClean="0"/>
            </a:br>
            <a:r>
              <a:rPr lang="et-EE" altLang="et-EE" smtClean="0"/>
              <a:t>2002-2015</a:t>
            </a:r>
          </a:p>
        </p:txBody>
      </p:sp>
      <p:sp>
        <p:nvSpPr>
          <p:cNvPr id="21507" name="Rectangle 3"/>
          <p:cNvSpPr>
            <a:spLocks noGrp="1"/>
          </p:cNvSpPr>
          <p:nvPr>
            <p:ph type="body" idx="1"/>
          </p:nvPr>
        </p:nvSpPr>
        <p:spPr>
          <a:xfrm>
            <a:off x="517525" y="5184775"/>
            <a:ext cx="9029700" cy="1384300"/>
          </a:xfrm>
        </p:spPr>
        <p:txBody>
          <a:bodyPr/>
          <a:lstStyle/>
          <a:p>
            <a:pPr>
              <a:lnSpc>
                <a:spcPct val="80000"/>
              </a:lnSpc>
            </a:pPr>
            <a:r>
              <a:rPr lang="et-EE" altLang="et-EE" sz="1600" smtClean="0"/>
              <a:t>Kuni 2008. aastani oli Soomel väliskaubandussaldo positiivne, kuigi oli toimunud ülejäägi suur langus 2003.-2004. aastaga võrreldes.</a:t>
            </a:r>
          </a:p>
          <a:p>
            <a:pPr>
              <a:lnSpc>
                <a:spcPct val="80000"/>
              </a:lnSpc>
            </a:pPr>
            <a:r>
              <a:rPr lang="et-EE" altLang="et-EE" sz="1600" smtClean="0"/>
              <a:t>Soomel ei ole viimase 2-3 aasta jooksul olnud enam positiivset väliskaubandussaldot.</a:t>
            </a:r>
          </a:p>
          <a:p>
            <a:pPr>
              <a:lnSpc>
                <a:spcPct val="80000"/>
              </a:lnSpc>
            </a:pPr>
            <a:r>
              <a:rPr lang="et-EE" altLang="et-EE" sz="1600" smtClean="0"/>
              <a:t>Soome võib osata toota keerulisi tööstustooteid, kuid kui mujal maailmas ettevõtted ei investeeri suurematesse tootmismahtudesse, majade ehitusse, sest nõudlus tõmbub kokku, siis pole sellest oskusest eriti kasu. Pole lihtsalt kellelegi müüa. </a:t>
            </a:r>
          </a:p>
          <a:p>
            <a:pPr>
              <a:lnSpc>
                <a:spcPct val="80000"/>
              </a:lnSpc>
            </a:pPr>
            <a:endParaRPr lang="et-EE" altLang="et-EE" sz="1600" smtClean="0"/>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1198563"/>
            <a:ext cx="6370638"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Tree>
    <p:extLst>
      <p:ext uri="{BB962C8B-B14F-4D97-AF65-F5344CB8AC3E}">
        <p14:creationId xmlns:p14="http://schemas.microsoft.com/office/powerpoint/2010/main" val="19527934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22263" y="325438"/>
            <a:ext cx="9064625" cy="688975"/>
          </a:xfrm>
        </p:spPr>
        <p:txBody>
          <a:bodyPr/>
          <a:lstStyle/>
          <a:p>
            <a:r>
              <a:rPr lang="et-EE" altLang="et-EE" smtClean="0"/>
              <a:t>Soome ekspordi struktuur riikide lõikes</a:t>
            </a:r>
          </a:p>
        </p:txBody>
      </p:sp>
      <p:sp>
        <p:nvSpPr>
          <p:cNvPr id="220163" name="Rectangle 3"/>
          <p:cNvSpPr>
            <a:spLocks noGrp="1"/>
          </p:cNvSpPr>
          <p:nvPr>
            <p:ph type="body" idx="1"/>
          </p:nvPr>
        </p:nvSpPr>
        <p:spPr>
          <a:xfrm>
            <a:off x="5805488" y="3444875"/>
            <a:ext cx="3835400" cy="3067050"/>
          </a:xfrm>
        </p:spPr>
        <p:txBody>
          <a:bodyPr/>
          <a:lstStyle/>
          <a:p>
            <a:pPr>
              <a:lnSpc>
                <a:spcPct val="80000"/>
              </a:lnSpc>
              <a:defRPr/>
            </a:pPr>
            <a:r>
              <a:rPr lang="et-EE" altLang="et-EE" sz="1600" dirty="0" smtClean="0"/>
              <a:t>Kui võrrelda 2014. aastat 2008. aastaga, siis on Soome kaupade eksport enam-vähem sama – 56mld eurot aastas.</a:t>
            </a:r>
          </a:p>
          <a:p>
            <a:pPr>
              <a:lnSpc>
                <a:spcPct val="80000"/>
              </a:lnSpc>
              <a:defRPr/>
            </a:pPr>
            <a:endParaRPr lang="et-EE" altLang="et-EE" sz="1800" u="sng" dirty="0" smtClean="0"/>
          </a:p>
          <a:p>
            <a:pPr>
              <a:lnSpc>
                <a:spcPct val="80000"/>
              </a:lnSpc>
              <a:defRPr/>
            </a:pPr>
            <a:r>
              <a:rPr lang="et-EE" altLang="et-EE" sz="1400" u="sng" dirty="0" smtClean="0"/>
              <a:t>2014 vs 2008 (mld eurot)</a:t>
            </a:r>
          </a:p>
          <a:p>
            <a:pPr marL="0" indent="0">
              <a:lnSpc>
                <a:spcPct val="80000"/>
              </a:lnSpc>
              <a:buFont typeface="Arial" charset="0"/>
              <a:buNone/>
              <a:defRPr/>
            </a:pPr>
            <a:r>
              <a:rPr lang="et-EE" altLang="et-EE" sz="1400" dirty="0" smtClean="0"/>
              <a:t>Saksamaa +1,3</a:t>
            </a:r>
          </a:p>
          <a:p>
            <a:pPr marL="0" indent="0">
              <a:lnSpc>
                <a:spcPct val="80000"/>
              </a:lnSpc>
              <a:buFont typeface="Arial" charset="0"/>
              <a:buNone/>
              <a:defRPr/>
            </a:pPr>
            <a:r>
              <a:rPr lang="et-EE" altLang="et-EE" sz="1400" dirty="0" smtClean="0"/>
              <a:t>USA +0,3</a:t>
            </a:r>
          </a:p>
          <a:p>
            <a:pPr marL="0" indent="0">
              <a:lnSpc>
                <a:spcPct val="80000"/>
              </a:lnSpc>
              <a:buFont typeface="Arial" charset="0"/>
              <a:buNone/>
              <a:defRPr/>
            </a:pPr>
            <a:r>
              <a:rPr lang="et-EE" altLang="et-EE" sz="1400" dirty="0" smtClean="0"/>
              <a:t>Poola +0,1</a:t>
            </a:r>
          </a:p>
          <a:p>
            <a:pPr marL="0" indent="0">
              <a:lnSpc>
                <a:spcPct val="80000"/>
              </a:lnSpc>
              <a:buFont typeface="Arial" charset="0"/>
              <a:buNone/>
              <a:defRPr/>
            </a:pPr>
            <a:r>
              <a:rPr lang="et-EE" altLang="et-EE" sz="1400" dirty="0" smtClean="0"/>
              <a:t>UK +0,1</a:t>
            </a:r>
          </a:p>
          <a:p>
            <a:pPr marL="0" indent="0">
              <a:lnSpc>
                <a:spcPct val="80000"/>
              </a:lnSpc>
              <a:buFont typeface="Arial" charset="0"/>
              <a:buNone/>
              <a:defRPr/>
            </a:pPr>
            <a:r>
              <a:rPr lang="et-EE" altLang="et-EE" sz="1400" dirty="0" smtClean="0"/>
              <a:t>….</a:t>
            </a:r>
          </a:p>
          <a:p>
            <a:pPr marL="0" indent="0">
              <a:lnSpc>
                <a:spcPct val="80000"/>
              </a:lnSpc>
              <a:buFont typeface="Arial" charset="0"/>
              <a:buNone/>
              <a:defRPr/>
            </a:pPr>
            <a:r>
              <a:rPr lang="et-EE" altLang="et-EE" sz="1400" dirty="0" smtClean="0"/>
              <a:t>Hiina -0,2</a:t>
            </a:r>
            <a:endParaRPr lang="et-EE" altLang="et-EE" sz="1400" dirty="0"/>
          </a:p>
          <a:p>
            <a:pPr marL="0" indent="0">
              <a:lnSpc>
                <a:spcPct val="80000"/>
              </a:lnSpc>
              <a:buFont typeface="Arial" charset="0"/>
              <a:buNone/>
              <a:defRPr/>
            </a:pPr>
            <a:r>
              <a:rPr lang="et-EE" altLang="et-EE" sz="1400" dirty="0" smtClean="0"/>
              <a:t>Prantsusmaa -0,3</a:t>
            </a:r>
          </a:p>
          <a:p>
            <a:pPr marL="0" indent="0">
              <a:lnSpc>
                <a:spcPct val="80000"/>
              </a:lnSpc>
              <a:buFont typeface="Arial" charset="0"/>
              <a:buNone/>
              <a:defRPr/>
            </a:pPr>
            <a:r>
              <a:rPr lang="et-EE" altLang="et-EE" sz="1400" dirty="0" smtClean="0"/>
              <a:t>Rootsi -0,3</a:t>
            </a:r>
          </a:p>
          <a:p>
            <a:pPr marL="0" indent="0">
              <a:lnSpc>
                <a:spcPct val="80000"/>
              </a:lnSpc>
              <a:buFont typeface="Arial" charset="0"/>
              <a:buNone/>
              <a:defRPr/>
            </a:pPr>
            <a:r>
              <a:rPr lang="et-EE" altLang="et-EE" sz="1400" dirty="0" smtClean="0"/>
              <a:t>Venemaa -0,7</a:t>
            </a:r>
          </a:p>
        </p:txBody>
      </p:sp>
      <p:pic>
        <p:nvPicPr>
          <p:cNvPr id="2253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3444875"/>
            <a:ext cx="5468938" cy="312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976313"/>
            <a:ext cx="61531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Tree>
    <p:extLst>
      <p:ext uri="{BB962C8B-B14F-4D97-AF65-F5344CB8AC3E}">
        <p14:creationId xmlns:p14="http://schemas.microsoft.com/office/powerpoint/2010/main" val="294638904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t-EE" altLang="et-EE" smtClean="0"/>
              <a:t>Soome ekspordi struktuur kaubagruppide lõikes</a:t>
            </a:r>
            <a:br>
              <a:rPr lang="et-EE" altLang="et-EE" smtClean="0"/>
            </a:br>
            <a:endParaRPr lang="et-EE" altLang="et-EE" smtClean="0"/>
          </a:p>
        </p:txBody>
      </p:sp>
      <p:sp>
        <p:nvSpPr>
          <p:cNvPr id="23555" name="Rectangle 3"/>
          <p:cNvSpPr>
            <a:spLocks noGrp="1"/>
          </p:cNvSpPr>
          <p:nvPr>
            <p:ph type="body" idx="1"/>
          </p:nvPr>
        </p:nvSpPr>
        <p:spPr>
          <a:xfrm>
            <a:off x="541338" y="5345113"/>
            <a:ext cx="8855075" cy="1085850"/>
          </a:xfrm>
        </p:spPr>
        <p:txBody>
          <a:bodyPr/>
          <a:lstStyle/>
          <a:p>
            <a:pPr>
              <a:lnSpc>
                <a:spcPct val="90000"/>
              </a:lnSpc>
            </a:pPr>
            <a:r>
              <a:rPr lang="et-EE" altLang="et-EE" smtClean="0"/>
              <a:t>Soome eksport sõltub masinatest/elektroonikast, paberist ja metallidest.</a:t>
            </a:r>
          </a:p>
          <a:p>
            <a:pPr>
              <a:lnSpc>
                <a:spcPct val="90000"/>
              </a:lnSpc>
            </a:pPr>
            <a:r>
              <a:rPr lang="et-EE" altLang="et-EE" smtClean="0"/>
              <a:t>Mineraalsed tooted – Neste (nafta rafineerimistehased)</a:t>
            </a:r>
          </a:p>
        </p:txBody>
      </p:sp>
      <p:graphicFrame>
        <p:nvGraphicFramePr>
          <p:cNvPr id="23556" name="Chart 5"/>
          <p:cNvGraphicFramePr>
            <a:graphicFrameLocks/>
          </p:cNvGraphicFramePr>
          <p:nvPr/>
        </p:nvGraphicFramePr>
        <p:xfrm>
          <a:off x="1343025" y="1387475"/>
          <a:ext cx="6473825" cy="3711575"/>
        </p:xfrm>
        <a:graphic>
          <a:graphicData uri="http://schemas.openxmlformats.org/presentationml/2006/ole">
            <mc:AlternateContent xmlns:mc="http://schemas.openxmlformats.org/markup-compatibility/2006">
              <mc:Choice xmlns:v="urn:schemas-microsoft-com:vml" Requires="v">
                <p:oleObj spid="_x0000_s11274" r:id="rId4" imgW="6474513" imgH="3712786" progId="Excel.Chart.8">
                  <p:embed/>
                </p:oleObj>
              </mc:Choice>
              <mc:Fallback>
                <p:oleObj r:id="rId4" imgW="6474513" imgH="371278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387475"/>
                        <a:ext cx="64738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589443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530225" y="463550"/>
            <a:ext cx="8856663" cy="874713"/>
          </a:xfrm>
        </p:spPr>
        <p:txBody>
          <a:bodyPr/>
          <a:lstStyle/>
          <a:p>
            <a:r>
              <a:rPr lang="et-EE" altLang="et-EE" smtClean="0"/>
              <a:t>5 suuremat eksporditavat kaubagruppi</a:t>
            </a:r>
            <a:br>
              <a:rPr lang="et-EE" altLang="et-EE" smtClean="0"/>
            </a:br>
            <a:endParaRPr lang="et-EE" altLang="et-EE" smtClean="0"/>
          </a:p>
        </p:txBody>
      </p:sp>
      <p:sp>
        <p:nvSpPr>
          <p:cNvPr id="24579" name="Rectangle 3"/>
          <p:cNvSpPr>
            <a:spLocks noGrp="1"/>
          </p:cNvSpPr>
          <p:nvPr>
            <p:ph type="body" idx="1"/>
          </p:nvPr>
        </p:nvSpPr>
        <p:spPr>
          <a:xfrm>
            <a:off x="493713" y="5159375"/>
            <a:ext cx="8902700" cy="1444625"/>
          </a:xfrm>
        </p:spPr>
        <p:txBody>
          <a:bodyPr/>
          <a:lstStyle/>
          <a:p>
            <a:r>
              <a:rPr lang="et-EE" altLang="et-EE" sz="2000" smtClean="0"/>
              <a:t>Suurim langus mehaanilistes masinates/elektriseadmetes. </a:t>
            </a:r>
          </a:p>
          <a:p>
            <a:r>
              <a:rPr lang="et-EE" altLang="et-EE" sz="2000" smtClean="0"/>
              <a:t>Aga langus on toimunud ka puidu ja metalli osas. </a:t>
            </a:r>
          </a:p>
          <a:p>
            <a:r>
              <a:rPr lang="et-EE" altLang="et-EE" sz="2000" smtClean="0"/>
              <a:t>Üheks faktoriks on loomulikult langenud hinnad, mis on teisalt vähendanud ka importi.</a:t>
            </a:r>
          </a:p>
        </p:txBody>
      </p:sp>
      <p:graphicFrame>
        <p:nvGraphicFramePr>
          <p:cNvPr id="24580" name="Chart 6"/>
          <p:cNvGraphicFramePr>
            <a:graphicFrameLocks/>
          </p:cNvGraphicFramePr>
          <p:nvPr/>
        </p:nvGraphicFramePr>
        <p:xfrm>
          <a:off x="1414463" y="1111250"/>
          <a:ext cx="6473825" cy="3711575"/>
        </p:xfrm>
        <a:graphic>
          <a:graphicData uri="http://schemas.openxmlformats.org/presentationml/2006/ole">
            <mc:AlternateContent xmlns:mc="http://schemas.openxmlformats.org/markup-compatibility/2006">
              <mc:Choice xmlns:v="urn:schemas-microsoft-com:vml" Requires="v">
                <p:oleObj spid="_x0000_s12298" r:id="rId4" imgW="6474513" imgH="3712786" progId="Excel.Chart.8">
                  <p:embed/>
                </p:oleObj>
              </mc:Choice>
              <mc:Fallback>
                <p:oleObj r:id="rId4" imgW="6474513" imgH="371278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1111250"/>
                        <a:ext cx="64738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544617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506413" y="439738"/>
            <a:ext cx="8880475" cy="898525"/>
          </a:xfrm>
        </p:spPr>
        <p:txBody>
          <a:bodyPr/>
          <a:lstStyle/>
          <a:p>
            <a:r>
              <a:rPr lang="et-EE" altLang="et-EE" smtClean="0"/>
              <a:t>5 suurimat imporditavat kaubagruppi</a:t>
            </a:r>
          </a:p>
        </p:txBody>
      </p:sp>
      <p:sp>
        <p:nvSpPr>
          <p:cNvPr id="25603" name="Rectangle 3"/>
          <p:cNvSpPr>
            <a:spLocks noGrp="1"/>
          </p:cNvSpPr>
          <p:nvPr>
            <p:ph type="body" idx="1"/>
          </p:nvPr>
        </p:nvSpPr>
        <p:spPr>
          <a:xfrm>
            <a:off x="425450" y="5045075"/>
            <a:ext cx="8970963" cy="1223963"/>
          </a:xfrm>
        </p:spPr>
        <p:txBody>
          <a:bodyPr/>
          <a:lstStyle/>
          <a:p>
            <a:pPr>
              <a:lnSpc>
                <a:spcPct val="90000"/>
              </a:lnSpc>
            </a:pPr>
            <a:r>
              <a:rPr lang="et-EE" altLang="et-EE" sz="2000" smtClean="0"/>
              <a:t>Import kaubagruppide lõikes järgib tugevalt ekspordinumbreid. Eks erinevate kaubagruppide puhul on erinevaid tööstussisendeid, millele lisatakse väärtust ja siis saadetakse edasi.</a:t>
            </a:r>
          </a:p>
        </p:txBody>
      </p:sp>
      <p:graphicFrame>
        <p:nvGraphicFramePr>
          <p:cNvPr id="25604" name="Chart 5"/>
          <p:cNvGraphicFramePr>
            <a:graphicFrameLocks/>
          </p:cNvGraphicFramePr>
          <p:nvPr/>
        </p:nvGraphicFramePr>
        <p:xfrm>
          <a:off x="1311275" y="1116013"/>
          <a:ext cx="6483350" cy="3721100"/>
        </p:xfrm>
        <a:graphic>
          <a:graphicData uri="http://schemas.openxmlformats.org/presentationml/2006/ole">
            <mc:AlternateContent xmlns:mc="http://schemas.openxmlformats.org/markup-compatibility/2006">
              <mc:Choice xmlns:v="urn:schemas-microsoft-com:vml" Requires="v">
                <p:oleObj spid="_x0000_s13322" r:id="rId4" imgW="6486706" imgH="3718882" progId="Excel.Chart.8">
                  <p:embed/>
                </p:oleObj>
              </mc:Choice>
              <mc:Fallback>
                <p:oleObj r:id="rId4" imgW="6486706" imgH="371888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275" y="1116013"/>
                        <a:ext cx="64833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338771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47675" y="427038"/>
            <a:ext cx="8939213" cy="911225"/>
          </a:xfrm>
        </p:spPr>
        <p:txBody>
          <a:bodyPr/>
          <a:lstStyle/>
          <a:p>
            <a:r>
              <a:rPr lang="et-EE" altLang="et-EE" smtClean="0"/>
              <a:t>Soome jaekaubanduse mahuindeks </a:t>
            </a:r>
            <a:br>
              <a:rPr lang="et-EE" altLang="et-EE" smtClean="0"/>
            </a:br>
            <a:r>
              <a:rPr lang="et-EE" altLang="et-EE" smtClean="0"/>
              <a:t>2000-2015</a:t>
            </a:r>
          </a:p>
        </p:txBody>
      </p:sp>
      <p:sp>
        <p:nvSpPr>
          <p:cNvPr id="26627" name="Rectangle 3"/>
          <p:cNvSpPr>
            <a:spLocks noGrp="1"/>
          </p:cNvSpPr>
          <p:nvPr>
            <p:ph type="body" idx="1"/>
          </p:nvPr>
        </p:nvSpPr>
        <p:spPr>
          <a:xfrm>
            <a:off x="517525" y="5149850"/>
            <a:ext cx="8878888" cy="1408113"/>
          </a:xfrm>
        </p:spPr>
        <p:txBody>
          <a:bodyPr/>
          <a:lstStyle/>
          <a:p>
            <a:pPr>
              <a:lnSpc>
                <a:spcPct val="90000"/>
              </a:lnSpc>
            </a:pPr>
            <a:r>
              <a:rPr lang="et-EE" altLang="et-EE" sz="1800" smtClean="0"/>
              <a:t>2015. aasta 6 kuu jaekaubanduse mahud on 1,5% suuremad kui 2005. aasta 6 kuu mahud. </a:t>
            </a:r>
          </a:p>
          <a:p>
            <a:pPr>
              <a:lnSpc>
                <a:spcPct val="90000"/>
              </a:lnSpc>
            </a:pPr>
            <a:r>
              <a:rPr lang="et-EE" altLang="et-EE" sz="1800" smtClean="0"/>
              <a:t>2015. aasta I kvartalis oli jaekaubanduse mahu muutus -1,3% YoY, II kvartalis -1,4% YoY.</a:t>
            </a: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0013"/>
            <a:ext cx="6380163"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Tree>
    <p:extLst>
      <p:ext uri="{BB962C8B-B14F-4D97-AF65-F5344CB8AC3E}">
        <p14:creationId xmlns:p14="http://schemas.microsoft.com/office/powerpoint/2010/main" val="303001967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44500" y="328613"/>
            <a:ext cx="8942388" cy="1009650"/>
          </a:xfrm>
        </p:spPr>
        <p:txBody>
          <a:bodyPr/>
          <a:lstStyle/>
          <a:p>
            <a:r>
              <a:rPr lang="et-EE" altLang="et-EE" smtClean="0"/>
              <a:t>Kokkuvõte</a:t>
            </a:r>
          </a:p>
        </p:txBody>
      </p:sp>
      <p:sp>
        <p:nvSpPr>
          <p:cNvPr id="27651" name="Rectangle 3"/>
          <p:cNvSpPr>
            <a:spLocks noGrp="1"/>
          </p:cNvSpPr>
          <p:nvPr>
            <p:ph type="body" idx="1"/>
          </p:nvPr>
        </p:nvSpPr>
        <p:spPr>
          <a:xfrm>
            <a:off x="484188" y="958850"/>
            <a:ext cx="8912225" cy="5310188"/>
          </a:xfrm>
        </p:spPr>
        <p:txBody>
          <a:bodyPr/>
          <a:lstStyle/>
          <a:p>
            <a:r>
              <a:rPr lang="et-EE" altLang="et-EE" sz="1800" b="1" smtClean="0"/>
              <a:t>Põhiline küsimus, et millal toimub toorainetes (nafta, metallid, põllumajanduslikud toorained) pööre ülespoole. </a:t>
            </a:r>
            <a:r>
              <a:rPr lang="et-EE" altLang="et-EE" sz="1800" smtClean="0"/>
              <a:t>Langus on kestnud 4,5 aastat. Hinnad on nii madalad, et nõrgemad lõpetavad. Kes jääb elama? Neil, kes järgmised 1-2 aastat üle elavad, neil on 5-10 aasta pärast palju suurem turujõud.</a:t>
            </a:r>
          </a:p>
          <a:p>
            <a:endParaRPr lang="et-EE" altLang="et-EE" sz="1800" smtClean="0"/>
          </a:p>
          <a:p>
            <a:r>
              <a:rPr lang="et-EE" altLang="et-EE" sz="1800" smtClean="0"/>
              <a:t>Toorainete hindade tõus viib ka laiema inflatsioonini. Esimest korda üle mitmete aastate on põhjus uskuda, et inflatsioon võib tekkida järgmise 12-18 kuu jooksul. Varem ei ole julgenud seda prognoosida.</a:t>
            </a:r>
          </a:p>
          <a:p>
            <a:endParaRPr lang="et-EE" altLang="et-EE" sz="1800" smtClean="0"/>
          </a:p>
          <a:p>
            <a:r>
              <a:rPr lang="et-EE" altLang="et-EE" sz="1800" smtClean="0"/>
              <a:t>Soome madal majanduskasv on lähiaastate kõige suurem vastutuul Eesti majandusele. </a:t>
            </a:r>
          </a:p>
          <a:p>
            <a:endParaRPr lang="et-EE" altLang="et-EE" sz="1800" smtClean="0"/>
          </a:p>
          <a:p>
            <a:r>
              <a:rPr lang="et-EE" altLang="et-EE" sz="1800" smtClean="0"/>
              <a:t>Venemaa reaalse SKP languseks oodatakse 2015. aastal 4%. </a:t>
            </a:r>
          </a:p>
          <a:p>
            <a:endParaRPr lang="et-EE" altLang="et-EE" sz="1800" b="1" smtClean="0"/>
          </a:p>
          <a:p>
            <a:r>
              <a:rPr lang="et-EE" altLang="et-EE" sz="1800" b="1" smtClean="0"/>
              <a:t>Rootsi käib makromajanduslikult oma rada. 2015a I pa majanduskasv +3,3% YoY. Jooksevkonto ülejäägis. Majapidamised võtavad võlakoormust hoogsalt juurde. </a:t>
            </a:r>
          </a:p>
          <a:p>
            <a:endParaRPr lang="et-EE" altLang="et-EE" sz="2000" b="1" smtClean="0"/>
          </a:p>
          <a:p>
            <a:endParaRPr lang="et-EE" altLang="et-EE" sz="2000" b="1" smtClean="0"/>
          </a:p>
          <a:p>
            <a:endParaRPr lang="et-EE" altLang="et-EE" sz="2000" b="1" smtClean="0"/>
          </a:p>
        </p:txBody>
      </p:sp>
    </p:spTree>
    <p:extLst>
      <p:ext uri="{BB962C8B-B14F-4D97-AF65-F5344CB8AC3E}">
        <p14:creationId xmlns:p14="http://schemas.microsoft.com/office/powerpoint/2010/main" val="211422584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541338" y="309563"/>
            <a:ext cx="8845550" cy="595312"/>
          </a:xfrm>
        </p:spPr>
        <p:txBody>
          <a:bodyPr/>
          <a:lstStyle/>
          <a:p>
            <a:r>
              <a:rPr lang="et-EE" dirty="0" smtClean="0"/>
              <a:t>Detsember 2015 – suur pilt</a:t>
            </a:r>
          </a:p>
        </p:txBody>
      </p:sp>
      <p:sp>
        <p:nvSpPr>
          <p:cNvPr id="11267" name="Rectangle 3"/>
          <p:cNvSpPr>
            <a:spLocks noGrp="1"/>
          </p:cNvSpPr>
          <p:nvPr>
            <p:ph type="body" idx="1"/>
          </p:nvPr>
        </p:nvSpPr>
        <p:spPr>
          <a:xfrm>
            <a:off x="541337" y="931862"/>
            <a:ext cx="9044451" cy="5160713"/>
          </a:xfrm>
        </p:spPr>
        <p:txBody>
          <a:bodyPr/>
          <a:lstStyle/>
          <a:p>
            <a:pPr>
              <a:lnSpc>
                <a:spcPct val="80000"/>
              </a:lnSpc>
            </a:pPr>
            <a:r>
              <a:rPr lang="et-EE" sz="1600" b="1" dirty="0" smtClean="0"/>
              <a:t>Majanduskasvu on raske saavutada, kui kõik ümberringi seisavad. Meie eksportriikide majanduskasvud on nõrgad. </a:t>
            </a:r>
            <a:r>
              <a:rPr lang="et-EE" sz="1600" dirty="0" smtClean="0"/>
              <a:t>Eriti palju on viimase 1,5 aasta jooksul kaotanud 3 sektorit – põllumajandus, turism ja transport (transiit)</a:t>
            </a:r>
          </a:p>
          <a:p>
            <a:pPr marL="0" indent="0">
              <a:lnSpc>
                <a:spcPct val="80000"/>
              </a:lnSpc>
              <a:buNone/>
            </a:pPr>
            <a:r>
              <a:rPr lang="et-EE" sz="1200" dirty="0" smtClean="0"/>
              <a:t>	- Piimafarmide tulu ca -40% (-100 </a:t>
            </a:r>
            <a:r>
              <a:rPr lang="et-EE" sz="1200" dirty="0" err="1" smtClean="0"/>
              <a:t>mEUR</a:t>
            </a:r>
            <a:r>
              <a:rPr lang="et-EE" sz="1200" dirty="0" smtClean="0"/>
              <a:t> aastas) võrreldes 1,5 aasta taguse seisuga </a:t>
            </a:r>
          </a:p>
          <a:p>
            <a:pPr marL="0" indent="0">
              <a:lnSpc>
                <a:spcPct val="80000"/>
              </a:lnSpc>
              <a:buNone/>
            </a:pPr>
            <a:r>
              <a:rPr lang="et-EE" sz="1200" dirty="0" smtClean="0"/>
              <a:t>	- Majutatud Vene turistide arv 2014.a kokkuvõttes -10%, kuid 11k 2015 -34% </a:t>
            </a:r>
            <a:r>
              <a:rPr lang="et-EE" sz="1200" dirty="0" err="1" smtClean="0"/>
              <a:t>YoY</a:t>
            </a:r>
            <a:r>
              <a:rPr lang="et-EE" sz="1200" dirty="0" smtClean="0"/>
              <a:t>.</a:t>
            </a:r>
          </a:p>
          <a:p>
            <a:pPr marL="0" indent="0">
              <a:lnSpc>
                <a:spcPct val="80000"/>
              </a:lnSpc>
              <a:buNone/>
            </a:pPr>
            <a:r>
              <a:rPr lang="et-EE" sz="1200" dirty="0" smtClean="0"/>
              <a:t>	- Transiit (mõju raudteetranspordile, sadamatele, transporti teenindavatele ettevõtetele)</a:t>
            </a:r>
          </a:p>
          <a:p>
            <a:pPr>
              <a:lnSpc>
                <a:spcPct val="80000"/>
              </a:lnSpc>
              <a:buNone/>
            </a:pPr>
            <a:r>
              <a:rPr lang="et-EE" sz="1600" dirty="0" smtClean="0"/>
              <a:t>	</a:t>
            </a:r>
          </a:p>
          <a:p>
            <a:pPr>
              <a:lnSpc>
                <a:spcPct val="80000"/>
              </a:lnSpc>
            </a:pPr>
            <a:r>
              <a:rPr lang="et-EE" sz="1600" b="1" dirty="0" smtClean="0"/>
              <a:t>Eesti kaotab ida-lääne vaba majandust takistavate sammude tõttu rohkem kui teised Euroopa riigid keskmiselt. </a:t>
            </a:r>
            <a:r>
              <a:rPr lang="et-EE" sz="1600" dirty="0" smtClean="0"/>
              <a:t>Siiani tundus reaalne, et Eesti majanduskasv võiks 2014-2018a jooksul ületada EL-i majanduskasvu 3% võrra aastas. Nüüd usuks, et heal juhul on võimalik majanduskasv EL+2%. </a:t>
            </a:r>
          </a:p>
          <a:p>
            <a:pPr>
              <a:lnSpc>
                <a:spcPct val="80000"/>
              </a:lnSpc>
              <a:buFont typeface="Arial" charset="0"/>
              <a:buNone/>
            </a:pPr>
            <a:r>
              <a:rPr lang="et-EE" sz="1600" dirty="0" smtClean="0"/>
              <a:t>	2012: EL28 -0,4%, Eurotsoon17 -0,7%, </a:t>
            </a:r>
            <a:r>
              <a:rPr lang="et-EE" sz="1600" b="1" dirty="0" smtClean="0"/>
              <a:t>Eesti +5,2%</a:t>
            </a:r>
          </a:p>
          <a:p>
            <a:pPr>
              <a:lnSpc>
                <a:spcPct val="80000"/>
              </a:lnSpc>
              <a:buFont typeface="Arial" charset="0"/>
              <a:buNone/>
            </a:pPr>
            <a:r>
              <a:rPr lang="et-EE" sz="1600" dirty="0" smtClean="0"/>
              <a:t>	2013: EL28 +0,1%, Eurotsoon17 -0,5%, </a:t>
            </a:r>
            <a:r>
              <a:rPr lang="et-EE" sz="1600" b="1" dirty="0" smtClean="0"/>
              <a:t>Eesti +1,6%</a:t>
            </a:r>
          </a:p>
          <a:p>
            <a:pPr>
              <a:lnSpc>
                <a:spcPct val="80000"/>
              </a:lnSpc>
              <a:buFont typeface="Arial" charset="0"/>
              <a:buNone/>
            </a:pPr>
            <a:r>
              <a:rPr lang="et-EE" sz="1600" dirty="0" smtClean="0"/>
              <a:t>	2014: EL28 +1,4%, Eurotsoon18 +0,9%, </a:t>
            </a:r>
            <a:r>
              <a:rPr lang="et-EE" sz="1600" b="1" dirty="0" smtClean="0"/>
              <a:t>Eesti +2,9%</a:t>
            </a:r>
          </a:p>
          <a:p>
            <a:pPr>
              <a:lnSpc>
                <a:spcPct val="80000"/>
              </a:lnSpc>
              <a:buFont typeface="Arial" charset="0"/>
              <a:buNone/>
            </a:pPr>
            <a:r>
              <a:rPr lang="et-EE" sz="1600" dirty="0"/>
              <a:t>	</a:t>
            </a:r>
            <a:r>
              <a:rPr lang="et-EE" sz="1600" dirty="0" smtClean="0"/>
              <a:t>2015 prognoos: Eurotsoon19 +1,5%, </a:t>
            </a:r>
            <a:r>
              <a:rPr lang="et-EE" sz="1600" b="1" dirty="0" smtClean="0"/>
              <a:t>Eesti +1,5%</a:t>
            </a:r>
          </a:p>
          <a:p>
            <a:pPr>
              <a:lnSpc>
                <a:spcPct val="80000"/>
              </a:lnSpc>
            </a:pPr>
            <a:endParaRPr lang="et-EE" sz="1600" b="1" dirty="0" smtClean="0"/>
          </a:p>
          <a:p>
            <a:pPr>
              <a:lnSpc>
                <a:spcPct val="80000"/>
              </a:lnSpc>
            </a:pPr>
            <a:r>
              <a:rPr lang="et-EE" sz="1600" b="1" dirty="0" smtClean="0"/>
              <a:t>9k 2015a reaalsed majanduskasvud (</a:t>
            </a:r>
            <a:r>
              <a:rPr lang="et-EE" sz="1600" b="1" dirty="0" err="1" smtClean="0"/>
              <a:t>YoY</a:t>
            </a:r>
            <a:r>
              <a:rPr lang="et-EE" sz="1600" b="1" dirty="0" smtClean="0"/>
              <a:t>): Eurotsoon19 +1,4%, EL28 +1,8%.</a:t>
            </a:r>
          </a:p>
          <a:p>
            <a:pPr marL="304800" lvl="1" indent="0">
              <a:lnSpc>
                <a:spcPct val="80000"/>
              </a:lnSpc>
              <a:buNone/>
            </a:pPr>
            <a:r>
              <a:rPr lang="et-EE" sz="1400" b="1" dirty="0" smtClean="0"/>
              <a:t>sh Saksamaa +1,5%, Prantsusmaa +1,1%, UK +2,5%, Itaalia +0,5%, Hispaania +3,1%, Rootsi +3,2%, Soome -0,3%. Venemaa I kv -2,2%, II kv -4,6%. Jaapan II kv -1,6% </a:t>
            </a:r>
            <a:r>
              <a:rPr lang="et-EE" sz="1400" b="1" dirty="0" err="1" smtClean="0"/>
              <a:t>YoY</a:t>
            </a:r>
            <a:r>
              <a:rPr lang="et-EE" sz="1400" b="1" dirty="0" smtClean="0"/>
              <a:t>.</a:t>
            </a:r>
          </a:p>
          <a:p>
            <a:pPr marL="0" indent="0">
              <a:lnSpc>
                <a:spcPct val="80000"/>
              </a:lnSpc>
              <a:buNone/>
            </a:pPr>
            <a:endParaRPr lang="et-EE" sz="1600" b="1" dirty="0"/>
          </a:p>
          <a:p>
            <a:pPr>
              <a:lnSpc>
                <a:spcPct val="80000"/>
              </a:lnSpc>
            </a:pPr>
            <a:r>
              <a:rPr lang="et-EE" sz="1600" b="1" u="sng" dirty="0" smtClean="0"/>
              <a:t>Kas on võimalik, et 2015a jääb viimaseks madala inflatsiooniga aastaks Euroopas</a:t>
            </a:r>
            <a:r>
              <a:rPr lang="et-EE" sz="1600" b="1" dirty="0" smtClean="0"/>
              <a:t>? 2016. aastal üle 2% reaalset majanduskasvu EL-is ikka veel ei usu, aga inflatsiooni tekkimist 2016. aasta II poolel pean juba reaalseks.  </a:t>
            </a:r>
          </a:p>
          <a:p>
            <a:pPr lvl="1">
              <a:lnSpc>
                <a:spcPct val="80000"/>
              </a:lnSpc>
            </a:pPr>
            <a:r>
              <a:rPr lang="et-EE" sz="1200" dirty="0" smtClean="0"/>
              <a:t>2015. aasta on kujunenud üliraskeks mitmete toorainete ja tootmisega seotud sektorite jaoks </a:t>
            </a:r>
          </a:p>
          <a:p>
            <a:pPr lvl="1">
              <a:lnSpc>
                <a:spcPct val="80000"/>
              </a:lnSpc>
            </a:pPr>
            <a:r>
              <a:rPr lang="et-EE" sz="1200" dirty="0" smtClean="0"/>
              <a:t>Tavaliselt on kõige raskem moment parim aeg investeeringuteks. Teised surevad, konkurents sisendite pärast väike.</a:t>
            </a:r>
          </a:p>
          <a:p>
            <a:pPr lvl="1">
              <a:lnSpc>
                <a:spcPct val="80000"/>
              </a:lnSpc>
            </a:pPr>
            <a:r>
              <a:rPr lang="et-EE" sz="1200" dirty="0" smtClean="0"/>
              <a:t>Kui tulevad pankrotid, siis pakkumine ja konkurents müügiturgudel väheneb. Hinnad tõusevad.</a:t>
            </a:r>
          </a:p>
        </p:txBody>
      </p:sp>
    </p:spTree>
    <p:extLst>
      <p:ext uri="{BB962C8B-B14F-4D97-AF65-F5344CB8AC3E}">
        <p14:creationId xmlns:p14="http://schemas.microsoft.com/office/powerpoint/2010/main" val="79229831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66713" y="271463"/>
            <a:ext cx="8845550" cy="701675"/>
          </a:xfrm>
        </p:spPr>
        <p:txBody>
          <a:bodyPr/>
          <a:lstStyle/>
          <a:p>
            <a:r>
              <a:rPr lang="et-EE" altLang="et-EE" smtClean="0"/>
              <a:t>Reaalse SKP muutused Euroopas</a:t>
            </a:r>
          </a:p>
        </p:txBody>
      </p:sp>
      <p:sp>
        <p:nvSpPr>
          <p:cNvPr id="11267" name="Rectangle 3"/>
          <p:cNvSpPr>
            <a:spLocks noGrp="1"/>
          </p:cNvSpPr>
          <p:nvPr>
            <p:ph type="body" sz="half" idx="1"/>
          </p:nvPr>
        </p:nvSpPr>
        <p:spPr>
          <a:xfrm>
            <a:off x="300038" y="1279525"/>
            <a:ext cx="3822700" cy="4719638"/>
          </a:xfrm>
        </p:spPr>
        <p:txBody>
          <a:bodyPr/>
          <a:lstStyle/>
          <a:p>
            <a:r>
              <a:rPr lang="et-EE" altLang="et-EE" sz="2000" smtClean="0"/>
              <a:t>Eesti-Läti-Leedu on vajunud viimase 2 aastaga EL-i tipust keskmiste hulka.</a:t>
            </a:r>
          </a:p>
          <a:p>
            <a:endParaRPr lang="et-EE" altLang="et-EE" sz="2000" smtClean="0"/>
          </a:p>
          <a:p>
            <a:r>
              <a:rPr lang="et-EE" altLang="et-EE" sz="2000" smtClean="0"/>
              <a:t>Rootsi majanduskasv, YoY</a:t>
            </a:r>
          </a:p>
          <a:p>
            <a:pPr marL="304800" lvl="1" indent="0">
              <a:buFont typeface="Arial" charset="0"/>
              <a:buNone/>
            </a:pPr>
            <a:r>
              <a:rPr lang="et-EE" altLang="et-EE" sz="1600" smtClean="0"/>
              <a:t>I kv +2,8% </a:t>
            </a:r>
          </a:p>
          <a:p>
            <a:pPr marL="304800" lvl="1" indent="0">
              <a:buFont typeface="Arial" charset="0"/>
              <a:buNone/>
            </a:pPr>
            <a:r>
              <a:rPr lang="et-EE" altLang="et-EE" sz="1600" smtClean="0"/>
              <a:t>II kv +3,8%</a:t>
            </a:r>
          </a:p>
          <a:p>
            <a:endParaRPr lang="et-EE" altLang="et-EE" sz="2000" smtClean="0"/>
          </a:p>
          <a:p>
            <a:r>
              <a:rPr lang="et-EE" altLang="et-EE" sz="2000" smtClean="0"/>
              <a:t>Soome on 2015a majanduskasvu osas EL-is kõige madalamal.</a:t>
            </a:r>
          </a:p>
          <a:p>
            <a:endParaRPr lang="et-EE" altLang="et-EE" sz="2000" smtClean="0"/>
          </a:p>
        </p:txBody>
      </p:sp>
      <p:sp>
        <p:nvSpPr>
          <p:cNvPr id="1126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100000"/>
              <a:buFont typeface="Arial" charset="0"/>
              <a:buChar char="•"/>
              <a:defRPr sz="2400">
                <a:solidFill>
                  <a:schemeClr val="tx1"/>
                </a:solidFill>
                <a:latin typeface="Arial" charset="0"/>
                <a:cs typeface="Arial" charset="0"/>
              </a:defRPr>
            </a:lvl1pPr>
            <a:lvl2pPr marL="742950" indent="-285750" algn="l" eaLnBrk="0" hangingPunct="0">
              <a:spcBef>
                <a:spcPct val="20000"/>
              </a:spcBef>
              <a:buSzPct val="80000"/>
              <a:buFont typeface="Arial" charset="0"/>
              <a:buChar char="–"/>
              <a:defRPr sz="2000">
                <a:solidFill>
                  <a:schemeClr val="tx1"/>
                </a:solidFill>
                <a:latin typeface="Arial" charset="0"/>
                <a:cs typeface="Arial" charset="0"/>
              </a:defRPr>
            </a:lvl2pPr>
            <a:lvl3pPr marL="1143000" indent="-228600" algn="l" eaLnBrk="0" hangingPunct="0">
              <a:spcBef>
                <a:spcPct val="20000"/>
              </a:spcBef>
              <a:buSzPct val="100000"/>
              <a:buFont typeface="Arial" charset="0"/>
              <a:buChar char="•"/>
              <a:defRPr sz="2000">
                <a:solidFill>
                  <a:schemeClr val="tx1"/>
                </a:solidFill>
                <a:latin typeface="Arial" charset="0"/>
                <a:cs typeface="Arial" charset="0"/>
              </a:defRPr>
            </a:lvl3pPr>
            <a:lvl4pPr marL="1600200" indent="-228600" algn="l" eaLnBrk="0" hangingPunct="0">
              <a:spcBef>
                <a:spcPts val="800"/>
              </a:spcBef>
              <a:buSzPct val="80000"/>
              <a:buFont typeface="Arial" charset="0"/>
              <a:buChar char="–"/>
              <a:defRPr>
                <a:solidFill>
                  <a:schemeClr val="tx1"/>
                </a:solidFill>
                <a:latin typeface="Arial" charset="0"/>
                <a:cs typeface="Arial" charset="0"/>
              </a:defRPr>
            </a:lvl4pPr>
            <a:lvl5pPr marL="2057400" indent="-228600" algn="l"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r>
              <a:rPr lang="en-US" altLang="et-EE" sz="800" smtClean="0"/>
              <a:t>allikas: Eurostat</a:t>
            </a:r>
            <a:endParaRPr lang="en-GB" altLang="et-EE" sz="800" smtClean="0"/>
          </a:p>
        </p:txBody>
      </p:sp>
      <p:graphicFrame>
        <p:nvGraphicFramePr>
          <p:cNvPr id="11269" name="Chart 6"/>
          <p:cNvGraphicFramePr>
            <a:graphicFrameLocks/>
          </p:cNvGraphicFramePr>
          <p:nvPr/>
        </p:nvGraphicFramePr>
        <p:xfrm>
          <a:off x="4275138" y="798513"/>
          <a:ext cx="5368925" cy="5864225"/>
        </p:xfrm>
        <a:graphic>
          <a:graphicData uri="http://schemas.openxmlformats.org/presentationml/2006/ole">
            <mc:AlternateContent xmlns:mc="http://schemas.openxmlformats.org/markup-compatibility/2006">
              <mc:Choice xmlns:v="urn:schemas-microsoft-com:vml" Requires="v">
                <p:oleObj spid="_x0000_s8202" r:id="rId4" imgW="5371041" imgH="5864860" progId="Excel.Chart.8">
                  <p:embed/>
                </p:oleObj>
              </mc:Choice>
              <mc:Fallback>
                <p:oleObj r:id="rId4" imgW="5371041" imgH="586486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138" y="798513"/>
                        <a:ext cx="536892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856970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355600" y="347663"/>
            <a:ext cx="8845550" cy="701675"/>
          </a:xfrm>
        </p:spPr>
        <p:txBody>
          <a:bodyPr/>
          <a:lstStyle/>
          <a:p>
            <a:r>
              <a:rPr lang="et-EE" dirty="0" smtClean="0"/>
              <a:t>Kodumajapidamiste eluasemelaenud</a:t>
            </a:r>
            <a:br>
              <a:rPr lang="et-EE" dirty="0" smtClean="0"/>
            </a:br>
            <a:r>
              <a:rPr lang="et-EE" sz="2000" dirty="0" smtClean="0"/>
              <a:t>Laenujääk ja käive 2005-2015 </a:t>
            </a:r>
            <a:r>
              <a:rPr lang="et-EE" dirty="0" smtClean="0"/>
              <a:t/>
            </a:r>
            <a:br>
              <a:rPr lang="et-EE" dirty="0" smtClean="0"/>
            </a:br>
            <a:endParaRPr lang="et-EE" dirty="0" smtClean="0"/>
          </a:p>
        </p:txBody>
      </p:sp>
      <p:sp>
        <p:nvSpPr>
          <p:cNvPr id="14339" name="Rectangle 3"/>
          <p:cNvSpPr>
            <a:spLocks noGrp="1"/>
          </p:cNvSpPr>
          <p:nvPr>
            <p:ph type="body" idx="1"/>
          </p:nvPr>
        </p:nvSpPr>
        <p:spPr>
          <a:xfrm>
            <a:off x="534256" y="5078896"/>
            <a:ext cx="9155028" cy="1619855"/>
          </a:xfrm>
        </p:spPr>
        <p:txBody>
          <a:bodyPr/>
          <a:lstStyle/>
          <a:p>
            <a:pPr>
              <a:lnSpc>
                <a:spcPct val="80000"/>
              </a:lnSpc>
            </a:pPr>
            <a:endParaRPr lang="et-EE" sz="1800" dirty="0" smtClean="0"/>
          </a:p>
          <a:p>
            <a:pPr>
              <a:lnSpc>
                <a:spcPct val="80000"/>
              </a:lnSpc>
            </a:pPr>
            <a:r>
              <a:rPr lang="et-EE" sz="1600" dirty="0" smtClean="0"/>
              <a:t>Eluasemelaenud moodustavad 86% kogu eraisikute laenumahust pankades.</a:t>
            </a:r>
          </a:p>
          <a:p>
            <a:pPr>
              <a:lnSpc>
                <a:spcPct val="80000"/>
              </a:lnSpc>
            </a:pPr>
            <a:r>
              <a:rPr lang="et-EE" sz="1600" dirty="0" smtClean="0"/>
              <a:t>2015. aasta novembri lõpus oli eluasemelaenude maht 6,24mld eurot. </a:t>
            </a:r>
          </a:p>
          <a:p>
            <a:pPr>
              <a:lnSpc>
                <a:spcPct val="80000"/>
              </a:lnSpc>
            </a:pPr>
            <a:r>
              <a:rPr lang="et-EE" sz="1600" b="1" dirty="0" smtClean="0"/>
              <a:t>2015a augustis ületas eluasemelaenude maht 2008. aasta novembri taseme (6,16mld eurot). </a:t>
            </a:r>
          </a:p>
          <a:p>
            <a:pPr>
              <a:lnSpc>
                <a:spcPct val="80000"/>
              </a:lnSpc>
            </a:pPr>
            <a:r>
              <a:rPr lang="et-EE" sz="1600" dirty="0" smtClean="0"/>
              <a:t>Eluasemelaenude suhe SKP-sse on langenud 30%-ni. </a:t>
            </a:r>
            <a:r>
              <a:rPr lang="et-EE" sz="1600" b="1" dirty="0" smtClean="0"/>
              <a:t>Kogu kodumajapidamiste võlakoormus oli II kv 2015a Eestis 40% SKP-st, Soomes 70%, Rootsis 84%.</a:t>
            </a:r>
          </a:p>
          <a:p>
            <a:pPr>
              <a:lnSpc>
                <a:spcPct val="80000"/>
              </a:lnSpc>
            </a:pPr>
            <a:endParaRPr lang="et-EE" sz="1800" dirty="0" smtClean="0"/>
          </a:p>
          <a:p>
            <a:pPr>
              <a:lnSpc>
                <a:spcPct val="80000"/>
              </a:lnSpc>
            </a:pPr>
            <a:endParaRPr lang="et-EE" sz="1800" dirty="0" smtClean="0"/>
          </a:p>
          <a:p>
            <a:pPr>
              <a:lnSpc>
                <a:spcPct val="80000"/>
              </a:lnSpc>
            </a:pPr>
            <a:endParaRPr lang="et-EE" sz="1800" dirty="0" smtClean="0"/>
          </a:p>
          <a:p>
            <a:pPr>
              <a:lnSpc>
                <a:spcPct val="80000"/>
              </a:lnSpc>
            </a:pPr>
            <a:endParaRPr lang="et-EE" sz="1800" dirty="0" smtClean="0"/>
          </a:p>
          <a:p>
            <a:pPr>
              <a:lnSpc>
                <a:spcPct val="80000"/>
              </a:lnSpc>
            </a:pPr>
            <a:endParaRPr lang="et-EE" sz="1800" dirty="0" smtClean="0"/>
          </a:p>
          <a:p>
            <a:pPr>
              <a:lnSpc>
                <a:spcPct val="80000"/>
              </a:lnSpc>
            </a:pPr>
            <a:endParaRPr lang="et-EE" sz="1800" dirty="0" smtClean="0"/>
          </a:p>
          <a:p>
            <a:pPr>
              <a:lnSpc>
                <a:spcPct val="80000"/>
              </a:lnSpc>
            </a:pPr>
            <a:endParaRPr lang="et-EE" sz="1800" dirty="0" smtClean="0"/>
          </a:p>
        </p:txBody>
      </p:sp>
      <p:sp>
        <p:nvSpPr>
          <p:cNvPr id="14341" name="Footer Placeholder 5"/>
          <p:cNvSpPr>
            <a:spLocks noGrp="1"/>
          </p:cNvSpPr>
          <p:nvPr>
            <p:ph type="ftr" sz="quarter" idx="10"/>
          </p:nvPr>
        </p:nvSpPr>
        <p:spPr bwMode="auto">
          <a:noFill/>
          <a:ln>
            <a:miter lim="800000"/>
            <a:headEnd/>
            <a:tailEnd/>
          </a:ln>
        </p:spPr>
        <p:txBody>
          <a:bodyPr/>
          <a:lstStyle/>
          <a:p>
            <a:r>
              <a:rPr lang="en-US" dirty="0" err="1" smtClean="0"/>
              <a:t>Allikas</a:t>
            </a:r>
            <a:r>
              <a:rPr lang="en-US" dirty="0" smtClean="0"/>
              <a:t>:</a:t>
            </a:r>
            <a:r>
              <a:rPr lang="et-EE" dirty="0" smtClean="0"/>
              <a:t> Eesti Pank</a:t>
            </a:r>
            <a:endParaRPr lang="en-GB"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72" y="1280720"/>
            <a:ext cx="761841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7778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37" y="260649"/>
            <a:ext cx="8845550" cy="701675"/>
          </a:xfrm>
        </p:spPr>
        <p:txBody>
          <a:bodyPr/>
          <a:lstStyle/>
          <a:p>
            <a:r>
              <a:rPr lang="en-US" dirty="0"/>
              <a:t>Residential Debt to GDP </a:t>
            </a:r>
            <a:r>
              <a:rPr lang="en-US" dirty="0" smtClean="0"/>
              <a:t>Ratio</a:t>
            </a:r>
            <a:r>
              <a:rPr lang="et-EE" dirty="0" smtClean="0"/>
              <a:t> 2012</a:t>
            </a:r>
            <a:endParaRPr lang="et-EE" dirty="0"/>
          </a:p>
        </p:txBody>
      </p:sp>
      <p:sp>
        <p:nvSpPr>
          <p:cNvPr id="3" name="Footer Placeholder 2"/>
          <p:cNvSpPr>
            <a:spLocks noGrp="1"/>
          </p:cNvSpPr>
          <p:nvPr>
            <p:ph type="ftr" sz="quarter" idx="10"/>
          </p:nvPr>
        </p:nvSpPr>
        <p:spPr/>
        <p:txBody>
          <a:bodyPr/>
          <a:lstStyle/>
          <a:p>
            <a:r>
              <a:rPr lang="et-EE" dirty="0" err="1">
                <a:solidFill>
                  <a:srgbClr val="000000"/>
                </a:solidFill>
              </a:rPr>
              <a:t>A</a:t>
            </a:r>
            <a:r>
              <a:rPr lang="en-US" dirty="0" err="1" smtClean="0">
                <a:solidFill>
                  <a:srgbClr val="000000"/>
                </a:solidFill>
              </a:rPr>
              <a:t>llikas</a:t>
            </a:r>
            <a:r>
              <a:rPr lang="en-US" dirty="0" smtClean="0">
                <a:solidFill>
                  <a:srgbClr val="000000"/>
                </a:solidFill>
              </a:rPr>
              <a:t>: </a:t>
            </a:r>
            <a:r>
              <a:rPr lang="et-EE" dirty="0">
                <a:solidFill>
                  <a:srgbClr val="000000"/>
                </a:solidFill>
              </a:rPr>
              <a:t>www.hypo.org</a:t>
            </a:r>
            <a:endParaRPr lang="en-GB" dirty="0">
              <a:solidFill>
                <a:srgbClr val="000000"/>
              </a:solidFill>
            </a:endParaRPr>
          </a:p>
        </p:txBody>
      </p:sp>
      <p:sp>
        <p:nvSpPr>
          <p:cNvPr id="4" name="Slide Number Placeholder 3"/>
          <p:cNvSpPr>
            <a:spLocks noGrp="1"/>
          </p:cNvSpPr>
          <p:nvPr>
            <p:ph type="sldNum" sz="quarter" idx="11"/>
          </p:nvPr>
        </p:nvSpPr>
        <p:spPr/>
        <p:txBody>
          <a:bodyPr/>
          <a:lstStyle/>
          <a:p>
            <a:pPr>
              <a:defRPr/>
            </a:pPr>
            <a:fld id="{A1A6C204-2530-4F5D-9555-4D87DA8AB9FC}" type="slidenum">
              <a:rPr lang="en-GB" smtClean="0">
                <a:solidFill>
                  <a:srgbClr val="000000"/>
                </a:solidFill>
              </a:rPr>
              <a:pPr>
                <a:defRPr/>
              </a:pPr>
              <a:t>8</a:t>
            </a:fld>
            <a:endParaRPr lang="en-GB">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515" y="980729"/>
            <a:ext cx="6354631"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93875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a:xfrm>
            <a:off x="425450" y="266700"/>
            <a:ext cx="8845550" cy="701675"/>
          </a:xfrm>
        </p:spPr>
        <p:txBody>
          <a:bodyPr/>
          <a:lstStyle/>
          <a:p>
            <a:r>
              <a:rPr lang="et-EE" dirty="0" smtClean="0"/>
              <a:t>Pikaajalised laenud ettevõtetele </a:t>
            </a:r>
            <a:br>
              <a:rPr lang="et-EE" dirty="0" smtClean="0"/>
            </a:br>
            <a:r>
              <a:rPr lang="et-EE" sz="2000" dirty="0" smtClean="0"/>
              <a:t>Laenujääk ja käive kuni 2005-2015</a:t>
            </a:r>
          </a:p>
        </p:txBody>
      </p:sp>
      <p:sp>
        <p:nvSpPr>
          <p:cNvPr id="15363" name="Rectangle 4"/>
          <p:cNvSpPr>
            <a:spLocks noGrp="1"/>
          </p:cNvSpPr>
          <p:nvPr>
            <p:ph type="body" sz="half" idx="2"/>
          </p:nvPr>
        </p:nvSpPr>
        <p:spPr>
          <a:xfrm>
            <a:off x="443884" y="5131293"/>
            <a:ext cx="9207012" cy="1369521"/>
          </a:xfrm>
        </p:spPr>
        <p:txBody>
          <a:bodyPr/>
          <a:lstStyle/>
          <a:p>
            <a:pPr>
              <a:lnSpc>
                <a:spcPct val="80000"/>
              </a:lnSpc>
            </a:pPr>
            <a:endParaRPr lang="et-EE" sz="1600" dirty="0" smtClean="0"/>
          </a:p>
          <a:p>
            <a:pPr>
              <a:lnSpc>
                <a:spcPct val="80000"/>
              </a:lnSpc>
            </a:pPr>
            <a:r>
              <a:rPr lang="et-EE" sz="1600" dirty="0" smtClean="0"/>
              <a:t>Ettevõtete pikaajaliste laenude </a:t>
            </a:r>
            <a:r>
              <a:rPr lang="et-EE" sz="1600" b="1" dirty="0" smtClean="0"/>
              <a:t>madalaim tase pärast majanduskriisi </a:t>
            </a:r>
            <a:r>
              <a:rPr lang="et-EE" sz="1600" dirty="0" smtClean="0"/>
              <a:t>oli 2012. aasta veebruaris (5,27mld eurot). See oli </a:t>
            </a:r>
            <a:r>
              <a:rPr lang="et-EE" sz="1600" b="1" dirty="0" smtClean="0"/>
              <a:t>21% väiksem </a:t>
            </a:r>
            <a:r>
              <a:rPr lang="et-EE" sz="1600" dirty="0" smtClean="0"/>
              <a:t>kui 2008. aasta novembris (6,68mld eurot). </a:t>
            </a:r>
          </a:p>
          <a:p>
            <a:pPr>
              <a:lnSpc>
                <a:spcPct val="80000"/>
              </a:lnSpc>
            </a:pPr>
            <a:endParaRPr lang="et-EE" sz="1600" dirty="0" smtClean="0"/>
          </a:p>
          <a:p>
            <a:pPr>
              <a:lnSpc>
                <a:spcPct val="80000"/>
              </a:lnSpc>
            </a:pPr>
            <a:r>
              <a:rPr lang="et-EE" sz="1600" dirty="0" smtClean="0"/>
              <a:t>2015. aasta novembri lõpus oli ettevõtete pikaajaliste laenude maht 6,21mld eurot </a:t>
            </a:r>
            <a:r>
              <a:rPr lang="et-EE" sz="1600" b="1" dirty="0" smtClean="0"/>
              <a:t>(+18% võrreldes 2012.a veebruariga ehk 3 aasta 9 kuuga).</a:t>
            </a:r>
          </a:p>
          <a:p>
            <a:pPr>
              <a:lnSpc>
                <a:spcPct val="80000"/>
              </a:lnSpc>
            </a:pPr>
            <a:endParaRPr lang="et-EE" sz="1800" dirty="0" smtClean="0"/>
          </a:p>
        </p:txBody>
      </p:sp>
      <p:sp>
        <p:nvSpPr>
          <p:cNvPr id="15365" name="Footer Placeholder 8"/>
          <p:cNvSpPr>
            <a:spLocks noGrp="1"/>
          </p:cNvSpPr>
          <p:nvPr>
            <p:ph type="ftr" sz="quarter" idx="10"/>
          </p:nvPr>
        </p:nvSpPr>
        <p:spPr bwMode="auto">
          <a:noFill/>
          <a:ln>
            <a:miter lim="800000"/>
            <a:headEnd/>
            <a:tailEnd/>
          </a:ln>
        </p:spPr>
        <p:txBody>
          <a:bodyPr/>
          <a:lstStyle/>
          <a:p>
            <a:r>
              <a:rPr lang="en-US" dirty="0" err="1" smtClean="0"/>
              <a:t>Allikas</a:t>
            </a:r>
            <a:r>
              <a:rPr lang="en-US" dirty="0" smtClean="0"/>
              <a:t>:</a:t>
            </a:r>
            <a:r>
              <a:rPr lang="et-EE" dirty="0" smtClean="0"/>
              <a:t> Eesti Pank</a:t>
            </a:r>
            <a:endParaRPr lang="en-GB"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6" y="1146495"/>
            <a:ext cx="761841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nternal title slide">
  <a:themeElements>
    <a:clrScheme name="Internal title slide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fontScheme name="Internal 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Internal title slide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apter slide">
  <a:themeElements>
    <a:clrScheme name="Chapter slide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fontScheme name="Chapter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hapter slide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page for images">
  <a:themeElements>
    <a:clrScheme name="Black page for images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fontScheme name="Black page for imag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ck page for images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xternal title slide">
  <a:themeElements>
    <a:clrScheme name="External title slide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fontScheme name="1_External 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lIns="0" tIns="0" rIns="0" bIns="0" rtlCol="0">
        <a:spAutoFit/>
      </a:bodyPr>
      <a:lstStyle>
        <a:defPPr>
          <a:defRPr dirty="0" err="1" smtClean="0">
            <a:latin typeface="Arial" pitchFamily="34" charset="0"/>
            <a:cs typeface="Arial" pitchFamily="34" charset="0"/>
          </a:defRPr>
        </a:defPPr>
      </a:lstStyle>
    </a:txDef>
  </a:objectDefaults>
  <a:extraClrSchemeLst>
    <a:extraClrScheme>
      <a:clrScheme name="External title slide 1">
        <a:dk1>
          <a:srgbClr val="000000"/>
        </a:dk1>
        <a:lt1>
          <a:srgbClr val="FFFFFF"/>
        </a:lt1>
        <a:dk2>
          <a:srgbClr val="EE2200"/>
        </a:dk2>
        <a:lt2>
          <a:srgbClr val="8C2D8C"/>
        </a:lt2>
        <a:accent1>
          <a:srgbClr val="FF8200"/>
        </a:accent1>
        <a:accent2>
          <a:srgbClr val="FF4B00"/>
        </a:accent2>
        <a:accent3>
          <a:srgbClr val="FFFFFF"/>
        </a:accent3>
        <a:accent4>
          <a:srgbClr val="000000"/>
        </a:accent4>
        <a:accent5>
          <a:srgbClr val="FFC1AA"/>
        </a:accent5>
        <a:accent6>
          <a:srgbClr val="E74300"/>
        </a:accent6>
        <a:hlink>
          <a:srgbClr val="C8C6C4"/>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11279</TotalTime>
  <Words>2262</Words>
  <Application>Microsoft Office PowerPoint</Application>
  <PresentationFormat>A4 Paper (210x297 mm)</PresentationFormat>
  <Paragraphs>436</Paragraphs>
  <Slides>47</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2" baseType="lpstr">
      <vt:lpstr>Internal title slide</vt:lpstr>
      <vt:lpstr>Chapter slide</vt:lpstr>
      <vt:lpstr>Black page for images</vt:lpstr>
      <vt:lpstr>1_External title slide</vt:lpstr>
      <vt:lpstr>Microsoft Excel Chart</vt:lpstr>
      <vt:lpstr>Eesti makromajandus </vt:lpstr>
      <vt:lpstr>Toorainete hinnad aug 2010- aug 2015</vt:lpstr>
      <vt:lpstr>PowerPoint Presentation</vt:lpstr>
      <vt:lpstr>PowerPoint Presentation</vt:lpstr>
      <vt:lpstr>Detsember 2015 – suur pilt</vt:lpstr>
      <vt:lpstr>Reaalse SKP muutused Euroopas</vt:lpstr>
      <vt:lpstr>Kodumajapidamiste eluasemelaenud Laenujääk ja käive 2005-2015  </vt:lpstr>
      <vt:lpstr>Residential Debt to GDP Ratio 2012</vt:lpstr>
      <vt:lpstr>Pikaajalised laenud ettevõtetele  Laenujääk ja käive kuni 2005-2015</vt:lpstr>
      <vt:lpstr>Jooksevkonto ja kapitalikonto 2007-2015</vt:lpstr>
      <vt:lpstr>Laenud ja hoiused 2002-2015</vt:lpstr>
      <vt:lpstr>SKP 2015. aasta oodatav SKP 20,5mld eurot </vt:lpstr>
      <vt:lpstr>SKP komponentide lõikes Tööjõukulud kasvavad liiga kiiresti</vt:lpstr>
      <vt:lpstr>Kaupade eksport ja import 2007-2015</vt:lpstr>
      <vt:lpstr>Kaupade kvartaalne eksport 2014-2015</vt:lpstr>
      <vt:lpstr>Kaupade eksport 2014 - 11k 2015</vt:lpstr>
      <vt:lpstr>Teenuste eksport ja import 2000-2015 Teenuste eksport 2015. aastal ei kasvanud. Aastane eksport ca 5,3mld eurot.</vt:lpstr>
      <vt:lpstr>Tööstustoodangu mahud 2000-2015</vt:lpstr>
      <vt:lpstr>Tööhõive 2001-2015</vt:lpstr>
      <vt:lpstr>Nominaal- ja reaalpalk 2002-2015</vt:lpstr>
      <vt:lpstr>Tarbijahinnaindeks Negatiive THI muutus 2014-2015a</vt:lpstr>
      <vt:lpstr>Korteriturg Tallinnas… …on hoopis midagi muud kui väikelinnades</vt:lpstr>
      <vt:lpstr>Jaekaubanduse käive ja mahud 2003-2015</vt:lpstr>
      <vt:lpstr>Jaekaubanduse mahuindeksid 2007-2015 2015a prognoos on 8 kuu tegelike numbrite baasil</vt:lpstr>
      <vt:lpstr>Jaekaubanduse mahuindeksid 2007-2015  2015a prognoos on 8 kuu tegelike numbrite baasil</vt:lpstr>
      <vt:lpstr>Uute sõiduautode müük 1998-2015</vt:lpstr>
      <vt:lpstr>Ehitus 2013-2014 olid ehitussektorile üllatavalt head. Nõrgaks osutub hoopis 2015. aasta</vt:lpstr>
      <vt:lpstr>Ehitusload ja kasutusload eluruumide ehitamisel</vt:lpstr>
      <vt:lpstr>Majutatud turistid 2004-2015</vt:lpstr>
      <vt:lpstr>Eesti elanike mitmepäevareiside arv 2008-2015</vt:lpstr>
      <vt:lpstr>Eesti elanike mitmepäevareiside arv 2008-2015</vt:lpstr>
      <vt:lpstr>Keskvalitsuse maksutulud mld eurot</vt:lpstr>
      <vt:lpstr>Kokkuvõte</vt:lpstr>
      <vt:lpstr>SOOME</vt:lpstr>
      <vt:lpstr>Soome nominaalne SKP Nominaalse SKP muutus </vt:lpstr>
      <vt:lpstr>Soome riigivõlg on 7 aastaga kasvanud 100% Soome plaanib avaliku sektori kulude kärpeid</vt:lpstr>
      <vt:lpstr>Avaliku sektori eelarve Alates 2009. aastast on avalik sektor olnud defitsiidis</vt:lpstr>
      <vt:lpstr>Nominaalne SKP sektorite lõikes 2000-2015</vt:lpstr>
      <vt:lpstr>Soome tööstustoodangu mahud 2011-2015 </vt:lpstr>
      <vt:lpstr>SKP nominaalmuutus olulistes sektorites </vt:lpstr>
      <vt:lpstr>Soome kaupade eksport/import 2002-2015</vt:lpstr>
      <vt:lpstr>Soome ekspordi struktuur riikide lõikes</vt:lpstr>
      <vt:lpstr>Soome ekspordi struktuur kaubagruppide lõikes </vt:lpstr>
      <vt:lpstr>5 suuremat eksporditavat kaubagruppi </vt:lpstr>
      <vt:lpstr>5 suurimat imporditavat kaubagruppi</vt:lpstr>
      <vt:lpstr>Soome jaekaubanduse mahuindeks  2000-2015</vt:lpstr>
      <vt:lpstr>Kokkuvõte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Anders</dc:creator>
  <cp:lastModifiedBy>Urmas Simson</cp:lastModifiedBy>
  <cp:revision>624</cp:revision>
  <dcterms:created xsi:type="dcterms:W3CDTF">2011-03-09T14:02:27Z</dcterms:created>
  <dcterms:modified xsi:type="dcterms:W3CDTF">2016-02-15T08:26:43Z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