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91" d="100"/>
          <a:sy n="91" d="100"/>
        </p:scale>
        <p:origin x="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4/9/2018</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4/9/2018</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4/9/2018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4/9/2018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4/9/2018</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elal.e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dirty="0" smtClean="0"/>
              <a:t>EESTI LASTEAEDNIKE LIIT – väärtustades eesti lasteaiaõpetajat</a:t>
            </a:r>
            <a:endParaRPr lang="et-EE" dirty="0"/>
          </a:p>
        </p:txBody>
      </p:sp>
      <p:sp>
        <p:nvSpPr>
          <p:cNvPr id="3" name="Subtitle 2"/>
          <p:cNvSpPr>
            <a:spLocks noGrp="1"/>
          </p:cNvSpPr>
          <p:nvPr>
            <p:ph type="subTitle" idx="1"/>
          </p:nvPr>
        </p:nvSpPr>
        <p:spPr/>
        <p:txBody>
          <a:bodyPr/>
          <a:lstStyle/>
          <a:p>
            <a:r>
              <a:rPr lang="et-EE" dirty="0" smtClean="0"/>
              <a:t>                                                                                                                             ANNELI LAAMANN, EDA MAI TAMMISTE </a:t>
            </a:r>
            <a:endParaRPr lang="et-EE"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623" y="3170990"/>
            <a:ext cx="3386666" cy="3255493"/>
          </a:xfrm>
          <a:prstGeom prst="rect">
            <a:avLst/>
          </a:prstGeom>
        </p:spPr>
      </p:pic>
    </p:spTree>
    <p:extLst>
      <p:ext uri="{BB962C8B-B14F-4D97-AF65-F5344CB8AC3E}">
        <p14:creationId xmlns:p14="http://schemas.microsoft.com/office/powerpoint/2010/main" val="2103894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Visioon ja missioon</a:t>
            </a:r>
            <a:endParaRPr lang="et-EE" dirty="0"/>
          </a:p>
        </p:txBody>
      </p:sp>
      <p:sp>
        <p:nvSpPr>
          <p:cNvPr id="3" name="Content Placeholder 2"/>
          <p:cNvSpPr>
            <a:spLocks noGrp="1"/>
          </p:cNvSpPr>
          <p:nvPr>
            <p:ph idx="1"/>
          </p:nvPr>
        </p:nvSpPr>
        <p:spPr>
          <a:xfrm>
            <a:off x="581192" y="2180496"/>
            <a:ext cx="11029615" cy="4096126"/>
          </a:xfrm>
        </p:spPr>
        <p:txBody>
          <a:bodyPr>
            <a:normAutofit/>
          </a:bodyPr>
          <a:lstStyle/>
          <a:p>
            <a:pPr marL="0" indent="0">
              <a:buNone/>
            </a:pPr>
            <a:r>
              <a:rPr lang="et-EE" dirty="0"/>
              <a:t>Eesti Lasteaednike </a:t>
            </a:r>
            <a:r>
              <a:rPr lang="et-EE" dirty="0" smtClean="0"/>
              <a:t>Liit on vabatahtlik </a:t>
            </a:r>
            <a:r>
              <a:rPr lang="et-EE" dirty="0"/>
              <a:t>kutseühendus, huvikaitse organisatsioon, kus täna </a:t>
            </a:r>
            <a:r>
              <a:rPr lang="et-EE" dirty="0" smtClean="0"/>
              <a:t>on üle 300 </a:t>
            </a:r>
            <a:r>
              <a:rPr lang="et-EE" dirty="0"/>
              <a:t>alushariduse </a:t>
            </a:r>
            <a:r>
              <a:rPr lang="et-EE" dirty="0" smtClean="0"/>
              <a:t>töötaja, </a:t>
            </a:r>
            <a:r>
              <a:rPr lang="et-EE" dirty="0"/>
              <a:t>kelle hulgas on õpetajad, </a:t>
            </a:r>
            <a:r>
              <a:rPr lang="et-EE" dirty="0" smtClean="0"/>
              <a:t>juhid, lapsehoidjaid, </a:t>
            </a:r>
            <a:r>
              <a:rPr lang="et-EE" dirty="0"/>
              <a:t>õppealajuhatajad, kõrgkoolide </a:t>
            </a:r>
            <a:r>
              <a:rPr lang="et-EE" dirty="0" smtClean="0"/>
              <a:t>õppejõud, õpetaja abid</a:t>
            </a:r>
            <a:r>
              <a:rPr lang="et-EE" dirty="0"/>
              <a:t>, </a:t>
            </a:r>
            <a:r>
              <a:rPr lang="et-EE" dirty="0" smtClean="0"/>
              <a:t>eripedagoogid, logopeedid</a:t>
            </a:r>
            <a:r>
              <a:rPr lang="et-EE" dirty="0"/>
              <a:t> </a:t>
            </a:r>
            <a:r>
              <a:rPr lang="et-EE" dirty="0" smtClean="0"/>
              <a:t>jne</a:t>
            </a:r>
          </a:p>
          <a:p>
            <a:r>
              <a:rPr lang="et-EE" b="1" dirty="0" smtClean="0"/>
              <a:t>VISIOON:  </a:t>
            </a:r>
            <a:r>
              <a:rPr lang="et-EE" dirty="0" smtClean="0"/>
              <a:t>Alushariduse valdkonnas tegelevate spetsialistide huve arvestav ja esindav, professionaalset arengut toetav ja erinevate osapoolte vahelist koostööd edendav ning väärtusi edasikandev jätkusuutlik ühendus.</a:t>
            </a:r>
          </a:p>
          <a:p>
            <a:r>
              <a:rPr lang="et-EE" b="1" dirty="0" smtClean="0"/>
              <a:t>MISSIOON:  </a:t>
            </a:r>
            <a:r>
              <a:rPr lang="et-EE" dirty="0" smtClean="0"/>
              <a:t>Eesti Lasteaednike Liit koondab:</a:t>
            </a:r>
          </a:p>
          <a:p>
            <a:pPr>
              <a:buFontTx/>
              <a:buChar char="-"/>
            </a:pPr>
            <a:r>
              <a:rPr lang="et-EE" dirty="0" smtClean="0"/>
              <a:t>Alushariduse valdkonna spetsialiste ja esindab nende huve riiklikul tasandil;</a:t>
            </a:r>
          </a:p>
          <a:p>
            <a:pPr>
              <a:buFontTx/>
              <a:buChar char="-"/>
            </a:pPr>
            <a:r>
              <a:rPr lang="et-EE" dirty="0" smtClean="0"/>
              <a:t>Toetab lasteaiaõpetajate professionaalset arengut;</a:t>
            </a:r>
          </a:p>
          <a:p>
            <a:pPr>
              <a:buFontTx/>
              <a:buChar char="-"/>
            </a:pPr>
            <a:r>
              <a:rPr lang="et-EE" dirty="0" smtClean="0"/>
              <a:t>Teeb ettepanekuid haridusvaldkonnaga seotud seadusloomes;</a:t>
            </a:r>
          </a:p>
          <a:p>
            <a:pPr>
              <a:buFontTx/>
              <a:buChar char="-"/>
            </a:pPr>
            <a:r>
              <a:rPr lang="et-EE" dirty="0" smtClean="0"/>
              <a:t>Arendab koostööd erinevate huvigruppidega.</a:t>
            </a:r>
            <a:endParaRPr lang="et-EE" dirty="0"/>
          </a:p>
        </p:txBody>
      </p:sp>
    </p:spTree>
    <p:extLst>
      <p:ext uri="{BB962C8B-B14F-4D97-AF65-F5344CB8AC3E}">
        <p14:creationId xmlns:p14="http://schemas.microsoft.com/office/powerpoint/2010/main" val="2674593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AJALOOST</a:t>
            </a:r>
            <a:endParaRPr lang="et-EE" dirty="0"/>
          </a:p>
        </p:txBody>
      </p:sp>
      <p:sp>
        <p:nvSpPr>
          <p:cNvPr id="3" name="Content Placeholder 2"/>
          <p:cNvSpPr>
            <a:spLocks noGrp="1"/>
          </p:cNvSpPr>
          <p:nvPr>
            <p:ph idx="1"/>
          </p:nvPr>
        </p:nvSpPr>
        <p:spPr/>
        <p:txBody>
          <a:bodyPr/>
          <a:lstStyle/>
          <a:p>
            <a:r>
              <a:rPr lang="et-EE" dirty="0"/>
              <a:t>Üheksakümnendate aastate muudatuste käigus jõudsid paljud koolieelsete lasteasutuste töötajad ja alushariduse valdkonna korraldajad arusaamisele, et vajalikele muutustele kaasa aitamiseks on oluline koostöö ja kutseliidu asutamine pakkus võimalusi endil midagi ära teha, kaasa rääkida, muuta.  </a:t>
            </a:r>
          </a:p>
          <a:p>
            <a:r>
              <a:rPr lang="et-EE" dirty="0"/>
              <a:t>1990 novembris Tartus  alanud läbirääkimiste tulemusena sündis otsus asutada lasteaednike ühendus – Lõuna Eesti Lasteaednike Liit- mille põhikirja kinnitas Haridusministeerium 9.aprillil 1991.  Liikmeid oli algusaastatel kuni </a:t>
            </a:r>
            <a:r>
              <a:rPr lang="et-EE" dirty="0" smtClean="0"/>
              <a:t>400. </a:t>
            </a:r>
            <a:r>
              <a:rPr lang="et-EE" dirty="0"/>
              <a:t>Oma kutseliitu kuulumine oli ja on auasi.  </a:t>
            </a:r>
            <a:endParaRPr lang="et-EE" dirty="0" smtClean="0"/>
          </a:p>
          <a:p>
            <a:r>
              <a:rPr lang="et-EE" dirty="0" smtClean="0"/>
              <a:t>Aastast 1996 mindi üle senisele nimetusele Eesti Lasteaednike Liit, kuna liikmeid kogunes juba üle Eesti.</a:t>
            </a:r>
            <a:endParaRPr lang="et-EE" dirty="0"/>
          </a:p>
        </p:txBody>
      </p:sp>
    </p:spTree>
    <p:extLst>
      <p:ext uri="{BB962C8B-B14F-4D97-AF65-F5344CB8AC3E}">
        <p14:creationId xmlns:p14="http://schemas.microsoft.com/office/powerpoint/2010/main" val="2988638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LIIDU EESMÄRGID</a:t>
            </a:r>
            <a:endParaRPr lang="et-EE" dirty="0"/>
          </a:p>
        </p:txBody>
      </p:sp>
      <p:sp>
        <p:nvSpPr>
          <p:cNvPr id="3" name="Content Placeholder 2"/>
          <p:cNvSpPr>
            <a:spLocks noGrp="1"/>
          </p:cNvSpPr>
          <p:nvPr>
            <p:ph idx="1"/>
          </p:nvPr>
        </p:nvSpPr>
        <p:spPr/>
        <p:txBody>
          <a:bodyPr>
            <a:normAutofit/>
          </a:bodyPr>
          <a:lstStyle/>
          <a:p>
            <a:r>
              <a:rPr lang="et-EE" dirty="0" smtClean="0"/>
              <a:t>Liidu tegevus on suunatud:</a:t>
            </a:r>
          </a:p>
          <a:p>
            <a:pPr marL="0" lvl="0" indent="0">
              <a:buNone/>
            </a:pPr>
            <a:r>
              <a:rPr lang="et-EE" dirty="0" smtClean="0"/>
              <a:t>- ühtsustunde </a:t>
            </a:r>
            <a:r>
              <a:rPr lang="et-EE" dirty="0"/>
              <a:t>tugevdamisele, võimaldades läbi liidu tegevuste suhelda õpetajatel </a:t>
            </a:r>
            <a:r>
              <a:rPr lang="et-EE" dirty="0" smtClean="0"/>
              <a:t>omavahel</a:t>
            </a:r>
            <a:r>
              <a:rPr lang="et-EE" dirty="0"/>
              <a:t> </a:t>
            </a:r>
            <a:r>
              <a:rPr lang="et-EE" dirty="0" smtClean="0"/>
              <a:t>ning</a:t>
            </a:r>
            <a:r>
              <a:rPr lang="et-EE" dirty="0" smtClean="0"/>
              <a:t> </a:t>
            </a:r>
            <a:r>
              <a:rPr lang="et-EE" dirty="0"/>
              <a:t>vahetada töökogemusi, erinevaid häid praktikaid, küsida nõu </a:t>
            </a:r>
            <a:r>
              <a:rPr lang="et-EE" dirty="0" smtClean="0"/>
              <a:t>ja</a:t>
            </a:r>
            <a:r>
              <a:rPr lang="et-EE" dirty="0" smtClean="0"/>
              <a:t> </a:t>
            </a:r>
            <a:r>
              <a:rPr lang="et-EE" dirty="0"/>
              <a:t>lihtsalt suhelda </a:t>
            </a:r>
            <a:r>
              <a:rPr lang="et-EE" dirty="0" smtClean="0"/>
              <a:t>väga </a:t>
            </a:r>
            <a:r>
              <a:rPr lang="et-EE" dirty="0"/>
              <a:t>erinevate inimestega, kellega </a:t>
            </a:r>
            <a:r>
              <a:rPr lang="et-EE" dirty="0" smtClean="0"/>
              <a:t>saab vahetada mõtteid ja kogemusi alushariduse edendamise alal.</a:t>
            </a:r>
            <a:endParaRPr lang="et-EE" dirty="0"/>
          </a:p>
          <a:p>
            <a:pPr marL="0" lvl="0" indent="0">
              <a:buNone/>
            </a:pPr>
            <a:r>
              <a:rPr lang="et-EE" dirty="0" smtClean="0"/>
              <a:t>- Tänapäeva </a:t>
            </a:r>
            <a:r>
              <a:rPr lang="et-EE" dirty="0"/>
              <a:t>suurim väärtus on info. Liidus on liikmel pääs erialase  informatsiooni juurde, </a:t>
            </a:r>
            <a:r>
              <a:rPr lang="et-EE" dirty="0" smtClean="0"/>
              <a:t>(sellisele, mis </a:t>
            </a:r>
            <a:r>
              <a:rPr lang="et-EE" dirty="0"/>
              <a:t>puudutab seadusandlust, </a:t>
            </a:r>
            <a:r>
              <a:rPr lang="et-EE" dirty="0" smtClean="0"/>
              <a:t>annab uusi </a:t>
            </a:r>
            <a:r>
              <a:rPr lang="et-EE" dirty="0"/>
              <a:t>mõtteid </a:t>
            </a:r>
            <a:r>
              <a:rPr lang="et-EE" dirty="0" smtClean="0"/>
              <a:t>alusharidusvaldkonnas ning tutvustab </a:t>
            </a:r>
            <a:r>
              <a:rPr lang="et-EE" dirty="0"/>
              <a:t>uuemaid </a:t>
            </a:r>
            <a:r>
              <a:rPr lang="et-EE" dirty="0" smtClean="0"/>
              <a:t>metoodikaid ja kasvatusfilosoofiaid). </a:t>
            </a:r>
            <a:r>
              <a:rPr lang="et-EE" dirty="0"/>
              <a:t>Näiteks võib tuua </a:t>
            </a:r>
            <a:r>
              <a:rPr lang="et-EE" dirty="0" smtClean="0"/>
              <a:t>lapsest </a:t>
            </a:r>
            <a:r>
              <a:rPr lang="et-EE" dirty="0"/>
              <a:t>lähtuvat õpikäsitlust toetavat </a:t>
            </a:r>
            <a:r>
              <a:rPr lang="et-EE" dirty="0" err="1"/>
              <a:t>Reggio</a:t>
            </a:r>
            <a:r>
              <a:rPr lang="et-EE" dirty="0"/>
              <a:t> </a:t>
            </a:r>
            <a:r>
              <a:rPr lang="et-EE" dirty="0" smtClean="0"/>
              <a:t>Emilia </a:t>
            </a:r>
            <a:r>
              <a:rPr lang="et-EE" dirty="0"/>
              <a:t>kasvatusfilosoofiat, mis on  jõudnud </a:t>
            </a:r>
            <a:r>
              <a:rPr lang="et-EE" dirty="0" err="1"/>
              <a:t>ELAL-i</a:t>
            </a:r>
            <a:r>
              <a:rPr lang="et-EE" dirty="0"/>
              <a:t> </a:t>
            </a:r>
            <a:r>
              <a:rPr lang="et-EE" dirty="0" smtClean="0"/>
              <a:t>vahendusel </a:t>
            </a:r>
            <a:r>
              <a:rPr lang="et-EE" dirty="0"/>
              <a:t>Itaaliast läbi Soome Eestisse. Huvi selle teema vastu on õpetajate hulgas olnud suur. Eestis on kaks </a:t>
            </a:r>
            <a:r>
              <a:rPr lang="et-EE" dirty="0" err="1"/>
              <a:t>Reggio</a:t>
            </a:r>
            <a:r>
              <a:rPr lang="et-EE" dirty="0"/>
              <a:t> klubi, mis </a:t>
            </a:r>
            <a:r>
              <a:rPr lang="et-EE" dirty="0" smtClean="0"/>
              <a:t>tegutsevad </a:t>
            </a:r>
            <a:r>
              <a:rPr lang="et-EE" dirty="0"/>
              <a:t>Tallinnas ja </a:t>
            </a:r>
            <a:r>
              <a:rPr lang="et-EE" dirty="0" smtClean="0"/>
              <a:t>Tartus. Mitmel ELAL konverentsil on  käsitletud uuenenud ja </a:t>
            </a:r>
            <a:r>
              <a:rPr lang="et-EE" dirty="0"/>
              <a:t>lapsest lähtuvat õpikäsitlust, </a:t>
            </a:r>
            <a:r>
              <a:rPr lang="et-EE" dirty="0" smtClean="0"/>
              <a:t>jagatud </a:t>
            </a:r>
            <a:r>
              <a:rPr lang="et-EE" dirty="0"/>
              <a:t>häid kogemusi ning edukaid praktikaid. </a:t>
            </a:r>
          </a:p>
          <a:p>
            <a:pPr marL="0" indent="0">
              <a:buNone/>
            </a:pPr>
            <a:endParaRPr lang="et-EE" dirty="0"/>
          </a:p>
        </p:txBody>
      </p:sp>
    </p:spTree>
    <p:extLst>
      <p:ext uri="{BB962C8B-B14F-4D97-AF65-F5344CB8AC3E}">
        <p14:creationId xmlns:p14="http://schemas.microsoft.com/office/powerpoint/2010/main" val="3157313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LIIDU EESMÄRGID</a:t>
            </a:r>
            <a:endParaRPr lang="et-EE" dirty="0"/>
          </a:p>
        </p:txBody>
      </p:sp>
      <p:sp>
        <p:nvSpPr>
          <p:cNvPr id="3" name="Content Placeholder 2"/>
          <p:cNvSpPr>
            <a:spLocks noGrp="1"/>
          </p:cNvSpPr>
          <p:nvPr>
            <p:ph idx="1"/>
          </p:nvPr>
        </p:nvSpPr>
        <p:spPr/>
        <p:txBody>
          <a:bodyPr>
            <a:normAutofit fontScale="92500" lnSpcReduction="10000"/>
          </a:bodyPr>
          <a:lstStyle/>
          <a:p>
            <a:pPr lvl="0"/>
            <a:r>
              <a:rPr lang="et-EE" dirty="0"/>
              <a:t>Liidu tegevuse </a:t>
            </a:r>
            <a:r>
              <a:rPr lang="et-EE" dirty="0" smtClean="0"/>
              <a:t>üks eesmärke </a:t>
            </a:r>
            <a:r>
              <a:rPr lang="et-EE" dirty="0"/>
              <a:t>on </a:t>
            </a:r>
            <a:r>
              <a:rPr lang="et-EE" dirty="0" smtClean="0"/>
              <a:t>alushariduse valdkonnas töötavate inimeste täiendõppevõimaluste mitmekesistamine. </a:t>
            </a:r>
            <a:endParaRPr lang="et-EE" dirty="0"/>
          </a:p>
          <a:p>
            <a:pPr lvl="0">
              <a:buFontTx/>
              <a:buChar char="-"/>
            </a:pPr>
            <a:r>
              <a:rPr lang="et-EE" dirty="0" smtClean="0"/>
              <a:t>2017 </a:t>
            </a:r>
            <a:r>
              <a:rPr lang="et-EE" dirty="0"/>
              <a:t>aasta jaanuaris </a:t>
            </a:r>
            <a:r>
              <a:rPr lang="et-EE" dirty="0" smtClean="0"/>
              <a:t>toimusid </a:t>
            </a:r>
            <a:r>
              <a:rPr lang="et-EE" dirty="0"/>
              <a:t>koostöös HTM-i, INNOVE ja HITSA-</a:t>
            </a:r>
            <a:r>
              <a:rPr lang="et-EE" dirty="0" err="1"/>
              <a:t>ga</a:t>
            </a:r>
            <a:r>
              <a:rPr lang="et-EE" dirty="0"/>
              <a:t> kuues piirkonnas alushariduse teabepäevad kõikidele lasteaia õpetajatele, kus </a:t>
            </a:r>
            <a:r>
              <a:rPr lang="et-EE" dirty="0" smtClean="0"/>
              <a:t> fookuses olid </a:t>
            </a:r>
            <a:r>
              <a:rPr lang="et-EE" dirty="0"/>
              <a:t>innovaatilised metoodikad lapsest lähtuva õpikäsitluse toetamisel </a:t>
            </a:r>
            <a:r>
              <a:rPr lang="et-EE" dirty="0" smtClean="0"/>
              <a:t>ning kus </a:t>
            </a:r>
            <a:r>
              <a:rPr lang="et-EE" dirty="0"/>
              <a:t>õpetajad </a:t>
            </a:r>
            <a:r>
              <a:rPr lang="et-EE" dirty="0" smtClean="0"/>
              <a:t>jagasid </a:t>
            </a:r>
            <a:r>
              <a:rPr lang="et-EE" dirty="0"/>
              <a:t>oma töökogemusi </a:t>
            </a:r>
            <a:r>
              <a:rPr lang="et-EE" dirty="0" smtClean="0"/>
              <a:t>ja</a:t>
            </a:r>
            <a:r>
              <a:rPr lang="et-EE" dirty="0" smtClean="0"/>
              <a:t> parimaid praktikaid.</a:t>
            </a:r>
            <a:endParaRPr lang="et-EE" dirty="0" smtClean="0"/>
          </a:p>
          <a:p>
            <a:pPr>
              <a:buFontTx/>
              <a:buChar char="-"/>
            </a:pPr>
            <a:r>
              <a:rPr lang="et-EE" dirty="0" smtClean="0"/>
              <a:t>11.04. on tulemas Tartus juba neljas üle-eestiline konverents „Tarkus tuleb tasapisi“ ja sügisel Tallinnas viies. Sel   aastal on fookuses õpetajate enesehoid ja läbipõlemise ennetamine.</a:t>
            </a:r>
          </a:p>
          <a:p>
            <a:pPr>
              <a:buFontTx/>
              <a:buChar char="-"/>
            </a:pPr>
            <a:r>
              <a:rPr lang="et-EE" dirty="0" smtClean="0"/>
              <a:t>2018/2019 on tulekul koostöös HTM-iga mitmes linnas toimuvad teabepäevad, mille teemadeks on kaasav haridus.</a:t>
            </a:r>
          </a:p>
          <a:p>
            <a:pPr>
              <a:buFontTx/>
              <a:buChar char="-"/>
            </a:pPr>
            <a:r>
              <a:rPr lang="et-EE" dirty="0" smtClean="0"/>
              <a:t>Suviti toimuvad suveseminarid, mida veab igal aastal erinev piirkond. Sel suvel on need Viljandi piirkonna vedada. Suvepäevad koguvad populaarsust ning on suurepärane kohtumispaik, kus saab jagada oma piirkonna rõõme ja muresid. Suveseminaril on alati esinejad ja töötoad, kuid ei puudu ka lõõgastus- ja meelelahutusprogramm.</a:t>
            </a:r>
            <a:endParaRPr lang="et-EE" dirty="0"/>
          </a:p>
        </p:txBody>
      </p:sp>
    </p:spTree>
    <p:extLst>
      <p:ext uri="{BB962C8B-B14F-4D97-AF65-F5344CB8AC3E}">
        <p14:creationId xmlns:p14="http://schemas.microsoft.com/office/powerpoint/2010/main" val="1217386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KOOSTÖÖ</a:t>
            </a:r>
            <a:endParaRPr lang="et-EE" dirty="0"/>
          </a:p>
        </p:txBody>
      </p:sp>
      <p:sp>
        <p:nvSpPr>
          <p:cNvPr id="3" name="Content Placeholder 2"/>
          <p:cNvSpPr>
            <a:spLocks noGrp="1"/>
          </p:cNvSpPr>
          <p:nvPr>
            <p:ph idx="1"/>
          </p:nvPr>
        </p:nvSpPr>
        <p:spPr>
          <a:xfrm>
            <a:off x="581192" y="2180496"/>
            <a:ext cx="11029615" cy="3971948"/>
          </a:xfrm>
        </p:spPr>
        <p:txBody>
          <a:bodyPr>
            <a:normAutofit fontScale="92500"/>
          </a:bodyPr>
          <a:lstStyle/>
          <a:p>
            <a:pPr lvl="0"/>
            <a:r>
              <a:rPr lang="et-EE" dirty="0" smtClean="0"/>
              <a:t>ELAL </a:t>
            </a:r>
            <a:r>
              <a:rPr lang="et-EE" dirty="0"/>
              <a:t>tegeleb lasteaednike </a:t>
            </a:r>
            <a:r>
              <a:rPr lang="et-EE" dirty="0" smtClean="0"/>
              <a:t>esindamisega </a:t>
            </a:r>
            <a:r>
              <a:rPr lang="et-EE" dirty="0"/>
              <a:t>erinevates töörühmades,  </a:t>
            </a:r>
            <a:r>
              <a:rPr lang="et-EE" dirty="0" smtClean="0"/>
              <a:t>nende huvide kaitsmisega, </a:t>
            </a:r>
            <a:r>
              <a:rPr lang="et-EE" dirty="0"/>
              <a:t>liit on arvestatavaks partneriks erinevatele asutustele ja organisatsioonidele, rääkides kaasa ning </a:t>
            </a:r>
            <a:r>
              <a:rPr lang="et-EE" dirty="0" smtClean="0"/>
              <a:t>olles </a:t>
            </a:r>
            <a:r>
              <a:rPr lang="et-EE" dirty="0"/>
              <a:t>arvestatav </a:t>
            </a:r>
            <a:r>
              <a:rPr lang="et-EE" dirty="0" smtClean="0"/>
              <a:t>alusharidusvaldkonna ühendus.</a:t>
            </a:r>
            <a:endParaRPr lang="et-EE" dirty="0"/>
          </a:p>
          <a:p>
            <a:pPr lvl="0"/>
            <a:r>
              <a:rPr lang="et-EE" dirty="0"/>
              <a:t> Viimase aja tegemistest võiks nimetada koostööd HTM-iga uue alushariduse ja </a:t>
            </a:r>
            <a:r>
              <a:rPr lang="et-EE" dirty="0" err="1"/>
              <a:t>lastehoiu</a:t>
            </a:r>
            <a:r>
              <a:rPr lang="et-EE" dirty="0"/>
              <a:t> seaduse ettevalmistamisel. HTM on läbirääkimiste käigus erinevate </a:t>
            </a:r>
            <a:r>
              <a:rPr lang="et-EE" dirty="0" smtClean="0"/>
              <a:t>osapoolte </a:t>
            </a:r>
            <a:r>
              <a:rPr lang="et-EE" dirty="0"/>
              <a:t>esindajatega (ELAL, juhtide ühendus, </a:t>
            </a:r>
            <a:r>
              <a:rPr lang="et-EE" dirty="0" smtClean="0"/>
              <a:t>lapsehoidjate </a:t>
            </a:r>
            <a:r>
              <a:rPr lang="et-EE" dirty="0"/>
              <a:t>kutseliit, sotsiaaliministeerium, Tallinna Ülikool) taganenud mõttest </a:t>
            </a:r>
            <a:r>
              <a:rPr lang="et-EE" dirty="0" err="1"/>
              <a:t>lastesõimes</a:t>
            </a:r>
            <a:r>
              <a:rPr lang="et-EE" dirty="0"/>
              <a:t> pakkuda lastele vaid hoiu võimalust, ning ideest, et sõimerühmas töötavad vaid hoidjad.  Ka </a:t>
            </a:r>
            <a:r>
              <a:rPr lang="et-EE" dirty="0" smtClean="0"/>
              <a:t>on </a:t>
            </a:r>
            <a:r>
              <a:rPr lang="et-EE" dirty="0"/>
              <a:t>plaanis </a:t>
            </a:r>
            <a:r>
              <a:rPr lang="et-EE" dirty="0" smtClean="0"/>
              <a:t>viia </a:t>
            </a:r>
            <a:r>
              <a:rPr lang="et-EE" dirty="0" err="1" smtClean="0"/>
              <a:t>lastehoidude</a:t>
            </a:r>
            <a:r>
              <a:rPr lang="et-EE" dirty="0" smtClean="0"/>
              <a:t> </a:t>
            </a:r>
            <a:r>
              <a:rPr lang="et-EE" dirty="0"/>
              <a:t>töö </a:t>
            </a:r>
            <a:r>
              <a:rPr lang="et-EE" dirty="0" smtClean="0"/>
              <a:t>samuti üle </a:t>
            </a:r>
            <a:r>
              <a:rPr lang="et-EE" dirty="0"/>
              <a:t>riiklikule õppekavale, seda küll esialgu üldosa raames.</a:t>
            </a:r>
          </a:p>
          <a:p>
            <a:pPr lvl="0"/>
            <a:r>
              <a:rPr lang="et-EE" dirty="0"/>
              <a:t>Koostöös kutsekojaga on väljatöötatud lasteaiaõpetajate kutsestandart, väljatöötamisel on hoidjate kutsestandard ning õpetajaabide kutsestandard.</a:t>
            </a:r>
          </a:p>
          <a:p>
            <a:pPr lvl="0"/>
            <a:r>
              <a:rPr lang="et-EE" dirty="0"/>
              <a:t>ELAL on loonud head kontaktid Soome lasteaednike liiduga ning arendanud koostööd. Meie liidu liikmetel on võimalus olnud osaleda naabrite aastakonverentsidel ning erinevatel õpirännetel, saamaks kogemusi </a:t>
            </a:r>
            <a:r>
              <a:rPr lang="et-EE" dirty="0" err="1"/>
              <a:t>R</a:t>
            </a:r>
            <a:r>
              <a:rPr lang="et-EE" dirty="0" err="1" smtClean="0"/>
              <a:t>eggio</a:t>
            </a:r>
            <a:r>
              <a:rPr lang="et-EE" dirty="0" smtClean="0"/>
              <a:t> </a:t>
            </a:r>
            <a:r>
              <a:rPr lang="et-EE" dirty="0"/>
              <a:t>E</a:t>
            </a:r>
            <a:r>
              <a:rPr lang="et-EE" dirty="0" smtClean="0"/>
              <a:t>milia </a:t>
            </a:r>
            <a:r>
              <a:rPr lang="et-EE" dirty="0"/>
              <a:t>kasvatusfilosoofiast nakatunud kolleegidelt.</a:t>
            </a:r>
          </a:p>
          <a:p>
            <a:endParaRPr lang="et-EE" dirty="0"/>
          </a:p>
        </p:txBody>
      </p:sp>
    </p:spTree>
    <p:extLst>
      <p:ext uri="{BB962C8B-B14F-4D97-AF65-F5344CB8AC3E}">
        <p14:creationId xmlns:p14="http://schemas.microsoft.com/office/powerpoint/2010/main" val="1670701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SAAVUTUSED</a:t>
            </a:r>
            <a:endParaRPr lang="et-EE" dirty="0"/>
          </a:p>
        </p:txBody>
      </p:sp>
      <p:sp>
        <p:nvSpPr>
          <p:cNvPr id="3" name="Content Placeholder 2"/>
          <p:cNvSpPr>
            <a:spLocks noGrp="1"/>
          </p:cNvSpPr>
          <p:nvPr>
            <p:ph idx="1"/>
          </p:nvPr>
        </p:nvSpPr>
        <p:spPr/>
        <p:txBody>
          <a:bodyPr/>
          <a:lstStyle/>
          <a:p>
            <a:pPr marL="0" indent="0">
              <a:buNone/>
            </a:pPr>
            <a:r>
              <a:rPr lang="et-EE" dirty="0"/>
              <a:t>2015 aastal toimus ELAL eestvedamisel lasteaiaõpetajate rattaretk Tartust Tallinnasse, mille käigus koguti 27 tuhat toetusallkirja ning edastati lasteaiaõpetajate pöördumine riigikogu poole. Pöördumise sisuks oli lasteaiaõpetajate palkade võrdsustamine </a:t>
            </a:r>
            <a:r>
              <a:rPr lang="et-EE" dirty="0" smtClean="0"/>
              <a:t>üleriigiliselt </a:t>
            </a:r>
            <a:r>
              <a:rPr lang="et-EE" dirty="0"/>
              <a:t>ning </a:t>
            </a:r>
            <a:r>
              <a:rPr lang="et-EE" dirty="0" smtClean="0"/>
              <a:t>kooliõpetajatega </a:t>
            </a:r>
            <a:r>
              <a:rPr lang="et-EE" dirty="0"/>
              <a:t>võrdse palgataseme kehtestamine. </a:t>
            </a:r>
          </a:p>
          <a:p>
            <a:pPr marL="0" indent="0">
              <a:buNone/>
            </a:pPr>
            <a:r>
              <a:rPr lang="et-EE" dirty="0"/>
              <a:t> </a:t>
            </a:r>
            <a:r>
              <a:rPr lang="et-EE" dirty="0" smtClean="0"/>
              <a:t>Aktsiooni </a:t>
            </a:r>
            <a:r>
              <a:rPr lang="et-EE" dirty="0"/>
              <a:t>käigus toodi lasteaiaõpetajate palgaprobleemid avalikkuse ette ning mitmetel kohtumistel liidu esindajate ja riigikogu kultuurikomisjoni vahel tõdeti, et probleem on tõsine  ning  õpetajate palgad on piirkonniti väga erinevad.  </a:t>
            </a:r>
          </a:p>
          <a:p>
            <a:pPr marL="0" indent="0">
              <a:buNone/>
            </a:pPr>
            <a:r>
              <a:rPr lang="et-EE" dirty="0" smtClean="0"/>
              <a:t>Praeguses koalitsioonileppes </a:t>
            </a:r>
            <a:r>
              <a:rPr lang="et-EE" dirty="0"/>
              <a:t>on kirjas lasteaiaõpetajate palgatõusu motiveerimise programm, kus 2018 aastaks on planeeritud 15 miljonit eurot ning 2019 aastaks 20 miljonit eurot.</a:t>
            </a:r>
          </a:p>
          <a:p>
            <a:endParaRPr lang="et-EE" dirty="0"/>
          </a:p>
        </p:txBody>
      </p:sp>
    </p:spTree>
    <p:extLst>
      <p:ext uri="{BB962C8B-B14F-4D97-AF65-F5344CB8AC3E}">
        <p14:creationId xmlns:p14="http://schemas.microsoft.com/office/powerpoint/2010/main" val="4129761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Miks liituda?</a:t>
            </a:r>
            <a:endParaRPr lang="et-EE" dirty="0"/>
          </a:p>
        </p:txBody>
      </p:sp>
      <p:sp>
        <p:nvSpPr>
          <p:cNvPr id="3" name="Content Placeholder 2"/>
          <p:cNvSpPr>
            <a:spLocks noGrp="1"/>
          </p:cNvSpPr>
          <p:nvPr>
            <p:ph idx="1"/>
          </p:nvPr>
        </p:nvSpPr>
        <p:spPr>
          <a:xfrm>
            <a:off x="801909" y="2285600"/>
            <a:ext cx="11029615" cy="3678303"/>
          </a:xfrm>
        </p:spPr>
        <p:txBody>
          <a:bodyPr>
            <a:normAutofit fontScale="92500" lnSpcReduction="20000"/>
          </a:bodyPr>
          <a:lstStyle/>
          <a:p>
            <a:pPr marL="0" indent="0">
              <a:buNone/>
            </a:pPr>
            <a:r>
              <a:rPr lang="et-EE" dirty="0"/>
              <a:t>Liidu liikmed on pühendunud ja missioonitundega tegutsejad, kelle jaoks on oluline </a:t>
            </a:r>
            <a:r>
              <a:rPr lang="et-EE" dirty="0" smtClean="0"/>
              <a:t>olla </a:t>
            </a:r>
            <a:r>
              <a:rPr lang="et-EE" dirty="0"/>
              <a:t>kursis valdkonnas </a:t>
            </a:r>
            <a:r>
              <a:rPr lang="et-EE" dirty="0" smtClean="0"/>
              <a:t>toimuvaga ja </a:t>
            </a:r>
            <a:r>
              <a:rPr lang="et-EE" dirty="0"/>
              <a:t>kaasa rääkida alushariduse </a:t>
            </a:r>
            <a:r>
              <a:rPr lang="et-EE" dirty="0" smtClean="0"/>
              <a:t>teemadel. Meil on </a:t>
            </a:r>
            <a:r>
              <a:rPr lang="et-EE" dirty="0"/>
              <a:t>võimalus </a:t>
            </a:r>
            <a:r>
              <a:rPr lang="et-EE" dirty="0" smtClean="0"/>
              <a:t>liidu kaudu </a:t>
            </a:r>
            <a:r>
              <a:rPr lang="et-EE" dirty="0"/>
              <a:t>oma arvamus välja </a:t>
            </a:r>
            <a:r>
              <a:rPr lang="et-EE" dirty="0" smtClean="0"/>
              <a:t>öelda ning </a:t>
            </a:r>
            <a:r>
              <a:rPr lang="et-EE" dirty="0"/>
              <a:t>läbi selle mõjutada alushariduse </a:t>
            </a:r>
            <a:r>
              <a:rPr lang="et-EE" dirty="0" smtClean="0"/>
              <a:t>käekäiku Eestis.</a:t>
            </a:r>
            <a:endParaRPr lang="et-EE" dirty="0"/>
          </a:p>
          <a:p>
            <a:pPr marL="0" indent="0">
              <a:buNone/>
            </a:pPr>
            <a:r>
              <a:rPr lang="et-EE" dirty="0"/>
              <a:t> </a:t>
            </a:r>
          </a:p>
          <a:p>
            <a:pPr marL="0" indent="0">
              <a:buNone/>
            </a:pPr>
            <a:r>
              <a:rPr lang="et-EE" dirty="0" smtClean="0"/>
              <a:t>Lasteaednike </a:t>
            </a:r>
            <a:r>
              <a:rPr lang="et-EE" dirty="0"/>
              <a:t>Liidu </a:t>
            </a:r>
            <a:r>
              <a:rPr lang="et-EE" dirty="0" smtClean="0"/>
              <a:t>liikmena </a:t>
            </a:r>
            <a:r>
              <a:rPr lang="et-EE" dirty="0"/>
              <a:t>on </a:t>
            </a:r>
            <a:r>
              <a:rPr lang="et-EE" dirty="0" smtClean="0"/>
              <a:t>kõikidel liikmetel võimalus midagi </a:t>
            </a:r>
            <a:r>
              <a:rPr lang="et-EE" dirty="0"/>
              <a:t>ühiskonnas muuta endale sobivas </a:t>
            </a:r>
            <a:r>
              <a:rPr lang="et-EE" dirty="0" smtClean="0"/>
              <a:t>suunas</a:t>
            </a:r>
            <a:r>
              <a:rPr lang="et-EE" dirty="0"/>
              <a:t> </a:t>
            </a:r>
            <a:r>
              <a:rPr lang="et-EE" dirty="0" smtClean="0"/>
              <a:t>ja seeläbi kujundada </a:t>
            </a:r>
            <a:r>
              <a:rPr lang="et-EE" dirty="0"/>
              <a:t>head Eesti elu veel paremaks.</a:t>
            </a:r>
          </a:p>
          <a:p>
            <a:pPr marL="0" indent="0">
              <a:buNone/>
            </a:pPr>
            <a:endParaRPr lang="et-EE" dirty="0"/>
          </a:p>
          <a:p>
            <a:pPr marL="0" indent="0">
              <a:buNone/>
            </a:pPr>
            <a:r>
              <a:rPr lang="et-EE" dirty="0" smtClean="0"/>
              <a:t>KOOSTÖÖS PEITUB JÕUD!</a:t>
            </a:r>
            <a:r>
              <a:rPr lang="et-EE" dirty="0"/>
              <a:t> </a:t>
            </a:r>
          </a:p>
          <a:p>
            <a:pPr marL="0" indent="0">
              <a:buNone/>
            </a:pPr>
            <a:r>
              <a:rPr lang="et-EE" dirty="0" smtClean="0"/>
              <a:t>Täname kõiki </a:t>
            </a:r>
            <a:r>
              <a:rPr lang="et-EE" dirty="0"/>
              <a:t>praeguseid liidu liikmeid, sest tänu nende  olemasolule </a:t>
            </a:r>
            <a:r>
              <a:rPr lang="et-EE" dirty="0" smtClean="0"/>
              <a:t>on Eesti </a:t>
            </a:r>
            <a:r>
              <a:rPr lang="et-EE" dirty="0"/>
              <a:t>L</a:t>
            </a:r>
            <a:r>
              <a:rPr lang="et-EE" dirty="0" smtClean="0"/>
              <a:t>asteaednike </a:t>
            </a:r>
            <a:r>
              <a:rPr lang="et-EE" dirty="0"/>
              <a:t>L</a:t>
            </a:r>
            <a:r>
              <a:rPr lang="et-EE" dirty="0" smtClean="0"/>
              <a:t>iidul </a:t>
            </a:r>
            <a:r>
              <a:rPr lang="et-EE" dirty="0"/>
              <a:t>võimalik edendada alusharidust  Eestis</a:t>
            </a:r>
            <a:r>
              <a:rPr lang="et-EE" dirty="0" smtClean="0"/>
              <a:t>.</a:t>
            </a:r>
          </a:p>
          <a:p>
            <a:pPr marL="0" indent="0">
              <a:buNone/>
            </a:pPr>
            <a:endParaRPr lang="et-EE" dirty="0" smtClean="0"/>
          </a:p>
          <a:p>
            <a:pPr marL="0" indent="0">
              <a:buNone/>
            </a:pPr>
            <a:r>
              <a:rPr lang="et-EE" dirty="0" smtClean="0"/>
              <a:t>Vaata lähemalt </a:t>
            </a:r>
            <a:r>
              <a:rPr lang="et-EE" dirty="0" smtClean="0">
                <a:hlinkClick r:id="rId2"/>
              </a:rPr>
              <a:t>www.elal.ee</a:t>
            </a:r>
            <a:r>
              <a:rPr lang="et-EE" dirty="0" smtClean="0"/>
              <a:t> või Eesti lasteaednike Liit FB-s</a:t>
            </a:r>
            <a:endParaRPr lang="et-EE" dirty="0"/>
          </a:p>
          <a:p>
            <a:endParaRPr lang="et-EE" dirty="0"/>
          </a:p>
        </p:txBody>
      </p:sp>
    </p:spTree>
    <p:extLst>
      <p:ext uri="{BB962C8B-B14F-4D97-AF65-F5344CB8AC3E}">
        <p14:creationId xmlns:p14="http://schemas.microsoft.com/office/powerpoint/2010/main" val="3171991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pPr algn="ctr"/>
            <a:r>
              <a:rPr lang="et-EE" b="1" dirty="0" smtClean="0"/>
              <a:t>TÄNAME TÄHELEPANU EEST JA OOTAME TEID LIITUMA EESTI LASTEAEDNIKE LIIDUGA! </a:t>
            </a:r>
            <a:r>
              <a:rPr lang="et-EE" b="1" dirty="0" smtClean="0">
                <a:sym typeface="Wingdings" panose="05000000000000000000" pitchFamily="2" charset="2"/>
              </a:rPr>
              <a:t></a:t>
            </a:r>
            <a:endParaRPr lang="et-EE" b="1" dirty="0"/>
          </a:p>
        </p:txBody>
      </p:sp>
      <p:pic>
        <p:nvPicPr>
          <p:cNvPr id="4"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43841" y="2181225"/>
            <a:ext cx="4904317" cy="3678238"/>
          </a:xfrm>
        </p:spPr>
      </p:pic>
    </p:spTree>
    <p:extLst>
      <p:ext uri="{BB962C8B-B14F-4D97-AF65-F5344CB8AC3E}">
        <p14:creationId xmlns:p14="http://schemas.microsoft.com/office/powerpoint/2010/main" val="1394700442"/>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docProps/app.xml><?xml version="1.0" encoding="utf-8"?>
<Properties xmlns="http://schemas.openxmlformats.org/officeDocument/2006/extended-properties" xmlns:vt="http://schemas.openxmlformats.org/officeDocument/2006/docPropsVTypes">
  <Template>TM03457464[[fn=Dividend]]</Template>
  <TotalTime>187</TotalTime>
  <Words>679</Words>
  <Application>Microsoft Office PowerPoint</Application>
  <PresentationFormat>Laiekraan</PresentationFormat>
  <Paragraphs>43</Paragraphs>
  <Slides>9</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9</vt:i4>
      </vt:variant>
    </vt:vector>
  </HeadingPairs>
  <TitlesOfParts>
    <vt:vector size="13" baseType="lpstr">
      <vt:lpstr>Gill Sans MT</vt:lpstr>
      <vt:lpstr>Wingdings</vt:lpstr>
      <vt:lpstr>Wingdings 2</vt:lpstr>
      <vt:lpstr>Dividend</vt:lpstr>
      <vt:lpstr>EESTI LASTEAEDNIKE LIIT – väärtustades eesti lasteaiaõpetajat</vt:lpstr>
      <vt:lpstr>Visioon ja missioon</vt:lpstr>
      <vt:lpstr>AJALOOST</vt:lpstr>
      <vt:lpstr>LIIDU EESMÄRGID</vt:lpstr>
      <vt:lpstr>LIIDU EESMÄRGID</vt:lpstr>
      <vt:lpstr>KOOSTÖÖ</vt:lpstr>
      <vt:lpstr>SAAVUTUSED</vt:lpstr>
      <vt:lpstr>Miks liituda?</vt:lpstr>
      <vt:lpstr>TÄNAME TÄHELEPANU EEST JA OOTAME TEID LIITUMA EESTI LASTEAEDNIKE LIIDUGA!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EESTI LASTEAEDNIKE LIIT – väärtustades eesti lasteaiaõpetajat</dc:title>
  <dc:creator>Kasutaja</dc:creator>
  <cp:lastModifiedBy>Eda-Mai</cp:lastModifiedBy>
  <cp:revision>16</cp:revision>
  <dcterms:created xsi:type="dcterms:W3CDTF">2018-04-04T08:21:01Z</dcterms:created>
  <dcterms:modified xsi:type="dcterms:W3CDTF">2018-04-09T06:30:39Z</dcterms:modified>
</cp:coreProperties>
</file>