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638" r:id="rId2"/>
    <p:sldId id="639" r:id="rId3"/>
    <p:sldId id="430" r:id="rId4"/>
    <p:sldId id="626" r:id="rId5"/>
    <p:sldId id="627" r:id="rId6"/>
    <p:sldId id="579" r:id="rId7"/>
    <p:sldId id="645" r:id="rId8"/>
    <p:sldId id="646" r:id="rId9"/>
    <p:sldId id="644" r:id="rId10"/>
    <p:sldId id="588" r:id="rId11"/>
    <p:sldId id="589" r:id="rId12"/>
    <p:sldId id="628" r:id="rId13"/>
    <p:sldId id="629" r:id="rId14"/>
    <p:sldId id="630" r:id="rId15"/>
    <p:sldId id="631" r:id="rId16"/>
    <p:sldId id="632" r:id="rId17"/>
    <p:sldId id="633" r:id="rId18"/>
    <p:sldId id="592" r:id="rId19"/>
    <p:sldId id="640" r:id="rId20"/>
    <p:sldId id="635" r:id="rId21"/>
    <p:sldId id="641" r:id="rId22"/>
    <p:sldId id="642" r:id="rId23"/>
    <p:sldId id="625" r:id="rId24"/>
    <p:sldId id="636" r:id="rId25"/>
    <p:sldId id="637" r:id="rId26"/>
    <p:sldId id="643" r:id="rId27"/>
    <p:sldId id="624" r:id="rId28"/>
  </p:sldIdLst>
  <p:sldSz cx="9144000" cy="6858000" type="screen4x3"/>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e laad 1 – rõh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0072" autoAdjust="0"/>
  </p:normalViewPr>
  <p:slideViewPr>
    <p:cSldViewPr>
      <p:cViewPr varScale="1">
        <p:scale>
          <a:sx n="44" d="100"/>
          <a:sy n="44" d="100"/>
        </p:scale>
        <p:origin x="782" y="53"/>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5E7EE-FDC9-4699-94C1-AB9E4DBA9A10}"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t-EE"/>
        </a:p>
      </dgm:t>
    </dgm:pt>
    <dgm:pt modelId="{3AD926E8-4A33-4986-9F59-D8E0B68FCB62}" type="pres">
      <dgm:prSet presAssocID="{0F55E7EE-FDC9-4699-94C1-AB9E4DBA9A10}" presName="cycle" presStyleCnt="0">
        <dgm:presLayoutVars>
          <dgm:chMax val="1"/>
          <dgm:dir/>
          <dgm:animLvl val="ctr"/>
          <dgm:resizeHandles val="exact"/>
        </dgm:presLayoutVars>
      </dgm:prSet>
      <dgm:spPr/>
      <dgm:t>
        <a:bodyPr/>
        <a:lstStyle/>
        <a:p>
          <a:endParaRPr lang="et-EE"/>
        </a:p>
      </dgm:t>
    </dgm:pt>
  </dgm:ptLst>
  <dgm:cxnLst>
    <dgm:cxn modelId="{17B22825-A5DF-420F-9ACB-DB6A6E13379D}" type="presOf" srcId="{0F55E7EE-FDC9-4699-94C1-AB9E4DBA9A10}" destId="{3AD926E8-4A33-4986-9F59-D8E0B68FCB62}"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54B03-D829-475A-BCC2-8C500D71384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t-EE"/>
        </a:p>
      </dgm:t>
    </dgm:pt>
    <dgm:pt modelId="{A21DF5E7-52B5-497D-88C2-0B367F5CD12F}">
      <dgm:prSet phldrT="[Tekst]" custT="1"/>
      <dgm:spPr>
        <a:solidFill>
          <a:schemeClr val="accent6">
            <a:lumMod val="75000"/>
          </a:schemeClr>
        </a:solidFill>
      </dgm:spPr>
      <dgm:t>
        <a:bodyPr/>
        <a:lstStyle/>
        <a:p>
          <a:r>
            <a:rPr lang="et-EE" sz="2000" b="1" dirty="0" smtClean="0"/>
            <a:t>TÖÖVÕIME- REFORM</a:t>
          </a:r>
          <a:endParaRPr lang="et-EE" sz="2000" b="1" dirty="0"/>
        </a:p>
      </dgm:t>
    </dgm:pt>
    <dgm:pt modelId="{83C3BE30-C493-4B73-88F6-E69FECF225A5}" type="parTrans" cxnId="{DF8E0A72-52E5-4C6F-9467-5D593C8947D3}">
      <dgm:prSet/>
      <dgm:spPr/>
      <dgm:t>
        <a:bodyPr/>
        <a:lstStyle/>
        <a:p>
          <a:endParaRPr lang="et-EE"/>
        </a:p>
      </dgm:t>
    </dgm:pt>
    <dgm:pt modelId="{9BB15AC2-A001-4D0E-A0B6-3226D81FBDE3}" type="sibTrans" cxnId="{DF8E0A72-52E5-4C6F-9467-5D593C8947D3}">
      <dgm:prSet/>
      <dgm:spPr/>
      <dgm:t>
        <a:bodyPr/>
        <a:lstStyle/>
        <a:p>
          <a:endParaRPr lang="et-EE"/>
        </a:p>
      </dgm:t>
    </dgm:pt>
    <dgm:pt modelId="{ECA6ABF9-F615-44F7-A4BA-9CBF7F6B746E}">
      <dgm:prSet phldrT="[Tekst]" custT="1"/>
      <dgm:spPr>
        <a:solidFill>
          <a:schemeClr val="bg1"/>
        </a:solidFill>
        <a:ln>
          <a:solidFill>
            <a:schemeClr val="accent6">
              <a:lumMod val="75000"/>
            </a:schemeClr>
          </a:solidFill>
        </a:ln>
      </dgm:spPr>
      <dgm:t>
        <a:bodyPr/>
        <a:lstStyle/>
        <a:p>
          <a:r>
            <a:rPr lang="et-EE" sz="1600" dirty="0" smtClean="0">
              <a:solidFill>
                <a:schemeClr val="tx1"/>
              </a:solidFill>
            </a:rPr>
            <a:t>Töövõimetuse asemel </a:t>
          </a:r>
          <a:br>
            <a:rPr lang="et-EE" sz="1600" dirty="0" smtClean="0">
              <a:solidFill>
                <a:schemeClr val="tx1"/>
              </a:solidFill>
            </a:rPr>
          </a:br>
          <a:r>
            <a:rPr lang="et-EE" sz="1600" b="1" dirty="0" smtClean="0">
              <a:solidFill>
                <a:schemeClr val="tx1"/>
              </a:solidFill>
            </a:rPr>
            <a:t>TÖÖVÕIME HINDAMINE:</a:t>
          </a:r>
        </a:p>
        <a:p>
          <a:r>
            <a:rPr lang="et-EE" sz="1600" b="1" dirty="0" smtClean="0">
              <a:solidFill>
                <a:schemeClr val="tx1"/>
              </a:solidFill>
            </a:rPr>
            <a:t>täielik, osaline </a:t>
          </a:r>
          <a:r>
            <a:rPr lang="et-EE" sz="1600" b="0" dirty="0" smtClean="0">
              <a:solidFill>
                <a:schemeClr val="tx1"/>
              </a:solidFill>
            </a:rPr>
            <a:t>või</a:t>
          </a:r>
          <a:r>
            <a:rPr lang="et-EE" sz="1600" b="1" dirty="0" smtClean="0">
              <a:solidFill>
                <a:schemeClr val="tx1"/>
              </a:solidFill>
            </a:rPr>
            <a:t> puudub</a:t>
          </a:r>
          <a:endParaRPr lang="et-EE" sz="1600" dirty="0">
            <a:solidFill>
              <a:schemeClr val="tx1"/>
            </a:solidFill>
          </a:endParaRPr>
        </a:p>
      </dgm:t>
    </dgm:pt>
    <dgm:pt modelId="{22892C5A-57D9-48BA-9487-1BED0CFEDEFC}" type="parTrans" cxnId="{43EED7F9-E1C3-4384-A56F-1E52D534AD8C}">
      <dgm:prSet/>
      <dgm:spPr/>
      <dgm:t>
        <a:bodyPr/>
        <a:lstStyle/>
        <a:p>
          <a:endParaRPr lang="et-EE"/>
        </a:p>
      </dgm:t>
    </dgm:pt>
    <dgm:pt modelId="{F124AA72-2D5B-46F0-A8FE-E21FCF054678}" type="sibTrans" cxnId="{43EED7F9-E1C3-4384-A56F-1E52D534AD8C}">
      <dgm:prSet/>
      <dgm:spPr/>
      <dgm:t>
        <a:bodyPr/>
        <a:lstStyle/>
        <a:p>
          <a:endParaRPr lang="et-EE"/>
        </a:p>
      </dgm:t>
    </dgm:pt>
    <dgm:pt modelId="{07828886-8611-4111-A832-E5D46AD15F8F}">
      <dgm:prSet phldrT="[Tekst]" custT="1"/>
      <dgm:spPr>
        <a:solidFill>
          <a:schemeClr val="bg1"/>
        </a:solidFill>
        <a:ln>
          <a:solidFill>
            <a:schemeClr val="accent6">
              <a:lumMod val="75000"/>
            </a:schemeClr>
          </a:solidFill>
        </a:ln>
      </dgm:spPr>
      <dgm:t>
        <a:bodyPr/>
        <a:lstStyle/>
        <a:p>
          <a:r>
            <a:rPr lang="et-EE" sz="1600" dirty="0" smtClean="0">
              <a:solidFill>
                <a:schemeClr val="tx1"/>
              </a:solidFill>
            </a:rPr>
            <a:t>Töövõimetuspensioni asemel </a:t>
          </a:r>
          <a:r>
            <a:rPr lang="et-EE" sz="1600" b="1" dirty="0" smtClean="0">
              <a:solidFill>
                <a:schemeClr val="tx1"/>
              </a:solidFill>
            </a:rPr>
            <a:t>TÖÖVÕIMETOETUS:</a:t>
          </a:r>
        </a:p>
        <a:p>
          <a:r>
            <a:rPr lang="et-EE" sz="1600" b="1" dirty="0" smtClean="0">
              <a:solidFill>
                <a:schemeClr val="tx1"/>
              </a:solidFill>
            </a:rPr>
            <a:t>192 </a:t>
          </a:r>
          <a:r>
            <a:rPr lang="et-EE" sz="1600" b="0" dirty="0" smtClean="0">
              <a:solidFill>
                <a:schemeClr val="tx1"/>
              </a:solidFill>
            </a:rPr>
            <a:t>või</a:t>
          </a:r>
          <a:r>
            <a:rPr lang="et-EE" sz="1600" b="1" dirty="0" smtClean="0">
              <a:solidFill>
                <a:schemeClr val="tx1"/>
              </a:solidFill>
            </a:rPr>
            <a:t> 337 eurot</a:t>
          </a:r>
          <a:endParaRPr lang="et-EE" sz="1600" dirty="0"/>
        </a:p>
      </dgm:t>
    </dgm:pt>
    <dgm:pt modelId="{3C42DD9D-FA4B-4476-BC6A-5366C925D628}" type="parTrans" cxnId="{DCA55157-B0B1-4884-8D12-B675340C9C9C}">
      <dgm:prSet/>
      <dgm:spPr/>
      <dgm:t>
        <a:bodyPr/>
        <a:lstStyle/>
        <a:p>
          <a:endParaRPr lang="et-EE"/>
        </a:p>
      </dgm:t>
    </dgm:pt>
    <dgm:pt modelId="{5FA0ABE6-C314-4259-8A41-58E19B25647B}" type="sibTrans" cxnId="{DCA55157-B0B1-4884-8D12-B675340C9C9C}">
      <dgm:prSet/>
      <dgm:spPr/>
      <dgm:t>
        <a:bodyPr/>
        <a:lstStyle/>
        <a:p>
          <a:endParaRPr lang="et-EE"/>
        </a:p>
      </dgm:t>
    </dgm:pt>
    <dgm:pt modelId="{8DFB37A9-26CE-4432-B11D-25501727FC3B}">
      <dgm:prSet custT="1"/>
      <dgm:spPr>
        <a:solidFill>
          <a:schemeClr val="bg1"/>
        </a:solidFill>
        <a:ln>
          <a:solidFill>
            <a:schemeClr val="accent6">
              <a:lumMod val="75000"/>
            </a:schemeClr>
          </a:solidFill>
        </a:ln>
      </dgm:spPr>
      <dgm:t>
        <a:bodyPr/>
        <a:lstStyle/>
        <a:p>
          <a:r>
            <a:rPr lang="et-EE" sz="1600" b="0" dirty="0" smtClean="0">
              <a:solidFill>
                <a:schemeClr val="tx1"/>
              </a:solidFill>
              <a:latin typeface="+mn-lt"/>
              <a:cs typeface="Andalus" pitchFamily="18" charset="-78"/>
            </a:rPr>
            <a:t>Töötukassa </a:t>
          </a:r>
          <a:r>
            <a:rPr lang="et-EE" sz="1600" b="1" dirty="0" smtClean="0">
              <a:solidFill>
                <a:schemeClr val="tx1"/>
              </a:solidFill>
              <a:latin typeface="+mn-lt"/>
              <a:cs typeface="Andalus" pitchFamily="18" charset="-78"/>
            </a:rPr>
            <a:t>NÕUSTAB </a:t>
          </a:r>
          <a:br>
            <a:rPr lang="et-EE" sz="1600" b="1" dirty="0" smtClean="0">
              <a:solidFill>
                <a:schemeClr val="tx1"/>
              </a:solidFill>
              <a:latin typeface="+mn-lt"/>
              <a:cs typeface="Andalus" pitchFamily="18" charset="-78"/>
            </a:rPr>
          </a:br>
          <a:r>
            <a:rPr lang="et-EE" sz="1600" b="0" dirty="0" smtClean="0">
              <a:solidFill>
                <a:schemeClr val="tx1"/>
              </a:solidFill>
              <a:latin typeface="+mn-lt"/>
              <a:cs typeface="Andalus" pitchFamily="18" charset="-78"/>
            </a:rPr>
            <a:t>ja</a:t>
          </a:r>
          <a:r>
            <a:rPr lang="et-EE" sz="1600" b="1" dirty="0" smtClean="0">
              <a:solidFill>
                <a:schemeClr val="tx1"/>
              </a:solidFill>
              <a:latin typeface="+mn-lt"/>
              <a:cs typeface="Andalus" pitchFamily="18" charset="-78"/>
            </a:rPr>
            <a:t> AITAB  tööd leida </a:t>
          </a:r>
          <a:br>
            <a:rPr lang="et-EE" sz="1600" b="1" dirty="0" smtClean="0">
              <a:solidFill>
                <a:schemeClr val="tx1"/>
              </a:solidFill>
              <a:latin typeface="+mn-lt"/>
              <a:cs typeface="Andalus" pitchFamily="18" charset="-78"/>
            </a:rPr>
          </a:br>
          <a:r>
            <a:rPr lang="et-EE" sz="1600" b="0" dirty="0" smtClean="0">
              <a:solidFill>
                <a:schemeClr val="tx1"/>
              </a:solidFill>
              <a:latin typeface="+mn-lt"/>
              <a:cs typeface="Andalus" pitchFamily="18" charset="-78"/>
            </a:rPr>
            <a:t>ja </a:t>
          </a:r>
          <a:r>
            <a:rPr lang="et-EE" sz="1600" b="1" dirty="0" smtClean="0">
              <a:solidFill>
                <a:schemeClr val="tx1"/>
              </a:solidFill>
              <a:latin typeface="+mn-lt"/>
              <a:cs typeface="Andalus" pitchFamily="18" charset="-78"/>
            </a:rPr>
            <a:t>tööl püsida</a:t>
          </a:r>
        </a:p>
      </dgm:t>
    </dgm:pt>
    <dgm:pt modelId="{298346E1-971C-4C13-9825-3D03002C6743}" type="parTrans" cxnId="{D3E06D94-D48F-4FB1-B84D-DE5A546A96C7}">
      <dgm:prSet/>
      <dgm:spPr/>
      <dgm:t>
        <a:bodyPr/>
        <a:lstStyle/>
        <a:p>
          <a:endParaRPr lang="et-EE"/>
        </a:p>
      </dgm:t>
    </dgm:pt>
    <dgm:pt modelId="{ED43014F-918B-4EFB-934C-3DAFB928E421}" type="sibTrans" cxnId="{D3E06D94-D48F-4FB1-B84D-DE5A546A96C7}">
      <dgm:prSet/>
      <dgm:spPr/>
      <dgm:t>
        <a:bodyPr/>
        <a:lstStyle/>
        <a:p>
          <a:endParaRPr lang="et-EE"/>
        </a:p>
      </dgm:t>
    </dgm:pt>
    <dgm:pt modelId="{1F3F8D02-2F1D-4A8E-AB31-A4CABE0C10DA}">
      <dgm:prSet custT="1"/>
      <dgm:spPr>
        <a:solidFill>
          <a:schemeClr val="bg1"/>
        </a:solidFill>
        <a:ln>
          <a:solidFill>
            <a:schemeClr val="accent6">
              <a:lumMod val="75000"/>
            </a:schemeClr>
          </a:solidFill>
        </a:ln>
      </dgm:spPr>
      <dgm:t>
        <a:bodyPr/>
        <a:lstStyle/>
        <a:p>
          <a:r>
            <a:rPr lang="et-EE" sz="1600" dirty="0" smtClean="0">
              <a:solidFill>
                <a:schemeClr val="tx1"/>
              </a:solidFill>
              <a:latin typeface="+mn-lt"/>
              <a:cs typeface="Andalus" pitchFamily="18" charset="-78"/>
            </a:rPr>
            <a:t>Sotsiaalkindlustusamet ja kohalik omavalitsus </a:t>
          </a:r>
          <a:r>
            <a:rPr lang="et-EE" sz="1600" b="1" dirty="0" smtClean="0">
              <a:solidFill>
                <a:schemeClr val="tx1"/>
              </a:solidFill>
              <a:latin typeface="+mn-lt"/>
              <a:cs typeface="Andalus" pitchFamily="18" charset="-78"/>
            </a:rPr>
            <a:t>AITAVAD</a:t>
          </a:r>
          <a:r>
            <a:rPr lang="et-EE" sz="1600" dirty="0" smtClean="0">
              <a:solidFill>
                <a:schemeClr val="tx1"/>
              </a:solidFill>
              <a:latin typeface="+mn-lt"/>
              <a:cs typeface="Andalus" pitchFamily="18" charset="-78"/>
            </a:rPr>
            <a:t> </a:t>
          </a:r>
          <a:br>
            <a:rPr lang="et-EE" sz="1600" dirty="0" smtClean="0">
              <a:solidFill>
                <a:schemeClr val="tx1"/>
              </a:solidFill>
              <a:latin typeface="+mn-lt"/>
              <a:cs typeface="Andalus" pitchFamily="18" charset="-78"/>
            </a:rPr>
          </a:br>
          <a:r>
            <a:rPr lang="et-EE" sz="1600" b="1" dirty="0" smtClean="0">
              <a:solidFill>
                <a:schemeClr val="tx1"/>
              </a:solidFill>
              <a:latin typeface="+mn-lt"/>
              <a:cs typeface="Andalus" pitchFamily="18" charset="-78"/>
            </a:rPr>
            <a:t>igapäevaeluga</a:t>
          </a:r>
          <a:r>
            <a:rPr lang="et-EE" sz="1600" dirty="0" smtClean="0">
              <a:solidFill>
                <a:schemeClr val="tx1"/>
              </a:solidFill>
              <a:latin typeface="+mn-lt"/>
              <a:cs typeface="Andalus" pitchFamily="18" charset="-78"/>
            </a:rPr>
            <a:t> </a:t>
          </a:r>
          <a:r>
            <a:rPr lang="et-EE" sz="1600" b="1" dirty="0" smtClean="0">
              <a:solidFill>
                <a:schemeClr val="tx1"/>
              </a:solidFill>
              <a:latin typeface="+mn-lt"/>
              <a:cs typeface="Andalus" pitchFamily="18" charset="-78"/>
            </a:rPr>
            <a:t>toime tulla </a:t>
          </a:r>
          <a:endParaRPr lang="et-EE" sz="1600" b="1" dirty="0">
            <a:solidFill>
              <a:schemeClr val="tx1"/>
            </a:solidFill>
          </a:endParaRPr>
        </a:p>
      </dgm:t>
    </dgm:pt>
    <dgm:pt modelId="{6C31D27A-07D4-4A1F-BBDD-555245C6D487}" type="parTrans" cxnId="{CE5AEF9A-7CB0-4F5B-B0B5-31E9B99C507B}">
      <dgm:prSet/>
      <dgm:spPr/>
      <dgm:t>
        <a:bodyPr/>
        <a:lstStyle/>
        <a:p>
          <a:endParaRPr lang="et-EE"/>
        </a:p>
      </dgm:t>
    </dgm:pt>
    <dgm:pt modelId="{4EA45A84-F57D-44F1-990C-E3310BD44420}" type="sibTrans" cxnId="{CE5AEF9A-7CB0-4F5B-B0B5-31E9B99C507B}">
      <dgm:prSet/>
      <dgm:spPr/>
      <dgm:t>
        <a:bodyPr/>
        <a:lstStyle/>
        <a:p>
          <a:endParaRPr lang="et-EE"/>
        </a:p>
      </dgm:t>
    </dgm:pt>
    <dgm:pt modelId="{3C0AA1AD-7297-45F8-B5AB-1B88AC56E5D9}">
      <dgm:prSet custT="1"/>
      <dgm:spPr>
        <a:solidFill>
          <a:schemeClr val="bg1"/>
        </a:solidFill>
        <a:ln>
          <a:solidFill>
            <a:schemeClr val="accent6">
              <a:lumMod val="75000"/>
            </a:schemeClr>
          </a:solidFill>
        </a:ln>
      </dgm:spPr>
      <dgm:t>
        <a:bodyPr/>
        <a:lstStyle/>
        <a:p>
          <a:r>
            <a:rPr lang="et-EE" sz="1600" dirty="0" smtClean="0">
              <a:solidFill>
                <a:schemeClr val="tx1"/>
              </a:solidFill>
              <a:latin typeface="+mn-lt"/>
              <a:cs typeface="Andalus" pitchFamily="18" charset="-78"/>
            </a:rPr>
            <a:t>Osalise töövõimega inimene saab toetust, kui  ta on </a:t>
          </a:r>
          <a:r>
            <a:rPr lang="et-EE" sz="1600" b="1" dirty="0" smtClean="0">
              <a:solidFill>
                <a:schemeClr val="tx1"/>
              </a:solidFill>
              <a:latin typeface="+mn-lt"/>
              <a:cs typeface="Andalus" pitchFamily="18" charset="-78"/>
            </a:rPr>
            <a:t>AKTIIVNE:</a:t>
          </a:r>
        </a:p>
        <a:p>
          <a:r>
            <a:rPr lang="et-EE" sz="1600" b="1" dirty="0" smtClean="0">
              <a:solidFill>
                <a:schemeClr val="tx1"/>
              </a:solidFill>
              <a:latin typeface="+mn-lt"/>
              <a:cs typeface="Andalus" pitchFamily="18" charset="-78"/>
            </a:rPr>
            <a:t>töötab, õpib, otsib tööd</a:t>
          </a:r>
        </a:p>
      </dgm:t>
    </dgm:pt>
    <dgm:pt modelId="{CC1FEEB7-BB6B-4B4C-92DD-C744D75475B2}" type="parTrans" cxnId="{60F6AD3E-C3B9-4C07-8A5B-50324CF242BE}">
      <dgm:prSet/>
      <dgm:spPr/>
      <dgm:t>
        <a:bodyPr/>
        <a:lstStyle/>
        <a:p>
          <a:endParaRPr lang="et-EE"/>
        </a:p>
      </dgm:t>
    </dgm:pt>
    <dgm:pt modelId="{D291F9A4-D336-43EA-A2A3-411AC593F4EF}" type="sibTrans" cxnId="{60F6AD3E-C3B9-4C07-8A5B-50324CF242BE}">
      <dgm:prSet/>
      <dgm:spPr/>
      <dgm:t>
        <a:bodyPr/>
        <a:lstStyle/>
        <a:p>
          <a:endParaRPr lang="et-EE"/>
        </a:p>
      </dgm:t>
    </dgm:pt>
    <dgm:pt modelId="{86737D94-CA64-4C66-9458-201347385C81}" type="pres">
      <dgm:prSet presAssocID="{AB854B03-D829-475A-BCC2-8C500D713843}" presName="cycle" presStyleCnt="0">
        <dgm:presLayoutVars>
          <dgm:chMax val="1"/>
          <dgm:dir/>
          <dgm:animLvl val="ctr"/>
          <dgm:resizeHandles val="exact"/>
        </dgm:presLayoutVars>
      </dgm:prSet>
      <dgm:spPr/>
      <dgm:t>
        <a:bodyPr/>
        <a:lstStyle/>
        <a:p>
          <a:endParaRPr lang="et-EE"/>
        </a:p>
      </dgm:t>
    </dgm:pt>
    <dgm:pt modelId="{74799F1A-C3D9-407E-899F-880D83693D63}" type="pres">
      <dgm:prSet presAssocID="{A21DF5E7-52B5-497D-88C2-0B367F5CD12F}" presName="centerShape" presStyleLbl="node0" presStyleIdx="0" presStyleCnt="1" custScaleX="101909"/>
      <dgm:spPr/>
      <dgm:t>
        <a:bodyPr/>
        <a:lstStyle/>
        <a:p>
          <a:endParaRPr lang="et-EE"/>
        </a:p>
      </dgm:t>
    </dgm:pt>
    <dgm:pt modelId="{D1DCD6F9-5363-44A0-B683-775F973C5C78}" type="pres">
      <dgm:prSet presAssocID="{22892C5A-57D9-48BA-9487-1BED0CFEDEFC}" presName="parTrans" presStyleLbl="bgSibTrans2D1" presStyleIdx="0" presStyleCnt="5" custLinFactNeighborX="9369" custLinFactNeighborY="876"/>
      <dgm:spPr/>
      <dgm:t>
        <a:bodyPr/>
        <a:lstStyle/>
        <a:p>
          <a:endParaRPr lang="et-EE"/>
        </a:p>
      </dgm:t>
    </dgm:pt>
    <dgm:pt modelId="{6485346B-EEE5-4549-9F51-B3B5339619DA}" type="pres">
      <dgm:prSet presAssocID="{ECA6ABF9-F615-44F7-A4BA-9CBF7F6B746E}" presName="node" presStyleLbl="node1" presStyleIdx="0" presStyleCnt="5" custScaleX="157515" custScaleY="96875">
        <dgm:presLayoutVars>
          <dgm:bulletEnabled val="1"/>
        </dgm:presLayoutVars>
      </dgm:prSet>
      <dgm:spPr/>
      <dgm:t>
        <a:bodyPr/>
        <a:lstStyle/>
        <a:p>
          <a:endParaRPr lang="et-EE"/>
        </a:p>
      </dgm:t>
    </dgm:pt>
    <dgm:pt modelId="{EDD57425-7CF2-423D-A451-3BEA245C1252}" type="pres">
      <dgm:prSet presAssocID="{3C42DD9D-FA4B-4476-BC6A-5366C925D628}" presName="parTrans" presStyleLbl="bgSibTrans2D1" presStyleIdx="1" presStyleCnt="5" custLinFactNeighborX="10477" custLinFactNeighborY="-26232"/>
      <dgm:spPr/>
      <dgm:t>
        <a:bodyPr/>
        <a:lstStyle/>
        <a:p>
          <a:endParaRPr lang="et-EE"/>
        </a:p>
      </dgm:t>
    </dgm:pt>
    <dgm:pt modelId="{65DDB94F-E014-4B5E-822C-D2DE4C7125E0}" type="pres">
      <dgm:prSet presAssocID="{07828886-8611-4111-A832-E5D46AD15F8F}" presName="node" presStyleLbl="node1" presStyleIdx="1" presStyleCnt="5" custScaleX="161850" custRadScaleRad="116694" custRadScaleInc="-24951">
        <dgm:presLayoutVars>
          <dgm:bulletEnabled val="1"/>
        </dgm:presLayoutVars>
      </dgm:prSet>
      <dgm:spPr/>
      <dgm:t>
        <a:bodyPr/>
        <a:lstStyle/>
        <a:p>
          <a:endParaRPr lang="et-EE"/>
        </a:p>
      </dgm:t>
    </dgm:pt>
    <dgm:pt modelId="{6F148CA7-B62D-4541-AF0F-059B4DA6F9AA}" type="pres">
      <dgm:prSet presAssocID="{CC1FEEB7-BB6B-4B4C-92DD-C744D75475B2}" presName="parTrans" presStyleLbl="bgSibTrans2D1" presStyleIdx="2" presStyleCnt="5" custLinFactNeighborX="-7267" custLinFactNeighborY="5029"/>
      <dgm:spPr/>
      <dgm:t>
        <a:bodyPr/>
        <a:lstStyle/>
        <a:p>
          <a:endParaRPr lang="et-EE"/>
        </a:p>
      </dgm:t>
    </dgm:pt>
    <dgm:pt modelId="{F62499D2-05E0-43FE-89D6-517D6AF60082}" type="pres">
      <dgm:prSet presAssocID="{3C0AA1AD-7297-45F8-B5AB-1B88AC56E5D9}" presName="node" presStyleLbl="node1" presStyleIdx="2" presStyleCnt="5" custScaleX="147333" custRadScaleRad="99586" custRadScaleInc="31083">
        <dgm:presLayoutVars>
          <dgm:bulletEnabled val="1"/>
        </dgm:presLayoutVars>
      </dgm:prSet>
      <dgm:spPr/>
      <dgm:t>
        <a:bodyPr/>
        <a:lstStyle/>
        <a:p>
          <a:endParaRPr lang="et-EE"/>
        </a:p>
      </dgm:t>
    </dgm:pt>
    <dgm:pt modelId="{296F25B5-3AD4-4BB0-AFF2-2E2A392825E0}" type="pres">
      <dgm:prSet presAssocID="{298346E1-971C-4C13-9825-3D03002C6743}" presName="parTrans" presStyleLbl="bgSibTrans2D1" presStyleIdx="3" presStyleCnt="5" custLinFactNeighborX="-9750" custLinFactNeighborY="-58255"/>
      <dgm:spPr/>
      <dgm:t>
        <a:bodyPr/>
        <a:lstStyle/>
        <a:p>
          <a:endParaRPr lang="et-EE"/>
        </a:p>
      </dgm:t>
    </dgm:pt>
    <dgm:pt modelId="{0FBEBB2A-B8A0-4C50-9119-0E54806EA9E8}" type="pres">
      <dgm:prSet presAssocID="{8DFB37A9-26CE-4432-B11D-25501727FC3B}" presName="node" presStyleLbl="node1" presStyleIdx="3" presStyleCnt="5" custScaleX="127938" custScaleY="78089" custRadScaleRad="127763" custRadScaleInc="62343">
        <dgm:presLayoutVars>
          <dgm:bulletEnabled val="1"/>
        </dgm:presLayoutVars>
      </dgm:prSet>
      <dgm:spPr/>
      <dgm:t>
        <a:bodyPr/>
        <a:lstStyle/>
        <a:p>
          <a:endParaRPr lang="et-EE"/>
        </a:p>
      </dgm:t>
    </dgm:pt>
    <dgm:pt modelId="{E985F786-4354-438C-8FB7-E403DF2C1599}" type="pres">
      <dgm:prSet presAssocID="{6C31D27A-07D4-4A1F-BBDD-555245C6D487}" presName="parTrans" presStyleLbl="bgSibTrans2D1" presStyleIdx="4" presStyleCnt="5" custLinFactNeighborX="-7864" custLinFactNeighborY="189"/>
      <dgm:spPr/>
      <dgm:t>
        <a:bodyPr/>
        <a:lstStyle/>
        <a:p>
          <a:endParaRPr lang="et-EE"/>
        </a:p>
      </dgm:t>
    </dgm:pt>
    <dgm:pt modelId="{43207936-0CFE-42D7-8A7B-E0CF0D179C59}" type="pres">
      <dgm:prSet presAssocID="{1F3F8D02-2F1D-4A8E-AB31-A4CABE0C10DA}" presName="node" presStyleLbl="node1" presStyleIdx="4" presStyleCnt="5" custScaleX="148837" custScaleY="83511" custRadScaleRad="114636" custRadScaleInc="5715">
        <dgm:presLayoutVars>
          <dgm:bulletEnabled val="1"/>
        </dgm:presLayoutVars>
      </dgm:prSet>
      <dgm:spPr/>
      <dgm:t>
        <a:bodyPr/>
        <a:lstStyle/>
        <a:p>
          <a:endParaRPr lang="et-EE"/>
        </a:p>
      </dgm:t>
    </dgm:pt>
  </dgm:ptLst>
  <dgm:cxnLst>
    <dgm:cxn modelId="{D81D5E8D-685E-46A0-ACDB-85A7BAB7144B}" type="presOf" srcId="{07828886-8611-4111-A832-E5D46AD15F8F}" destId="{65DDB94F-E014-4B5E-822C-D2DE4C7125E0}" srcOrd="0" destOrd="0" presId="urn:microsoft.com/office/officeart/2005/8/layout/radial4"/>
    <dgm:cxn modelId="{DCA55157-B0B1-4884-8D12-B675340C9C9C}" srcId="{A21DF5E7-52B5-497D-88C2-0B367F5CD12F}" destId="{07828886-8611-4111-A832-E5D46AD15F8F}" srcOrd="1" destOrd="0" parTransId="{3C42DD9D-FA4B-4476-BC6A-5366C925D628}" sibTransId="{5FA0ABE6-C314-4259-8A41-58E19B25647B}"/>
    <dgm:cxn modelId="{C4FC6C76-D9D7-4A73-A80B-4A4DFB8933E2}" type="presOf" srcId="{6C31D27A-07D4-4A1F-BBDD-555245C6D487}" destId="{E985F786-4354-438C-8FB7-E403DF2C1599}" srcOrd="0" destOrd="0" presId="urn:microsoft.com/office/officeart/2005/8/layout/radial4"/>
    <dgm:cxn modelId="{5DA9A95C-1CAB-499E-9676-DC38096F8EC0}" type="presOf" srcId="{22892C5A-57D9-48BA-9487-1BED0CFEDEFC}" destId="{D1DCD6F9-5363-44A0-B683-775F973C5C78}" srcOrd="0" destOrd="0" presId="urn:microsoft.com/office/officeart/2005/8/layout/radial4"/>
    <dgm:cxn modelId="{0F9635E1-FF92-4374-BBFC-DB4399ADCD4D}" type="presOf" srcId="{CC1FEEB7-BB6B-4B4C-92DD-C744D75475B2}" destId="{6F148CA7-B62D-4541-AF0F-059B4DA6F9AA}" srcOrd="0" destOrd="0" presId="urn:microsoft.com/office/officeart/2005/8/layout/radial4"/>
    <dgm:cxn modelId="{DF8E0A72-52E5-4C6F-9467-5D593C8947D3}" srcId="{AB854B03-D829-475A-BCC2-8C500D713843}" destId="{A21DF5E7-52B5-497D-88C2-0B367F5CD12F}" srcOrd="0" destOrd="0" parTransId="{83C3BE30-C493-4B73-88F6-E69FECF225A5}" sibTransId="{9BB15AC2-A001-4D0E-A0B6-3226D81FBDE3}"/>
    <dgm:cxn modelId="{60F6AD3E-C3B9-4C07-8A5B-50324CF242BE}" srcId="{A21DF5E7-52B5-497D-88C2-0B367F5CD12F}" destId="{3C0AA1AD-7297-45F8-B5AB-1B88AC56E5D9}" srcOrd="2" destOrd="0" parTransId="{CC1FEEB7-BB6B-4B4C-92DD-C744D75475B2}" sibTransId="{D291F9A4-D336-43EA-A2A3-411AC593F4EF}"/>
    <dgm:cxn modelId="{54992EF9-FA09-42B0-9DCA-C1BF4AF23A6D}" type="presOf" srcId="{3C42DD9D-FA4B-4476-BC6A-5366C925D628}" destId="{EDD57425-7CF2-423D-A451-3BEA245C1252}" srcOrd="0" destOrd="0" presId="urn:microsoft.com/office/officeart/2005/8/layout/radial4"/>
    <dgm:cxn modelId="{A8BF3614-0DE4-46DA-855B-45907E442E41}" type="presOf" srcId="{298346E1-971C-4C13-9825-3D03002C6743}" destId="{296F25B5-3AD4-4BB0-AFF2-2E2A392825E0}" srcOrd="0" destOrd="0" presId="urn:microsoft.com/office/officeart/2005/8/layout/radial4"/>
    <dgm:cxn modelId="{43EED7F9-E1C3-4384-A56F-1E52D534AD8C}" srcId="{A21DF5E7-52B5-497D-88C2-0B367F5CD12F}" destId="{ECA6ABF9-F615-44F7-A4BA-9CBF7F6B746E}" srcOrd="0" destOrd="0" parTransId="{22892C5A-57D9-48BA-9487-1BED0CFEDEFC}" sibTransId="{F124AA72-2D5B-46F0-A8FE-E21FCF054678}"/>
    <dgm:cxn modelId="{D3E06D94-D48F-4FB1-B84D-DE5A546A96C7}" srcId="{A21DF5E7-52B5-497D-88C2-0B367F5CD12F}" destId="{8DFB37A9-26CE-4432-B11D-25501727FC3B}" srcOrd="3" destOrd="0" parTransId="{298346E1-971C-4C13-9825-3D03002C6743}" sibTransId="{ED43014F-918B-4EFB-934C-3DAFB928E421}"/>
    <dgm:cxn modelId="{CE5AEF9A-7CB0-4F5B-B0B5-31E9B99C507B}" srcId="{A21DF5E7-52B5-497D-88C2-0B367F5CD12F}" destId="{1F3F8D02-2F1D-4A8E-AB31-A4CABE0C10DA}" srcOrd="4" destOrd="0" parTransId="{6C31D27A-07D4-4A1F-BBDD-555245C6D487}" sibTransId="{4EA45A84-F57D-44F1-990C-E3310BD44420}"/>
    <dgm:cxn modelId="{C2444DA3-B966-4D0C-83AD-CAED9AEDCA11}" type="presOf" srcId="{1F3F8D02-2F1D-4A8E-AB31-A4CABE0C10DA}" destId="{43207936-0CFE-42D7-8A7B-E0CF0D179C59}" srcOrd="0" destOrd="0" presId="urn:microsoft.com/office/officeart/2005/8/layout/radial4"/>
    <dgm:cxn modelId="{517052F4-AE8D-482B-A04A-BD1741D0DB9E}" type="presOf" srcId="{A21DF5E7-52B5-497D-88C2-0B367F5CD12F}" destId="{74799F1A-C3D9-407E-899F-880D83693D63}" srcOrd="0" destOrd="0" presId="urn:microsoft.com/office/officeart/2005/8/layout/radial4"/>
    <dgm:cxn modelId="{063483D5-5E25-41EF-864A-773930859C83}" type="presOf" srcId="{ECA6ABF9-F615-44F7-A4BA-9CBF7F6B746E}" destId="{6485346B-EEE5-4549-9F51-B3B5339619DA}" srcOrd="0" destOrd="0" presId="urn:microsoft.com/office/officeart/2005/8/layout/radial4"/>
    <dgm:cxn modelId="{8B66E168-0867-46FA-8955-9EB299D0E73C}" type="presOf" srcId="{3C0AA1AD-7297-45F8-B5AB-1B88AC56E5D9}" destId="{F62499D2-05E0-43FE-89D6-517D6AF60082}" srcOrd="0" destOrd="0" presId="urn:microsoft.com/office/officeart/2005/8/layout/radial4"/>
    <dgm:cxn modelId="{C0F2CC82-1B9B-41ED-ACF3-432BFFB02606}" type="presOf" srcId="{AB854B03-D829-475A-BCC2-8C500D713843}" destId="{86737D94-CA64-4C66-9458-201347385C81}" srcOrd="0" destOrd="0" presId="urn:microsoft.com/office/officeart/2005/8/layout/radial4"/>
    <dgm:cxn modelId="{7AD80136-AD30-484B-A614-806759604EFE}" type="presOf" srcId="{8DFB37A9-26CE-4432-B11D-25501727FC3B}" destId="{0FBEBB2A-B8A0-4C50-9119-0E54806EA9E8}" srcOrd="0" destOrd="0" presId="urn:microsoft.com/office/officeart/2005/8/layout/radial4"/>
    <dgm:cxn modelId="{3DCB4FA1-32B7-4371-9D39-58B39948DD06}" type="presParOf" srcId="{86737D94-CA64-4C66-9458-201347385C81}" destId="{74799F1A-C3D9-407E-899F-880D83693D63}" srcOrd="0" destOrd="0" presId="urn:microsoft.com/office/officeart/2005/8/layout/radial4"/>
    <dgm:cxn modelId="{8712DF24-73AC-4204-9ADF-D175C1F64F83}" type="presParOf" srcId="{86737D94-CA64-4C66-9458-201347385C81}" destId="{D1DCD6F9-5363-44A0-B683-775F973C5C78}" srcOrd="1" destOrd="0" presId="urn:microsoft.com/office/officeart/2005/8/layout/radial4"/>
    <dgm:cxn modelId="{B0B0DA64-00B6-4F5D-AA3D-824AD5E4A9D9}" type="presParOf" srcId="{86737D94-CA64-4C66-9458-201347385C81}" destId="{6485346B-EEE5-4549-9F51-B3B5339619DA}" srcOrd="2" destOrd="0" presId="urn:microsoft.com/office/officeart/2005/8/layout/radial4"/>
    <dgm:cxn modelId="{4347A288-8F41-41F9-B976-E930DA5ABD6D}" type="presParOf" srcId="{86737D94-CA64-4C66-9458-201347385C81}" destId="{EDD57425-7CF2-423D-A451-3BEA245C1252}" srcOrd="3" destOrd="0" presId="urn:microsoft.com/office/officeart/2005/8/layout/radial4"/>
    <dgm:cxn modelId="{7DA01562-D5E0-4E8D-8121-9AABD3090A2D}" type="presParOf" srcId="{86737D94-CA64-4C66-9458-201347385C81}" destId="{65DDB94F-E014-4B5E-822C-D2DE4C7125E0}" srcOrd="4" destOrd="0" presId="urn:microsoft.com/office/officeart/2005/8/layout/radial4"/>
    <dgm:cxn modelId="{2DFD3D46-B54E-44F1-85BB-75803430DD5F}" type="presParOf" srcId="{86737D94-CA64-4C66-9458-201347385C81}" destId="{6F148CA7-B62D-4541-AF0F-059B4DA6F9AA}" srcOrd="5" destOrd="0" presId="urn:microsoft.com/office/officeart/2005/8/layout/radial4"/>
    <dgm:cxn modelId="{FDA19E67-7F3E-440D-A1DC-22B9AE3A60C0}" type="presParOf" srcId="{86737D94-CA64-4C66-9458-201347385C81}" destId="{F62499D2-05E0-43FE-89D6-517D6AF60082}" srcOrd="6" destOrd="0" presId="urn:microsoft.com/office/officeart/2005/8/layout/radial4"/>
    <dgm:cxn modelId="{1DF42751-EF62-414A-A11E-0A9B06E546B7}" type="presParOf" srcId="{86737D94-CA64-4C66-9458-201347385C81}" destId="{296F25B5-3AD4-4BB0-AFF2-2E2A392825E0}" srcOrd="7" destOrd="0" presId="urn:microsoft.com/office/officeart/2005/8/layout/radial4"/>
    <dgm:cxn modelId="{72F78156-E28A-428F-86C8-00A5089DF573}" type="presParOf" srcId="{86737D94-CA64-4C66-9458-201347385C81}" destId="{0FBEBB2A-B8A0-4C50-9119-0E54806EA9E8}" srcOrd="8" destOrd="0" presId="urn:microsoft.com/office/officeart/2005/8/layout/radial4"/>
    <dgm:cxn modelId="{F879B253-B9E9-47C2-BFAD-A319113FDADE}" type="presParOf" srcId="{86737D94-CA64-4C66-9458-201347385C81}" destId="{E985F786-4354-438C-8FB7-E403DF2C1599}" srcOrd="9" destOrd="0" presId="urn:microsoft.com/office/officeart/2005/8/layout/radial4"/>
    <dgm:cxn modelId="{906C7DB9-F5D8-4E16-BAC2-9881F2ACD55F}" type="presParOf" srcId="{86737D94-CA64-4C66-9458-201347385C81}" destId="{43207936-0CFE-42D7-8A7B-E0CF0D179C59}"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11363A-4838-4B4C-9F04-B1E5294449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t-EE"/>
        </a:p>
      </dgm:t>
    </dgm:pt>
    <dgm:pt modelId="{118B4993-72D3-4152-9BA8-6FF0886392E7}">
      <dgm:prSet phldrT="[Tekst]"/>
      <dgm:spPr>
        <a:solidFill>
          <a:schemeClr val="bg1"/>
        </a:solidFill>
        <a:ln>
          <a:solidFill>
            <a:schemeClr val="accent6">
              <a:lumMod val="75000"/>
            </a:schemeClr>
          </a:solidFill>
        </a:ln>
      </dgm:spPr>
      <dgm:t>
        <a:bodyPr/>
        <a:lstStyle/>
        <a:p>
          <a:r>
            <a:rPr lang="et-EE" b="1" dirty="0" smtClean="0">
              <a:solidFill>
                <a:schemeClr val="tx1"/>
              </a:solidFill>
            </a:rPr>
            <a:t>UUED TEENUSED </a:t>
          </a:r>
          <a:r>
            <a:rPr lang="et-EE" dirty="0" smtClean="0">
              <a:solidFill>
                <a:schemeClr val="tx1"/>
              </a:solidFill>
            </a:rPr>
            <a:t>töötukassast ja sotsiaalkindlustusametist</a:t>
          </a:r>
          <a:endParaRPr lang="et-EE" dirty="0">
            <a:solidFill>
              <a:schemeClr val="tx1"/>
            </a:solidFill>
          </a:endParaRPr>
        </a:p>
      </dgm:t>
    </dgm:pt>
    <dgm:pt modelId="{2066AD87-A065-485F-B1DF-D1D5BD447104}" type="parTrans" cxnId="{C99DDEF0-5879-4F73-AF9E-A0F598FDF94B}">
      <dgm:prSet/>
      <dgm:spPr/>
      <dgm:t>
        <a:bodyPr/>
        <a:lstStyle/>
        <a:p>
          <a:endParaRPr lang="et-EE"/>
        </a:p>
      </dgm:t>
    </dgm:pt>
    <dgm:pt modelId="{4850D855-6818-46B2-A8BD-821822C40A58}" type="sibTrans" cxnId="{C99DDEF0-5879-4F73-AF9E-A0F598FDF94B}">
      <dgm:prSet/>
      <dgm:spPr/>
      <dgm:t>
        <a:bodyPr/>
        <a:lstStyle/>
        <a:p>
          <a:endParaRPr lang="et-EE"/>
        </a:p>
      </dgm:t>
    </dgm:pt>
    <dgm:pt modelId="{6932386D-FB32-4146-BB06-BC7B854D6C3C}">
      <dgm:prSet phldrT="[Tekst]"/>
      <dgm:spPr>
        <a:solidFill>
          <a:schemeClr val="bg1"/>
        </a:solidFill>
        <a:ln>
          <a:solidFill>
            <a:schemeClr val="accent6">
              <a:lumMod val="75000"/>
            </a:schemeClr>
          </a:solidFill>
        </a:ln>
      </dgm:spPr>
      <dgm:t>
        <a:bodyPr/>
        <a:lstStyle/>
        <a:p>
          <a:r>
            <a:rPr lang="et-EE" dirty="0" smtClean="0">
              <a:solidFill>
                <a:schemeClr val="tx1"/>
              </a:solidFill>
            </a:rPr>
            <a:t>TÖÖVÕIME HINDAMINE ja TÖÖVÕIMETOETUS </a:t>
          </a:r>
          <a:br>
            <a:rPr lang="et-EE" dirty="0" smtClean="0">
              <a:solidFill>
                <a:schemeClr val="tx1"/>
              </a:solidFill>
            </a:rPr>
          </a:br>
          <a:r>
            <a:rPr lang="et-EE" dirty="0" smtClean="0">
              <a:solidFill>
                <a:schemeClr val="tx1"/>
              </a:solidFill>
            </a:rPr>
            <a:t>ainult </a:t>
          </a:r>
          <a:r>
            <a:rPr lang="et-EE" b="1" dirty="0" smtClean="0">
              <a:solidFill>
                <a:schemeClr val="tx1"/>
              </a:solidFill>
            </a:rPr>
            <a:t>UUTELE</a:t>
          </a:r>
          <a:r>
            <a:rPr lang="et-EE" b="0" dirty="0" smtClean="0">
              <a:solidFill>
                <a:schemeClr val="tx1"/>
              </a:solidFill>
            </a:rPr>
            <a:t> tervisehäirega inimestele </a:t>
          </a:r>
          <a:endParaRPr lang="et-EE" b="0" dirty="0">
            <a:solidFill>
              <a:schemeClr val="tx1"/>
            </a:solidFill>
          </a:endParaRPr>
        </a:p>
      </dgm:t>
    </dgm:pt>
    <dgm:pt modelId="{37A93835-BD80-486C-BF14-C76049EA119F}" type="parTrans" cxnId="{1002C071-508B-4E40-AAFF-4F1670D313C1}">
      <dgm:prSet/>
      <dgm:spPr/>
      <dgm:t>
        <a:bodyPr/>
        <a:lstStyle/>
        <a:p>
          <a:endParaRPr lang="et-EE"/>
        </a:p>
      </dgm:t>
    </dgm:pt>
    <dgm:pt modelId="{C9F44550-5397-4F32-A50A-59F9BD2E3E95}" type="sibTrans" cxnId="{1002C071-508B-4E40-AAFF-4F1670D313C1}">
      <dgm:prSet/>
      <dgm:spPr/>
      <dgm:t>
        <a:bodyPr/>
        <a:lstStyle/>
        <a:p>
          <a:endParaRPr lang="et-EE"/>
        </a:p>
      </dgm:t>
    </dgm:pt>
    <dgm:pt modelId="{93623721-A8DF-4741-98F1-EC6BC498EFD9}">
      <dgm:prSet phldrT="[Tekst]"/>
      <dgm:spPr>
        <a:solidFill>
          <a:schemeClr val="bg1"/>
        </a:solidFill>
        <a:ln>
          <a:solidFill>
            <a:schemeClr val="accent6">
              <a:lumMod val="75000"/>
            </a:schemeClr>
          </a:solidFill>
        </a:ln>
      </dgm:spPr>
      <dgm:t>
        <a:bodyPr/>
        <a:lstStyle/>
        <a:p>
          <a:r>
            <a:rPr lang="et-EE" dirty="0" smtClean="0">
              <a:solidFill>
                <a:schemeClr val="tx1"/>
              </a:solidFill>
            </a:rPr>
            <a:t>TÖÖVÕIME HINDAMINE ja TÖÖVÕIMETOETUS  ka</a:t>
          </a:r>
          <a:br>
            <a:rPr lang="et-EE" dirty="0" smtClean="0">
              <a:solidFill>
                <a:schemeClr val="tx1"/>
              </a:solidFill>
            </a:rPr>
          </a:br>
          <a:r>
            <a:rPr lang="et-EE" b="1" dirty="0" smtClean="0">
              <a:solidFill>
                <a:schemeClr val="tx1"/>
              </a:solidFill>
            </a:rPr>
            <a:t>TÄNASTELE</a:t>
          </a:r>
          <a:r>
            <a:rPr lang="et-EE" dirty="0" smtClean="0">
              <a:solidFill>
                <a:schemeClr val="tx1"/>
              </a:solidFill>
            </a:rPr>
            <a:t> töövõimetusega inimestele (kui </a:t>
          </a:r>
          <a:r>
            <a:rPr lang="et-EE" b="1" dirty="0" smtClean="0">
              <a:solidFill>
                <a:schemeClr val="tx1"/>
              </a:solidFill>
            </a:rPr>
            <a:t>TÄHTAEG</a:t>
          </a:r>
          <a:r>
            <a:rPr lang="et-EE" dirty="0" smtClean="0">
              <a:solidFill>
                <a:schemeClr val="tx1"/>
              </a:solidFill>
            </a:rPr>
            <a:t> kätte jõuab) </a:t>
          </a:r>
          <a:endParaRPr lang="et-EE" dirty="0">
            <a:solidFill>
              <a:schemeClr val="tx1"/>
            </a:solidFill>
          </a:endParaRPr>
        </a:p>
      </dgm:t>
    </dgm:pt>
    <dgm:pt modelId="{E6086F12-87A3-4BAF-928C-B98B0AC256B8}" type="parTrans" cxnId="{5965AE64-A268-465E-983F-0F6E5BDCC491}">
      <dgm:prSet/>
      <dgm:spPr/>
      <dgm:t>
        <a:bodyPr/>
        <a:lstStyle/>
        <a:p>
          <a:endParaRPr lang="et-EE"/>
        </a:p>
      </dgm:t>
    </dgm:pt>
    <dgm:pt modelId="{51556603-0AF7-41CC-8EA6-C567CE4C9CCC}" type="sibTrans" cxnId="{5965AE64-A268-465E-983F-0F6E5BDCC491}">
      <dgm:prSet/>
      <dgm:spPr/>
      <dgm:t>
        <a:bodyPr/>
        <a:lstStyle/>
        <a:p>
          <a:endParaRPr lang="et-EE"/>
        </a:p>
      </dgm:t>
    </dgm:pt>
    <dgm:pt modelId="{10FFE571-56A0-48AA-8E53-DE5C6E251333}" type="pres">
      <dgm:prSet presAssocID="{1511363A-4838-4B4C-9F04-B1E5294449FB}" presName="Name0" presStyleCnt="0">
        <dgm:presLayoutVars>
          <dgm:chMax val="7"/>
          <dgm:chPref val="7"/>
          <dgm:dir/>
        </dgm:presLayoutVars>
      </dgm:prSet>
      <dgm:spPr/>
      <dgm:t>
        <a:bodyPr/>
        <a:lstStyle/>
        <a:p>
          <a:endParaRPr lang="et-EE"/>
        </a:p>
      </dgm:t>
    </dgm:pt>
    <dgm:pt modelId="{A5957F9D-CF55-4D09-AE8C-43C78F43D712}" type="pres">
      <dgm:prSet presAssocID="{1511363A-4838-4B4C-9F04-B1E5294449FB}" presName="Name1" presStyleCnt="0"/>
      <dgm:spPr/>
    </dgm:pt>
    <dgm:pt modelId="{69E27D44-D6A4-40C8-B659-CF82D167AB2B}" type="pres">
      <dgm:prSet presAssocID="{1511363A-4838-4B4C-9F04-B1E5294449FB}" presName="cycle" presStyleCnt="0"/>
      <dgm:spPr/>
    </dgm:pt>
    <dgm:pt modelId="{84DFF999-EF9F-48B7-9D0E-74947532EBEA}" type="pres">
      <dgm:prSet presAssocID="{1511363A-4838-4B4C-9F04-B1E5294449FB}" presName="srcNode" presStyleLbl="node1" presStyleIdx="0" presStyleCnt="3"/>
      <dgm:spPr/>
    </dgm:pt>
    <dgm:pt modelId="{03A21785-BC0F-4852-81FC-BB2133BE9E7A}" type="pres">
      <dgm:prSet presAssocID="{1511363A-4838-4B4C-9F04-B1E5294449FB}" presName="conn" presStyleLbl="parChTrans1D2" presStyleIdx="0" presStyleCnt="1"/>
      <dgm:spPr/>
      <dgm:t>
        <a:bodyPr/>
        <a:lstStyle/>
        <a:p>
          <a:endParaRPr lang="et-EE"/>
        </a:p>
      </dgm:t>
    </dgm:pt>
    <dgm:pt modelId="{B88D2E40-B9E2-4E6A-AA1D-981C11FB793C}" type="pres">
      <dgm:prSet presAssocID="{1511363A-4838-4B4C-9F04-B1E5294449FB}" presName="extraNode" presStyleLbl="node1" presStyleIdx="0" presStyleCnt="3"/>
      <dgm:spPr/>
    </dgm:pt>
    <dgm:pt modelId="{AE9EE424-45C8-439B-86D7-22E682814C41}" type="pres">
      <dgm:prSet presAssocID="{1511363A-4838-4B4C-9F04-B1E5294449FB}" presName="dstNode" presStyleLbl="node1" presStyleIdx="0" presStyleCnt="3"/>
      <dgm:spPr/>
    </dgm:pt>
    <dgm:pt modelId="{BB9DAADA-5299-48CD-9805-1F0F16463132}" type="pres">
      <dgm:prSet presAssocID="{118B4993-72D3-4152-9BA8-6FF0886392E7}" presName="text_1" presStyleLbl="node1" presStyleIdx="0" presStyleCnt="3">
        <dgm:presLayoutVars>
          <dgm:bulletEnabled val="1"/>
        </dgm:presLayoutVars>
      </dgm:prSet>
      <dgm:spPr/>
      <dgm:t>
        <a:bodyPr/>
        <a:lstStyle/>
        <a:p>
          <a:endParaRPr lang="et-EE"/>
        </a:p>
      </dgm:t>
    </dgm:pt>
    <dgm:pt modelId="{00EAB640-C61A-4181-A32A-5923BD1924BD}" type="pres">
      <dgm:prSet presAssocID="{118B4993-72D3-4152-9BA8-6FF0886392E7}" presName="accent_1" presStyleCnt="0"/>
      <dgm:spPr/>
    </dgm:pt>
    <dgm:pt modelId="{A2DB768A-6A87-41EE-A519-DA6771440475}" type="pres">
      <dgm:prSet presAssocID="{118B4993-72D3-4152-9BA8-6FF0886392E7}" presName="accentRepeatNode" presStyleLbl="solidFgAcc1" presStyleIdx="0" presStyleCnt="3"/>
      <dgm:spPr>
        <a:solidFill>
          <a:schemeClr val="bg1">
            <a:lumMod val="50000"/>
          </a:schemeClr>
        </a:solidFill>
        <a:ln>
          <a:solidFill>
            <a:schemeClr val="bg1">
              <a:lumMod val="50000"/>
            </a:schemeClr>
          </a:solidFill>
        </a:ln>
      </dgm:spPr>
    </dgm:pt>
    <dgm:pt modelId="{A932187A-3E7E-4480-9591-4C62B04F1083}" type="pres">
      <dgm:prSet presAssocID="{6932386D-FB32-4146-BB06-BC7B854D6C3C}" presName="text_2" presStyleLbl="node1" presStyleIdx="1" presStyleCnt="3">
        <dgm:presLayoutVars>
          <dgm:bulletEnabled val="1"/>
        </dgm:presLayoutVars>
      </dgm:prSet>
      <dgm:spPr/>
      <dgm:t>
        <a:bodyPr/>
        <a:lstStyle/>
        <a:p>
          <a:endParaRPr lang="et-EE"/>
        </a:p>
      </dgm:t>
    </dgm:pt>
    <dgm:pt modelId="{41DB5148-2B81-43E9-891F-5442B360F743}" type="pres">
      <dgm:prSet presAssocID="{6932386D-FB32-4146-BB06-BC7B854D6C3C}" presName="accent_2" presStyleCnt="0"/>
      <dgm:spPr/>
    </dgm:pt>
    <dgm:pt modelId="{ACB61A19-3823-49B2-A4E9-DA9182027240}" type="pres">
      <dgm:prSet presAssocID="{6932386D-FB32-4146-BB06-BC7B854D6C3C}" presName="accentRepeatNode" presStyleLbl="solidFgAcc1" presStyleIdx="1" presStyleCnt="3"/>
      <dgm:spPr>
        <a:solidFill>
          <a:schemeClr val="bg1">
            <a:lumMod val="50000"/>
          </a:schemeClr>
        </a:solidFill>
        <a:ln>
          <a:solidFill>
            <a:schemeClr val="bg1">
              <a:lumMod val="50000"/>
            </a:schemeClr>
          </a:solidFill>
        </a:ln>
      </dgm:spPr>
    </dgm:pt>
    <dgm:pt modelId="{8A4F7462-EF6E-4946-959A-AE4A9696B94B}" type="pres">
      <dgm:prSet presAssocID="{93623721-A8DF-4741-98F1-EC6BC498EFD9}" presName="text_3" presStyleLbl="node1" presStyleIdx="2" presStyleCnt="3">
        <dgm:presLayoutVars>
          <dgm:bulletEnabled val="1"/>
        </dgm:presLayoutVars>
      </dgm:prSet>
      <dgm:spPr/>
      <dgm:t>
        <a:bodyPr/>
        <a:lstStyle/>
        <a:p>
          <a:endParaRPr lang="et-EE"/>
        </a:p>
      </dgm:t>
    </dgm:pt>
    <dgm:pt modelId="{81D56A1F-D90B-4DBC-86FC-E6C3884DCD4A}" type="pres">
      <dgm:prSet presAssocID="{93623721-A8DF-4741-98F1-EC6BC498EFD9}" presName="accent_3" presStyleCnt="0"/>
      <dgm:spPr/>
    </dgm:pt>
    <dgm:pt modelId="{F22C3031-264A-43AD-875B-E11B7F1F36B9}" type="pres">
      <dgm:prSet presAssocID="{93623721-A8DF-4741-98F1-EC6BC498EFD9}" presName="accentRepeatNode" presStyleLbl="solidFgAcc1" presStyleIdx="2" presStyleCnt="3"/>
      <dgm:spPr>
        <a:solidFill>
          <a:schemeClr val="bg1">
            <a:lumMod val="50000"/>
          </a:schemeClr>
        </a:solidFill>
        <a:ln>
          <a:solidFill>
            <a:schemeClr val="bg1">
              <a:lumMod val="50000"/>
            </a:schemeClr>
          </a:solidFill>
        </a:ln>
      </dgm:spPr>
    </dgm:pt>
  </dgm:ptLst>
  <dgm:cxnLst>
    <dgm:cxn modelId="{4047684D-9F84-43D1-BF97-9DCC1D1CF95A}" type="presOf" srcId="{118B4993-72D3-4152-9BA8-6FF0886392E7}" destId="{BB9DAADA-5299-48CD-9805-1F0F16463132}" srcOrd="0" destOrd="0" presId="urn:microsoft.com/office/officeart/2008/layout/VerticalCurvedList"/>
    <dgm:cxn modelId="{C99DDEF0-5879-4F73-AF9E-A0F598FDF94B}" srcId="{1511363A-4838-4B4C-9F04-B1E5294449FB}" destId="{118B4993-72D3-4152-9BA8-6FF0886392E7}" srcOrd="0" destOrd="0" parTransId="{2066AD87-A065-485F-B1DF-D1D5BD447104}" sibTransId="{4850D855-6818-46B2-A8BD-821822C40A58}"/>
    <dgm:cxn modelId="{5783D92A-A11C-4845-9093-1CE90786E48B}" type="presOf" srcId="{1511363A-4838-4B4C-9F04-B1E5294449FB}" destId="{10FFE571-56A0-48AA-8E53-DE5C6E251333}" srcOrd="0" destOrd="0" presId="urn:microsoft.com/office/officeart/2008/layout/VerticalCurvedList"/>
    <dgm:cxn modelId="{1002C071-508B-4E40-AAFF-4F1670D313C1}" srcId="{1511363A-4838-4B4C-9F04-B1E5294449FB}" destId="{6932386D-FB32-4146-BB06-BC7B854D6C3C}" srcOrd="1" destOrd="0" parTransId="{37A93835-BD80-486C-BF14-C76049EA119F}" sibTransId="{C9F44550-5397-4F32-A50A-59F9BD2E3E95}"/>
    <dgm:cxn modelId="{5965AE64-A268-465E-983F-0F6E5BDCC491}" srcId="{1511363A-4838-4B4C-9F04-B1E5294449FB}" destId="{93623721-A8DF-4741-98F1-EC6BC498EFD9}" srcOrd="2" destOrd="0" parTransId="{E6086F12-87A3-4BAF-928C-B98B0AC256B8}" sibTransId="{51556603-0AF7-41CC-8EA6-C567CE4C9CCC}"/>
    <dgm:cxn modelId="{C4E38654-AC32-4598-89D6-A6E2C71DB531}" type="presOf" srcId="{4850D855-6818-46B2-A8BD-821822C40A58}" destId="{03A21785-BC0F-4852-81FC-BB2133BE9E7A}" srcOrd="0" destOrd="0" presId="urn:microsoft.com/office/officeart/2008/layout/VerticalCurvedList"/>
    <dgm:cxn modelId="{AFD333DD-93FA-4331-B66A-1C49840C9B1B}" type="presOf" srcId="{93623721-A8DF-4741-98F1-EC6BC498EFD9}" destId="{8A4F7462-EF6E-4946-959A-AE4A9696B94B}" srcOrd="0" destOrd="0" presId="urn:microsoft.com/office/officeart/2008/layout/VerticalCurvedList"/>
    <dgm:cxn modelId="{A7AAF6D2-C64C-4207-9AAC-98BAA5CB48FC}" type="presOf" srcId="{6932386D-FB32-4146-BB06-BC7B854D6C3C}" destId="{A932187A-3E7E-4480-9591-4C62B04F1083}" srcOrd="0" destOrd="0" presId="urn:microsoft.com/office/officeart/2008/layout/VerticalCurvedList"/>
    <dgm:cxn modelId="{1ED172E3-DD82-409D-A273-60794A558F06}" type="presParOf" srcId="{10FFE571-56A0-48AA-8E53-DE5C6E251333}" destId="{A5957F9D-CF55-4D09-AE8C-43C78F43D712}" srcOrd="0" destOrd="0" presId="urn:microsoft.com/office/officeart/2008/layout/VerticalCurvedList"/>
    <dgm:cxn modelId="{B02B6331-181B-42AE-A799-73BE91DDA1BD}" type="presParOf" srcId="{A5957F9D-CF55-4D09-AE8C-43C78F43D712}" destId="{69E27D44-D6A4-40C8-B659-CF82D167AB2B}" srcOrd="0" destOrd="0" presId="urn:microsoft.com/office/officeart/2008/layout/VerticalCurvedList"/>
    <dgm:cxn modelId="{344DA939-97C6-4DA9-999B-C5ED37607000}" type="presParOf" srcId="{69E27D44-D6A4-40C8-B659-CF82D167AB2B}" destId="{84DFF999-EF9F-48B7-9D0E-74947532EBEA}" srcOrd="0" destOrd="0" presId="urn:microsoft.com/office/officeart/2008/layout/VerticalCurvedList"/>
    <dgm:cxn modelId="{DF4D6108-7704-45D2-B131-90D3BD90CA6A}" type="presParOf" srcId="{69E27D44-D6A4-40C8-B659-CF82D167AB2B}" destId="{03A21785-BC0F-4852-81FC-BB2133BE9E7A}" srcOrd="1" destOrd="0" presId="urn:microsoft.com/office/officeart/2008/layout/VerticalCurvedList"/>
    <dgm:cxn modelId="{7FA3DF97-4558-4EDC-8C27-011C7EB866ED}" type="presParOf" srcId="{69E27D44-D6A4-40C8-B659-CF82D167AB2B}" destId="{B88D2E40-B9E2-4E6A-AA1D-981C11FB793C}" srcOrd="2" destOrd="0" presId="urn:microsoft.com/office/officeart/2008/layout/VerticalCurvedList"/>
    <dgm:cxn modelId="{92E8C902-D0D0-4E2A-845A-F2A143CC5B0A}" type="presParOf" srcId="{69E27D44-D6A4-40C8-B659-CF82D167AB2B}" destId="{AE9EE424-45C8-439B-86D7-22E682814C41}" srcOrd="3" destOrd="0" presId="urn:microsoft.com/office/officeart/2008/layout/VerticalCurvedList"/>
    <dgm:cxn modelId="{2DDAA631-3844-472B-B8CC-4CD943BF61A3}" type="presParOf" srcId="{A5957F9D-CF55-4D09-AE8C-43C78F43D712}" destId="{BB9DAADA-5299-48CD-9805-1F0F16463132}" srcOrd="1" destOrd="0" presId="urn:microsoft.com/office/officeart/2008/layout/VerticalCurvedList"/>
    <dgm:cxn modelId="{24F640F8-D6F7-49A7-90E5-03EAC4291AAA}" type="presParOf" srcId="{A5957F9D-CF55-4D09-AE8C-43C78F43D712}" destId="{00EAB640-C61A-4181-A32A-5923BD1924BD}" srcOrd="2" destOrd="0" presId="urn:microsoft.com/office/officeart/2008/layout/VerticalCurvedList"/>
    <dgm:cxn modelId="{2FC60C1B-25DC-4324-BDB5-9C08D9DEC205}" type="presParOf" srcId="{00EAB640-C61A-4181-A32A-5923BD1924BD}" destId="{A2DB768A-6A87-41EE-A519-DA6771440475}" srcOrd="0" destOrd="0" presId="urn:microsoft.com/office/officeart/2008/layout/VerticalCurvedList"/>
    <dgm:cxn modelId="{21A1F265-9AF4-4089-A017-34610C5244D5}" type="presParOf" srcId="{A5957F9D-CF55-4D09-AE8C-43C78F43D712}" destId="{A932187A-3E7E-4480-9591-4C62B04F1083}" srcOrd="3" destOrd="0" presId="urn:microsoft.com/office/officeart/2008/layout/VerticalCurvedList"/>
    <dgm:cxn modelId="{2BE66606-4A29-477F-9908-1AAB6E5851E2}" type="presParOf" srcId="{A5957F9D-CF55-4D09-AE8C-43C78F43D712}" destId="{41DB5148-2B81-43E9-891F-5442B360F743}" srcOrd="4" destOrd="0" presId="urn:microsoft.com/office/officeart/2008/layout/VerticalCurvedList"/>
    <dgm:cxn modelId="{637815F8-AC5A-41CF-BE1C-0F351B3BA3CB}" type="presParOf" srcId="{41DB5148-2B81-43E9-891F-5442B360F743}" destId="{ACB61A19-3823-49B2-A4E9-DA9182027240}" srcOrd="0" destOrd="0" presId="urn:microsoft.com/office/officeart/2008/layout/VerticalCurvedList"/>
    <dgm:cxn modelId="{C976E0C7-C64A-4B82-86C5-9DB415AB3216}" type="presParOf" srcId="{A5957F9D-CF55-4D09-AE8C-43C78F43D712}" destId="{8A4F7462-EF6E-4946-959A-AE4A9696B94B}" srcOrd="5" destOrd="0" presId="urn:microsoft.com/office/officeart/2008/layout/VerticalCurvedList"/>
    <dgm:cxn modelId="{8DD7C549-9A75-47D8-ACB2-4B63F5B08B61}" type="presParOf" srcId="{A5957F9D-CF55-4D09-AE8C-43C78F43D712}" destId="{81D56A1F-D90B-4DBC-86FC-E6C3884DCD4A}" srcOrd="6" destOrd="0" presId="urn:microsoft.com/office/officeart/2008/layout/VerticalCurvedList"/>
    <dgm:cxn modelId="{A2308072-E2B4-4BB8-A97C-7353769D8A41}" type="presParOf" srcId="{81D56A1F-D90B-4DBC-86FC-E6C3884DCD4A}" destId="{F22C3031-264A-43AD-875B-E11B7F1F36B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A7FD4-9464-47F9-B4D8-93D5B4117A65}"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t-EE"/>
        </a:p>
      </dgm:t>
    </dgm:pt>
    <dgm:pt modelId="{2E510747-8949-46BA-A325-A0568F409B77}">
      <dgm:prSet phldrT="[Tekst]"/>
      <dgm:spPr/>
      <dgm:t>
        <a:bodyPr/>
        <a:lstStyle/>
        <a:p>
          <a:r>
            <a:rPr lang="et-EE" dirty="0" smtClean="0">
              <a:solidFill>
                <a:schemeClr val="accent6"/>
              </a:solidFill>
            </a:rPr>
            <a:t>märts</a:t>
          </a:r>
          <a:endParaRPr lang="et-EE" dirty="0">
            <a:solidFill>
              <a:schemeClr val="accent6"/>
            </a:solidFill>
          </a:endParaRPr>
        </a:p>
      </dgm:t>
    </dgm:pt>
    <dgm:pt modelId="{10339009-D326-47BE-A2EB-EEA4552C85D5}" type="parTrans" cxnId="{9756C17A-716F-4653-94C3-A5DF044B1531}">
      <dgm:prSet/>
      <dgm:spPr/>
      <dgm:t>
        <a:bodyPr/>
        <a:lstStyle/>
        <a:p>
          <a:endParaRPr lang="et-EE"/>
        </a:p>
      </dgm:t>
    </dgm:pt>
    <dgm:pt modelId="{EE7CD63A-83B8-436A-81D1-61360324A4F5}" type="sibTrans" cxnId="{9756C17A-716F-4653-94C3-A5DF044B1531}">
      <dgm:prSet/>
      <dgm:spPr/>
      <dgm:t>
        <a:bodyPr/>
        <a:lstStyle/>
        <a:p>
          <a:endParaRPr lang="et-EE"/>
        </a:p>
      </dgm:t>
    </dgm:pt>
    <dgm:pt modelId="{826FC66F-C65A-4206-A5E5-9B3578EFB994}">
      <dgm:prSet phldrT="[Tekst]" custT="1"/>
      <dgm:spPr/>
      <dgm:t>
        <a:bodyPr/>
        <a:lstStyle/>
        <a:p>
          <a:pPr algn="l"/>
          <a:endParaRPr lang="et-EE" sz="2800" dirty="0" smtClean="0"/>
        </a:p>
        <a:p>
          <a:pPr algn="ctr"/>
          <a:r>
            <a:rPr lang="et-EE" sz="2800" dirty="0" smtClean="0"/>
            <a:t>SISSETULEK</a:t>
          </a:r>
        </a:p>
        <a:p>
          <a:pPr algn="ctr"/>
          <a:endParaRPr lang="et-EE" sz="1400" dirty="0" smtClean="0"/>
        </a:p>
        <a:p>
          <a:pPr algn="ctr"/>
          <a:endParaRPr lang="et-EE" sz="1400" dirty="0" smtClean="0"/>
        </a:p>
        <a:p>
          <a:pPr algn="ctr"/>
          <a:endParaRPr lang="et-EE" sz="1400" dirty="0" smtClean="0"/>
        </a:p>
        <a:p>
          <a:pPr algn="ctr"/>
          <a:endParaRPr lang="et-EE" sz="1400" dirty="0" smtClean="0"/>
        </a:p>
        <a:p>
          <a:pPr algn="ctr"/>
          <a:r>
            <a:rPr lang="et-EE" sz="1400" b="1" i="1" dirty="0" smtClean="0"/>
            <a:t>Näide: 1100.-</a:t>
          </a:r>
          <a:endParaRPr lang="et-EE" sz="1400" b="1" i="1" dirty="0"/>
        </a:p>
      </dgm:t>
    </dgm:pt>
    <dgm:pt modelId="{1559A0E9-925A-44F3-9645-4BFC089FCDD3}" type="parTrans" cxnId="{97AE64CC-AA04-4868-8DC6-BD1533E1FDB4}">
      <dgm:prSet/>
      <dgm:spPr/>
      <dgm:t>
        <a:bodyPr/>
        <a:lstStyle/>
        <a:p>
          <a:endParaRPr lang="et-EE"/>
        </a:p>
      </dgm:t>
    </dgm:pt>
    <dgm:pt modelId="{F9C11FB6-1763-4C2C-B77F-4C74F8B6C266}" type="sibTrans" cxnId="{97AE64CC-AA04-4868-8DC6-BD1533E1FDB4}">
      <dgm:prSet/>
      <dgm:spPr/>
      <dgm:t>
        <a:bodyPr/>
        <a:lstStyle/>
        <a:p>
          <a:endParaRPr lang="et-EE"/>
        </a:p>
      </dgm:t>
    </dgm:pt>
    <dgm:pt modelId="{752FBFA6-8C9B-4291-8489-B0432392C8F4}">
      <dgm:prSet phldrT="[Tekst]"/>
      <dgm:spPr/>
      <dgm:t>
        <a:bodyPr/>
        <a:lstStyle/>
        <a:p>
          <a:r>
            <a:rPr lang="et-EE" dirty="0" smtClean="0">
              <a:solidFill>
                <a:schemeClr val="accent6"/>
              </a:solidFill>
            </a:rPr>
            <a:t>aprill</a:t>
          </a:r>
          <a:endParaRPr lang="et-EE" dirty="0">
            <a:solidFill>
              <a:schemeClr val="accent6"/>
            </a:solidFill>
          </a:endParaRPr>
        </a:p>
      </dgm:t>
    </dgm:pt>
    <dgm:pt modelId="{A0D0AA72-034C-4CE4-876C-C64DAC01CD4D}" type="parTrans" cxnId="{13E1A8D8-545C-4C1D-836F-FC6FCEFCA198}">
      <dgm:prSet/>
      <dgm:spPr/>
      <dgm:t>
        <a:bodyPr/>
        <a:lstStyle/>
        <a:p>
          <a:endParaRPr lang="et-EE"/>
        </a:p>
      </dgm:t>
    </dgm:pt>
    <dgm:pt modelId="{2E02B6B4-A5B5-42B0-BC0A-F7A8AF213DB0}" type="sibTrans" cxnId="{13E1A8D8-545C-4C1D-836F-FC6FCEFCA198}">
      <dgm:prSet/>
      <dgm:spPr/>
      <dgm:t>
        <a:bodyPr/>
        <a:lstStyle/>
        <a:p>
          <a:endParaRPr lang="et-EE"/>
        </a:p>
      </dgm:t>
    </dgm:pt>
    <dgm:pt modelId="{399A32EB-321D-49D0-A886-A5C9DCA949CF}">
      <dgm:prSet phldrT="[Tekst]" custT="1"/>
      <dgm:spPr/>
      <dgm:t>
        <a:bodyPr/>
        <a:lstStyle/>
        <a:p>
          <a:pPr algn="ctr"/>
          <a:endParaRPr lang="et-EE" sz="2800" dirty="0" smtClean="0"/>
        </a:p>
        <a:p>
          <a:pPr algn="ctr"/>
          <a:r>
            <a:rPr lang="et-EE" sz="2800" dirty="0" smtClean="0"/>
            <a:t>TVT MAKSMISE</a:t>
          </a:r>
        </a:p>
        <a:p>
          <a:pPr algn="ctr"/>
          <a:r>
            <a:rPr lang="et-EE" sz="2800" dirty="0" smtClean="0"/>
            <a:t>KUU</a:t>
          </a:r>
        </a:p>
        <a:p>
          <a:pPr algn="ctr"/>
          <a:r>
            <a:rPr lang="et-EE" sz="1400" b="1" i="1" dirty="0" smtClean="0"/>
            <a:t>1100 - 1012,50 = 87,50</a:t>
          </a:r>
          <a:endParaRPr lang="et-EE" sz="1400" b="1" i="1" dirty="0"/>
        </a:p>
      </dgm:t>
    </dgm:pt>
    <dgm:pt modelId="{048682DC-BDC9-4DDB-BC91-A80EABA2EB53}" type="parTrans" cxnId="{B0156791-45FE-417D-9315-4812F284C1A9}">
      <dgm:prSet/>
      <dgm:spPr/>
      <dgm:t>
        <a:bodyPr/>
        <a:lstStyle/>
        <a:p>
          <a:endParaRPr lang="et-EE"/>
        </a:p>
      </dgm:t>
    </dgm:pt>
    <dgm:pt modelId="{2A728BDC-868F-4BF8-96F8-80D2FC5B9B57}" type="sibTrans" cxnId="{B0156791-45FE-417D-9315-4812F284C1A9}">
      <dgm:prSet/>
      <dgm:spPr/>
      <dgm:t>
        <a:bodyPr/>
        <a:lstStyle/>
        <a:p>
          <a:endParaRPr lang="et-EE"/>
        </a:p>
      </dgm:t>
    </dgm:pt>
    <dgm:pt modelId="{50B51EC0-DE81-49B0-ACA7-6789EED69207}">
      <dgm:prSet phldrT="[Tekst]"/>
      <dgm:spPr/>
      <dgm:t>
        <a:bodyPr/>
        <a:lstStyle/>
        <a:p>
          <a:r>
            <a:rPr lang="et-EE" dirty="0" smtClean="0">
              <a:solidFill>
                <a:schemeClr val="accent6"/>
              </a:solidFill>
            </a:rPr>
            <a:t>mai</a:t>
          </a:r>
          <a:endParaRPr lang="et-EE" dirty="0">
            <a:solidFill>
              <a:schemeClr val="accent6"/>
            </a:solidFill>
          </a:endParaRPr>
        </a:p>
      </dgm:t>
    </dgm:pt>
    <dgm:pt modelId="{5BD898BB-0579-4F18-BDB5-D79F937AC52B}" type="parTrans" cxnId="{A658C5B0-46DC-4E0A-ACDF-21530D876A8F}">
      <dgm:prSet/>
      <dgm:spPr/>
      <dgm:t>
        <a:bodyPr/>
        <a:lstStyle/>
        <a:p>
          <a:endParaRPr lang="et-EE"/>
        </a:p>
      </dgm:t>
    </dgm:pt>
    <dgm:pt modelId="{9F93CF94-BB25-4093-B1FF-497AC3B19F2F}" type="sibTrans" cxnId="{A658C5B0-46DC-4E0A-ACDF-21530D876A8F}">
      <dgm:prSet/>
      <dgm:spPr/>
      <dgm:t>
        <a:bodyPr/>
        <a:lstStyle/>
        <a:p>
          <a:endParaRPr lang="et-EE"/>
        </a:p>
      </dgm:t>
    </dgm:pt>
    <dgm:pt modelId="{3F9DFF7C-89C5-4A49-BE3C-C5F0DC98C6DB}">
      <dgm:prSet phldrT="[Tekst]" custT="1"/>
      <dgm:spPr/>
      <dgm:t>
        <a:bodyPr/>
        <a:lstStyle/>
        <a:p>
          <a:pPr algn="ctr"/>
          <a:endParaRPr lang="et-EE" sz="2800" dirty="0" smtClean="0"/>
        </a:p>
        <a:p>
          <a:pPr algn="ctr"/>
          <a:r>
            <a:rPr lang="et-EE" sz="2800" dirty="0" smtClean="0"/>
            <a:t>TVT VÄLJAMAKSE</a:t>
          </a:r>
        </a:p>
        <a:p>
          <a:pPr algn="ctr"/>
          <a:r>
            <a:rPr lang="et-EE" sz="2800" dirty="0" smtClean="0"/>
            <a:t>KUU</a:t>
          </a:r>
        </a:p>
        <a:p>
          <a:pPr algn="ctr"/>
          <a:r>
            <a:rPr lang="et-EE" sz="1400" b="1" i="1" dirty="0" smtClean="0"/>
            <a:t>148,55.-</a:t>
          </a:r>
        </a:p>
      </dgm:t>
    </dgm:pt>
    <dgm:pt modelId="{DCD81EA4-6451-46F0-A609-EEF1E662E6F2}" type="parTrans" cxnId="{69B9E4A3-DAAD-41E1-AFB2-155DD7D3D3E2}">
      <dgm:prSet/>
      <dgm:spPr/>
      <dgm:t>
        <a:bodyPr/>
        <a:lstStyle/>
        <a:p>
          <a:endParaRPr lang="et-EE"/>
        </a:p>
      </dgm:t>
    </dgm:pt>
    <dgm:pt modelId="{460C7D09-8AF7-489C-8AC6-AB3E32AFB8A5}" type="sibTrans" cxnId="{69B9E4A3-DAAD-41E1-AFB2-155DD7D3D3E2}">
      <dgm:prSet/>
      <dgm:spPr/>
      <dgm:t>
        <a:bodyPr/>
        <a:lstStyle/>
        <a:p>
          <a:endParaRPr lang="et-EE"/>
        </a:p>
      </dgm:t>
    </dgm:pt>
    <dgm:pt modelId="{27EEAB7C-8634-4500-A5C7-5BD8B95EE92E}">
      <dgm:prSet custT="1"/>
      <dgm:spPr/>
      <dgm:t>
        <a:bodyPr/>
        <a:lstStyle/>
        <a:p>
          <a:pPr algn="ctr"/>
          <a:r>
            <a:rPr lang="et-EE" sz="1400" b="1" i="1" dirty="0" smtClean="0"/>
            <a:t>87,50 : 2 = 43,75</a:t>
          </a:r>
        </a:p>
        <a:p>
          <a:pPr algn="ctr"/>
          <a:r>
            <a:rPr lang="et-EE" sz="1400" b="1" i="1" dirty="0" smtClean="0"/>
            <a:t>6,41 x 30= 192,30</a:t>
          </a:r>
          <a:endParaRPr lang="et-EE" sz="1400" b="1" i="1" dirty="0"/>
        </a:p>
      </dgm:t>
    </dgm:pt>
    <dgm:pt modelId="{CBBC2716-FE9F-42F4-BA83-2F0BA740E63E}" type="parTrans" cxnId="{74AACA94-AB35-4189-9DD5-CD4B21C68258}">
      <dgm:prSet/>
      <dgm:spPr/>
      <dgm:t>
        <a:bodyPr/>
        <a:lstStyle/>
        <a:p>
          <a:endParaRPr lang="et-EE"/>
        </a:p>
      </dgm:t>
    </dgm:pt>
    <dgm:pt modelId="{5AB572E4-EFCB-4CB6-B99A-DF283707348A}" type="sibTrans" cxnId="{74AACA94-AB35-4189-9DD5-CD4B21C68258}">
      <dgm:prSet/>
      <dgm:spPr/>
      <dgm:t>
        <a:bodyPr/>
        <a:lstStyle/>
        <a:p>
          <a:endParaRPr lang="et-EE"/>
        </a:p>
      </dgm:t>
    </dgm:pt>
    <dgm:pt modelId="{0E8114D4-972D-4782-BE8F-E65F46152D09}">
      <dgm:prSet custT="1"/>
      <dgm:spPr/>
      <dgm:t>
        <a:bodyPr/>
        <a:lstStyle/>
        <a:p>
          <a:pPr algn="ctr"/>
          <a:r>
            <a:rPr lang="et-EE" sz="1400" b="1" i="1" dirty="0" smtClean="0"/>
            <a:t>192,30 - 43,75 = 148,55</a:t>
          </a:r>
          <a:endParaRPr lang="et-EE" sz="1400" b="1" i="1" dirty="0"/>
        </a:p>
      </dgm:t>
    </dgm:pt>
    <dgm:pt modelId="{803DFA4F-AAB7-44F4-94E3-E96894681BAC}" type="parTrans" cxnId="{6086B38A-88C1-47EF-A0D6-C23753404D3A}">
      <dgm:prSet/>
      <dgm:spPr/>
      <dgm:t>
        <a:bodyPr/>
        <a:lstStyle/>
        <a:p>
          <a:endParaRPr lang="et-EE"/>
        </a:p>
      </dgm:t>
    </dgm:pt>
    <dgm:pt modelId="{329583E6-4D98-447D-9003-6A5F32EFDA94}" type="sibTrans" cxnId="{6086B38A-88C1-47EF-A0D6-C23753404D3A}">
      <dgm:prSet/>
      <dgm:spPr/>
      <dgm:t>
        <a:bodyPr/>
        <a:lstStyle/>
        <a:p>
          <a:endParaRPr lang="et-EE"/>
        </a:p>
      </dgm:t>
    </dgm:pt>
    <dgm:pt modelId="{263CF051-CE23-445B-8DF9-7DCC6BCF5306}" type="pres">
      <dgm:prSet presAssocID="{3F9A7FD4-9464-47F9-B4D8-93D5B4117A65}" presName="Name0" presStyleCnt="0">
        <dgm:presLayoutVars>
          <dgm:dir/>
          <dgm:animLvl val="lvl"/>
          <dgm:resizeHandles val="exact"/>
        </dgm:presLayoutVars>
      </dgm:prSet>
      <dgm:spPr/>
      <dgm:t>
        <a:bodyPr/>
        <a:lstStyle/>
        <a:p>
          <a:endParaRPr lang="et-EE"/>
        </a:p>
      </dgm:t>
    </dgm:pt>
    <dgm:pt modelId="{B55EEEC6-08C6-48DD-9B37-AD918AA39C86}" type="pres">
      <dgm:prSet presAssocID="{2E510747-8949-46BA-A325-A0568F409B77}" presName="compositeNode" presStyleCnt="0">
        <dgm:presLayoutVars>
          <dgm:bulletEnabled val="1"/>
        </dgm:presLayoutVars>
      </dgm:prSet>
      <dgm:spPr/>
    </dgm:pt>
    <dgm:pt modelId="{65ED3620-63F6-4FC4-8EB1-0846F829B4D6}" type="pres">
      <dgm:prSet presAssocID="{2E510747-8949-46BA-A325-A0568F409B77}" presName="bgRect" presStyleLbl="node1" presStyleIdx="0" presStyleCnt="3"/>
      <dgm:spPr/>
      <dgm:t>
        <a:bodyPr/>
        <a:lstStyle/>
        <a:p>
          <a:endParaRPr lang="et-EE"/>
        </a:p>
      </dgm:t>
    </dgm:pt>
    <dgm:pt modelId="{E5BF2FE8-5D8A-45AE-8362-E4382E0CF6A8}" type="pres">
      <dgm:prSet presAssocID="{2E510747-8949-46BA-A325-A0568F409B77}" presName="parentNode" presStyleLbl="node1" presStyleIdx="0" presStyleCnt="3">
        <dgm:presLayoutVars>
          <dgm:chMax val="0"/>
          <dgm:bulletEnabled val="1"/>
        </dgm:presLayoutVars>
      </dgm:prSet>
      <dgm:spPr/>
      <dgm:t>
        <a:bodyPr/>
        <a:lstStyle/>
        <a:p>
          <a:endParaRPr lang="et-EE"/>
        </a:p>
      </dgm:t>
    </dgm:pt>
    <dgm:pt modelId="{A608B145-A5E1-402E-AD81-BEDF0DCC9580}" type="pres">
      <dgm:prSet presAssocID="{2E510747-8949-46BA-A325-A0568F409B77}" presName="childNode" presStyleLbl="node1" presStyleIdx="0" presStyleCnt="3">
        <dgm:presLayoutVars>
          <dgm:bulletEnabled val="1"/>
        </dgm:presLayoutVars>
      </dgm:prSet>
      <dgm:spPr/>
      <dgm:t>
        <a:bodyPr/>
        <a:lstStyle/>
        <a:p>
          <a:endParaRPr lang="et-EE"/>
        </a:p>
      </dgm:t>
    </dgm:pt>
    <dgm:pt modelId="{E0426AF2-C352-4376-B750-EF14A4BE25F2}" type="pres">
      <dgm:prSet presAssocID="{EE7CD63A-83B8-436A-81D1-61360324A4F5}" presName="hSp" presStyleCnt="0"/>
      <dgm:spPr/>
    </dgm:pt>
    <dgm:pt modelId="{EE0E519D-5211-454B-BA04-C5E463899C02}" type="pres">
      <dgm:prSet presAssocID="{EE7CD63A-83B8-436A-81D1-61360324A4F5}" presName="vProcSp" presStyleCnt="0"/>
      <dgm:spPr/>
    </dgm:pt>
    <dgm:pt modelId="{5A9BD969-1698-45E0-AC92-9FF7B35A06AB}" type="pres">
      <dgm:prSet presAssocID="{EE7CD63A-83B8-436A-81D1-61360324A4F5}" presName="vSp1" presStyleCnt="0"/>
      <dgm:spPr/>
    </dgm:pt>
    <dgm:pt modelId="{8B35593C-EC2E-49C8-902F-FCEA5363B332}" type="pres">
      <dgm:prSet presAssocID="{EE7CD63A-83B8-436A-81D1-61360324A4F5}" presName="simulatedConn" presStyleLbl="solidFgAcc1" presStyleIdx="0" presStyleCnt="2" custAng="10800000" custLinFactNeighborX="-12562" custLinFactNeighborY="-23124"/>
      <dgm:spPr>
        <a:solidFill>
          <a:schemeClr val="accent6"/>
        </a:solidFill>
      </dgm:spPr>
    </dgm:pt>
    <dgm:pt modelId="{46C9008D-4E5B-4213-8CB7-FCC11C0033AF}" type="pres">
      <dgm:prSet presAssocID="{EE7CD63A-83B8-436A-81D1-61360324A4F5}" presName="vSp2" presStyleCnt="0"/>
      <dgm:spPr/>
    </dgm:pt>
    <dgm:pt modelId="{330C93CE-8587-4632-9163-8763B64E464F}" type="pres">
      <dgm:prSet presAssocID="{EE7CD63A-83B8-436A-81D1-61360324A4F5}" presName="sibTrans" presStyleCnt="0"/>
      <dgm:spPr/>
    </dgm:pt>
    <dgm:pt modelId="{04C2C075-B286-4A7E-8709-39E406616D61}" type="pres">
      <dgm:prSet presAssocID="{752FBFA6-8C9B-4291-8489-B0432392C8F4}" presName="compositeNode" presStyleCnt="0">
        <dgm:presLayoutVars>
          <dgm:bulletEnabled val="1"/>
        </dgm:presLayoutVars>
      </dgm:prSet>
      <dgm:spPr/>
    </dgm:pt>
    <dgm:pt modelId="{497419B3-8A5E-4E6C-B571-D9916B264E2C}" type="pres">
      <dgm:prSet presAssocID="{752FBFA6-8C9B-4291-8489-B0432392C8F4}" presName="bgRect" presStyleLbl="node1" presStyleIdx="1" presStyleCnt="3"/>
      <dgm:spPr/>
      <dgm:t>
        <a:bodyPr/>
        <a:lstStyle/>
        <a:p>
          <a:endParaRPr lang="et-EE"/>
        </a:p>
      </dgm:t>
    </dgm:pt>
    <dgm:pt modelId="{3762B645-C49F-422E-B49D-5E4950215F06}" type="pres">
      <dgm:prSet presAssocID="{752FBFA6-8C9B-4291-8489-B0432392C8F4}" presName="parentNode" presStyleLbl="node1" presStyleIdx="1" presStyleCnt="3">
        <dgm:presLayoutVars>
          <dgm:chMax val="0"/>
          <dgm:bulletEnabled val="1"/>
        </dgm:presLayoutVars>
      </dgm:prSet>
      <dgm:spPr/>
      <dgm:t>
        <a:bodyPr/>
        <a:lstStyle/>
        <a:p>
          <a:endParaRPr lang="et-EE"/>
        </a:p>
      </dgm:t>
    </dgm:pt>
    <dgm:pt modelId="{5B40B62F-1E0D-4EA2-B26F-337B6DFD439C}" type="pres">
      <dgm:prSet presAssocID="{752FBFA6-8C9B-4291-8489-B0432392C8F4}" presName="childNode" presStyleLbl="node1" presStyleIdx="1" presStyleCnt="3">
        <dgm:presLayoutVars>
          <dgm:bulletEnabled val="1"/>
        </dgm:presLayoutVars>
      </dgm:prSet>
      <dgm:spPr/>
      <dgm:t>
        <a:bodyPr/>
        <a:lstStyle/>
        <a:p>
          <a:endParaRPr lang="et-EE"/>
        </a:p>
      </dgm:t>
    </dgm:pt>
    <dgm:pt modelId="{D0FAF70B-8ECB-4DF8-9401-C55E7F7B7A08}" type="pres">
      <dgm:prSet presAssocID="{2E02B6B4-A5B5-42B0-BC0A-F7A8AF213DB0}" presName="hSp" presStyleCnt="0"/>
      <dgm:spPr/>
    </dgm:pt>
    <dgm:pt modelId="{328EBD7D-3C48-4A88-9043-CF24792A88B2}" type="pres">
      <dgm:prSet presAssocID="{2E02B6B4-A5B5-42B0-BC0A-F7A8AF213DB0}" presName="vProcSp" presStyleCnt="0"/>
      <dgm:spPr/>
    </dgm:pt>
    <dgm:pt modelId="{83558FC2-8A5F-4AA1-8954-B0985CBABB71}" type="pres">
      <dgm:prSet presAssocID="{2E02B6B4-A5B5-42B0-BC0A-F7A8AF213DB0}" presName="vSp1" presStyleCnt="0"/>
      <dgm:spPr/>
    </dgm:pt>
    <dgm:pt modelId="{30599DB0-D8E3-499D-8744-F2E6AA7A05C2}" type="pres">
      <dgm:prSet presAssocID="{2E02B6B4-A5B5-42B0-BC0A-F7A8AF213DB0}" presName="simulatedConn" presStyleLbl="solidFgAcc1" presStyleIdx="1" presStyleCnt="2" custAng="10800000" custLinFactNeighborX="-8089" custLinFactNeighborY="3323"/>
      <dgm:spPr>
        <a:solidFill>
          <a:schemeClr val="accent6"/>
        </a:solidFill>
      </dgm:spPr>
      <dgm:t>
        <a:bodyPr/>
        <a:lstStyle/>
        <a:p>
          <a:endParaRPr lang="et-EE"/>
        </a:p>
      </dgm:t>
    </dgm:pt>
    <dgm:pt modelId="{12DFD157-B9EF-4C8A-84DD-8516A1DFC147}" type="pres">
      <dgm:prSet presAssocID="{2E02B6B4-A5B5-42B0-BC0A-F7A8AF213DB0}" presName="vSp2" presStyleCnt="0"/>
      <dgm:spPr/>
    </dgm:pt>
    <dgm:pt modelId="{19944306-E90C-40FA-87D9-91FBD8A90D0D}" type="pres">
      <dgm:prSet presAssocID="{2E02B6B4-A5B5-42B0-BC0A-F7A8AF213DB0}" presName="sibTrans" presStyleCnt="0"/>
      <dgm:spPr/>
    </dgm:pt>
    <dgm:pt modelId="{998BDD0D-930F-4967-9B93-8E8C2719A23C}" type="pres">
      <dgm:prSet presAssocID="{50B51EC0-DE81-49B0-ACA7-6789EED69207}" presName="compositeNode" presStyleCnt="0">
        <dgm:presLayoutVars>
          <dgm:bulletEnabled val="1"/>
        </dgm:presLayoutVars>
      </dgm:prSet>
      <dgm:spPr/>
    </dgm:pt>
    <dgm:pt modelId="{DA6D95F7-8C68-4F1E-9950-6EF2270BC28C}" type="pres">
      <dgm:prSet presAssocID="{50B51EC0-DE81-49B0-ACA7-6789EED69207}" presName="bgRect" presStyleLbl="node1" presStyleIdx="2" presStyleCnt="3" custLinFactNeighborX="2533" custLinFactNeighborY="234"/>
      <dgm:spPr/>
      <dgm:t>
        <a:bodyPr/>
        <a:lstStyle/>
        <a:p>
          <a:endParaRPr lang="et-EE"/>
        </a:p>
      </dgm:t>
    </dgm:pt>
    <dgm:pt modelId="{2A72062F-0D5D-4E31-AE79-260C1595CD53}" type="pres">
      <dgm:prSet presAssocID="{50B51EC0-DE81-49B0-ACA7-6789EED69207}" presName="parentNode" presStyleLbl="node1" presStyleIdx="2" presStyleCnt="3">
        <dgm:presLayoutVars>
          <dgm:chMax val="0"/>
          <dgm:bulletEnabled val="1"/>
        </dgm:presLayoutVars>
      </dgm:prSet>
      <dgm:spPr/>
      <dgm:t>
        <a:bodyPr/>
        <a:lstStyle/>
        <a:p>
          <a:endParaRPr lang="et-EE"/>
        </a:p>
      </dgm:t>
    </dgm:pt>
    <dgm:pt modelId="{C79FA76F-9111-4A4F-B4F8-C67F8C4AE2B6}" type="pres">
      <dgm:prSet presAssocID="{50B51EC0-DE81-49B0-ACA7-6789EED69207}" presName="childNode" presStyleLbl="node1" presStyleIdx="2" presStyleCnt="3">
        <dgm:presLayoutVars>
          <dgm:bulletEnabled val="1"/>
        </dgm:presLayoutVars>
      </dgm:prSet>
      <dgm:spPr/>
      <dgm:t>
        <a:bodyPr/>
        <a:lstStyle/>
        <a:p>
          <a:endParaRPr lang="et-EE"/>
        </a:p>
      </dgm:t>
    </dgm:pt>
  </dgm:ptLst>
  <dgm:cxnLst>
    <dgm:cxn modelId="{9B2865FA-85D5-486D-ADFF-C761F972DDD4}" type="presOf" srcId="{27EEAB7C-8634-4500-A5C7-5BD8B95EE92E}" destId="{5B40B62F-1E0D-4EA2-B26F-337B6DFD439C}" srcOrd="0" destOrd="1" presId="urn:microsoft.com/office/officeart/2005/8/layout/hProcess7"/>
    <dgm:cxn modelId="{B0156791-45FE-417D-9315-4812F284C1A9}" srcId="{752FBFA6-8C9B-4291-8489-B0432392C8F4}" destId="{399A32EB-321D-49D0-A886-A5C9DCA949CF}" srcOrd="0" destOrd="0" parTransId="{048682DC-BDC9-4DDB-BC91-A80EABA2EB53}" sibTransId="{2A728BDC-868F-4BF8-96F8-80D2FC5B9B57}"/>
    <dgm:cxn modelId="{F6D89039-4244-4692-8A1E-EDCB6722DB65}" type="presOf" srcId="{752FBFA6-8C9B-4291-8489-B0432392C8F4}" destId="{3762B645-C49F-422E-B49D-5E4950215F06}" srcOrd="1" destOrd="0" presId="urn:microsoft.com/office/officeart/2005/8/layout/hProcess7"/>
    <dgm:cxn modelId="{A658C5B0-46DC-4E0A-ACDF-21530D876A8F}" srcId="{3F9A7FD4-9464-47F9-B4D8-93D5B4117A65}" destId="{50B51EC0-DE81-49B0-ACA7-6789EED69207}" srcOrd="2" destOrd="0" parTransId="{5BD898BB-0579-4F18-BDB5-D79F937AC52B}" sibTransId="{9F93CF94-BB25-4093-B1FF-497AC3B19F2F}"/>
    <dgm:cxn modelId="{97AE64CC-AA04-4868-8DC6-BD1533E1FDB4}" srcId="{2E510747-8949-46BA-A325-A0568F409B77}" destId="{826FC66F-C65A-4206-A5E5-9B3578EFB994}" srcOrd="0" destOrd="0" parTransId="{1559A0E9-925A-44F3-9645-4BFC089FCDD3}" sibTransId="{F9C11FB6-1763-4C2C-B77F-4C74F8B6C266}"/>
    <dgm:cxn modelId="{A4C9BBAE-EC97-400A-B73E-B759F3A2BF7E}" type="presOf" srcId="{3F9DFF7C-89C5-4A49-BE3C-C5F0DC98C6DB}" destId="{C79FA76F-9111-4A4F-B4F8-C67F8C4AE2B6}" srcOrd="0" destOrd="0" presId="urn:microsoft.com/office/officeart/2005/8/layout/hProcess7"/>
    <dgm:cxn modelId="{A4C03622-EA60-4083-AB1D-4311D8134F35}" type="presOf" srcId="{752FBFA6-8C9B-4291-8489-B0432392C8F4}" destId="{497419B3-8A5E-4E6C-B571-D9916B264E2C}" srcOrd="0" destOrd="0" presId="urn:microsoft.com/office/officeart/2005/8/layout/hProcess7"/>
    <dgm:cxn modelId="{74AACA94-AB35-4189-9DD5-CD4B21C68258}" srcId="{752FBFA6-8C9B-4291-8489-B0432392C8F4}" destId="{27EEAB7C-8634-4500-A5C7-5BD8B95EE92E}" srcOrd="1" destOrd="0" parTransId="{CBBC2716-FE9F-42F4-BA83-2F0BA740E63E}" sibTransId="{5AB572E4-EFCB-4CB6-B99A-DF283707348A}"/>
    <dgm:cxn modelId="{64D0AD08-5172-4EC8-955A-C2E8625A6857}" type="presOf" srcId="{2E510747-8949-46BA-A325-A0568F409B77}" destId="{E5BF2FE8-5D8A-45AE-8362-E4382E0CF6A8}" srcOrd="1" destOrd="0" presId="urn:microsoft.com/office/officeart/2005/8/layout/hProcess7"/>
    <dgm:cxn modelId="{5E0CCDD2-D08A-4061-B223-729E86D06CF8}" type="presOf" srcId="{50B51EC0-DE81-49B0-ACA7-6789EED69207}" destId="{DA6D95F7-8C68-4F1E-9950-6EF2270BC28C}" srcOrd="0" destOrd="0" presId="urn:microsoft.com/office/officeart/2005/8/layout/hProcess7"/>
    <dgm:cxn modelId="{6086B38A-88C1-47EF-A0D6-C23753404D3A}" srcId="{752FBFA6-8C9B-4291-8489-B0432392C8F4}" destId="{0E8114D4-972D-4782-BE8F-E65F46152D09}" srcOrd="2" destOrd="0" parTransId="{803DFA4F-AAB7-44F4-94E3-E96894681BAC}" sibTransId="{329583E6-4D98-447D-9003-6A5F32EFDA94}"/>
    <dgm:cxn modelId="{65B88B01-874C-4BD6-955B-6C27B6CCCC1B}" type="presOf" srcId="{399A32EB-321D-49D0-A886-A5C9DCA949CF}" destId="{5B40B62F-1E0D-4EA2-B26F-337B6DFD439C}" srcOrd="0" destOrd="0" presId="urn:microsoft.com/office/officeart/2005/8/layout/hProcess7"/>
    <dgm:cxn modelId="{72DECEEB-2AFD-4370-B5E3-55BB4AC078FF}" type="presOf" srcId="{0E8114D4-972D-4782-BE8F-E65F46152D09}" destId="{5B40B62F-1E0D-4EA2-B26F-337B6DFD439C}" srcOrd="0" destOrd="2" presId="urn:microsoft.com/office/officeart/2005/8/layout/hProcess7"/>
    <dgm:cxn modelId="{9756C17A-716F-4653-94C3-A5DF044B1531}" srcId="{3F9A7FD4-9464-47F9-B4D8-93D5B4117A65}" destId="{2E510747-8949-46BA-A325-A0568F409B77}" srcOrd="0" destOrd="0" parTransId="{10339009-D326-47BE-A2EB-EEA4552C85D5}" sibTransId="{EE7CD63A-83B8-436A-81D1-61360324A4F5}"/>
    <dgm:cxn modelId="{2E5F0B65-7EDA-492D-8A08-26971C4BC12B}" type="presOf" srcId="{3F9A7FD4-9464-47F9-B4D8-93D5B4117A65}" destId="{263CF051-CE23-445B-8DF9-7DCC6BCF5306}" srcOrd="0" destOrd="0" presId="urn:microsoft.com/office/officeart/2005/8/layout/hProcess7"/>
    <dgm:cxn modelId="{13E1A8D8-545C-4C1D-836F-FC6FCEFCA198}" srcId="{3F9A7FD4-9464-47F9-B4D8-93D5B4117A65}" destId="{752FBFA6-8C9B-4291-8489-B0432392C8F4}" srcOrd="1" destOrd="0" parTransId="{A0D0AA72-034C-4CE4-876C-C64DAC01CD4D}" sibTransId="{2E02B6B4-A5B5-42B0-BC0A-F7A8AF213DB0}"/>
    <dgm:cxn modelId="{02C1C699-B483-40AF-B84E-6153E342E20A}" type="presOf" srcId="{50B51EC0-DE81-49B0-ACA7-6789EED69207}" destId="{2A72062F-0D5D-4E31-AE79-260C1595CD53}" srcOrd="1" destOrd="0" presId="urn:microsoft.com/office/officeart/2005/8/layout/hProcess7"/>
    <dgm:cxn modelId="{69B9E4A3-DAAD-41E1-AFB2-155DD7D3D3E2}" srcId="{50B51EC0-DE81-49B0-ACA7-6789EED69207}" destId="{3F9DFF7C-89C5-4A49-BE3C-C5F0DC98C6DB}" srcOrd="0" destOrd="0" parTransId="{DCD81EA4-6451-46F0-A609-EEF1E662E6F2}" sibTransId="{460C7D09-8AF7-489C-8AC6-AB3E32AFB8A5}"/>
    <dgm:cxn modelId="{AD8D48DC-1510-4898-BFD6-66446C350167}" type="presOf" srcId="{2E510747-8949-46BA-A325-A0568F409B77}" destId="{65ED3620-63F6-4FC4-8EB1-0846F829B4D6}" srcOrd="0" destOrd="0" presId="urn:microsoft.com/office/officeart/2005/8/layout/hProcess7"/>
    <dgm:cxn modelId="{5AB65BBD-5590-4111-8397-CC6ECB6CE51D}" type="presOf" srcId="{826FC66F-C65A-4206-A5E5-9B3578EFB994}" destId="{A608B145-A5E1-402E-AD81-BEDF0DCC9580}" srcOrd="0" destOrd="0" presId="urn:microsoft.com/office/officeart/2005/8/layout/hProcess7"/>
    <dgm:cxn modelId="{C8F26399-299D-42AF-95FB-D95D8C777C69}" type="presParOf" srcId="{263CF051-CE23-445B-8DF9-7DCC6BCF5306}" destId="{B55EEEC6-08C6-48DD-9B37-AD918AA39C86}" srcOrd="0" destOrd="0" presId="urn:microsoft.com/office/officeart/2005/8/layout/hProcess7"/>
    <dgm:cxn modelId="{145847EE-2CA1-4EDF-94B3-EF353299BD85}" type="presParOf" srcId="{B55EEEC6-08C6-48DD-9B37-AD918AA39C86}" destId="{65ED3620-63F6-4FC4-8EB1-0846F829B4D6}" srcOrd="0" destOrd="0" presId="urn:microsoft.com/office/officeart/2005/8/layout/hProcess7"/>
    <dgm:cxn modelId="{7D877950-79A1-4785-A0C3-9A6F31E75164}" type="presParOf" srcId="{B55EEEC6-08C6-48DD-9B37-AD918AA39C86}" destId="{E5BF2FE8-5D8A-45AE-8362-E4382E0CF6A8}" srcOrd="1" destOrd="0" presId="urn:microsoft.com/office/officeart/2005/8/layout/hProcess7"/>
    <dgm:cxn modelId="{D0CE56E5-EE91-4327-BFC7-F965EF5F56AF}" type="presParOf" srcId="{B55EEEC6-08C6-48DD-9B37-AD918AA39C86}" destId="{A608B145-A5E1-402E-AD81-BEDF0DCC9580}" srcOrd="2" destOrd="0" presId="urn:microsoft.com/office/officeart/2005/8/layout/hProcess7"/>
    <dgm:cxn modelId="{B7370BCC-574F-42FE-9C8D-830CC7E63CD3}" type="presParOf" srcId="{263CF051-CE23-445B-8DF9-7DCC6BCF5306}" destId="{E0426AF2-C352-4376-B750-EF14A4BE25F2}" srcOrd="1" destOrd="0" presId="urn:microsoft.com/office/officeart/2005/8/layout/hProcess7"/>
    <dgm:cxn modelId="{23C620B2-67FE-4579-9A4B-C2DBD3E3EB67}" type="presParOf" srcId="{263CF051-CE23-445B-8DF9-7DCC6BCF5306}" destId="{EE0E519D-5211-454B-BA04-C5E463899C02}" srcOrd="2" destOrd="0" presId="urn:microsoft.com/office/officeart/2005/8/layout/hProcess7"/>
    <dgm:cxn modelId="{273A5E0D-4A5A-4358-8B9B-7334393D1441}" type="presParOf" srcId="{EE0E519D-5211-454B-BA04-C5E463899C02}" destId="{5A9BD969-1698-45E0-AC92-9FF7B35A06AB}" srcOrd="0" destOrd="0" presId="urn:microsoft.com/office/officeart/2005/8/layout/hProcess7"/>
    <dgm:cxn modelId="{C138243D-6169-4CF7-B59E-8FC9B7851B5C}" type="presParOf" srcId="{EE0E519D-5211-454B-BA04-C5E463899C02}" destId="{8B35593C-EC2E-49C8-902F-FCEA5363B332}" srcOrd="1" destOrd="0" presId="urn:microsoft.com/office/officeart/2005/8/layout/hProcess7"/>
    <dgm:cxn modelId="{5D0E8CDD-63C8-4A8D-A376-42E39625BC85}" type="presParOf" srcId="{EE0E519D-5211-454B-BA04-C5E463899C02}" destId="{46C9008D-4E5B-4213-8CB7-FCC11C0033AF}" srcOrd="2" destOrd="0" presId="urn:microsoft.com/office/officeart/2005/8/layout/hProcess7"/>
    <dgm:cxn modelId="{9747693F-DA82-4822-8FC9-9A7028F83CE5}" type="presParOf" srcId="{263CF051-CE23-445B-8DF9-7DCC6BCF5306}" destId="{330C93CE-8587-4632-9163-8763B64E464F}" srcOrd="3" destOrd="0" presId="urn:microsoft.com/office/officeart/2005/8/layout/hProcess7"/>
    <dgm:cxn modelId="{0387C62A-1972-4A60-8BA6-3E5760078683}" type="presParOf" srcId="{263CF051-CE23-445B-8DF9-7DCC6BCF5306}" destId="{04C2C075-B286-4A7E-8709-39E406616D61}" srcOrd="4" destOrd="0" presId="urn:microsoft.com/office/officeart/2005/8/layout/hProcess7"/>
    <dgm:cxn modelId="{6B1DA921-34F1-4A32-A4BA-284712FCD971}" type="presParOf" srcId="{04C2C075-B286-4A7E-8709-39E406616D61}" destId="{497419B3-8A5E-4E6C-B571-D9916B264E2C}" srcOrd="0" destOrd="0" presId="urn:microsoft.com/office/officeart/2005/8/layout/hProcess7"/>
    <dgm:cxn modelId="{0800694C-A022-482E-AE1E-0531F1B0BBB0}" type="presParOf" srcId="{04C2C075-B286-4A7E-8709-39E406616D61}" destId="{3762B645-C49F-422E-B49D-5E4950215F06}" srcOrd="1" destOrd="0" presId="urn:microsoft.com/office/officeart/2005/8/layout/hProcess7"/>
    <dgm:cxn modelId="{A75F1717-E6A3-465A-859A-4494337FA7C8}" type="presParOf" srcId="{04C2C075-B286-4A7E-8709-39E406616D61}" destId="{5B40B62F-1E0D-4EA2-B26F-337B6DFD439C}" srcOrd="2" destOrd="0" presId="urn:microsoft.com/office/officeart/2005/8/layout/hProcess7"/>
    <dgm:cxn modelId="{B18CA5FC-80A1-4368-952E-D52DA335D776}" type="presParOf" srcId="{263CF051-CE23-445B-8DF9-7DCC6BCF5306}" destId="{D0FAF70B-8ECB-4DF8-9401-C55E7F7B7A08}" srcOrd="5" destOrd="0" presId="urn:microsoft.com/office/officeart/2005/8/layout/hProcess7"/>
    <dgm:cxn modelId="{46309212-F13B-4C74-8EB5-84714C6C4788}" type="presParOf" srcId="{263CF051-CE23-445B-8DF9-7DCC6BCF5306}" destId="{328EBD7D-3C48-4A88-9043-CF24792A88B2}" srcOrd="6" destOrd="0" presId="urn:microsoft.com/office/officeart/2005/8/layout/hProcess7"/>
    <dgm:cxn modelId="{A4C4426F-1BCC-4ACE-B84B-D3321929A018}" type="presParOf" srcId="{328EBD7D-3C48-4A88-9043-CF24792A88B2}" destId="{83558FC2-8A5F-4AA1-8954-B0985CBABB71}" srcOrd="0" destOrd="0" presId="urn:microsoft.com/office/officeart/2005/8/layout/hProcess7"/>
    <dgm:cxn modelId="{90B2AB10-8107-46D3-8380-4C0077D2FE0F}" type="presParOf" srcId="{328EBD7D-3C48-4A88-9043-CF24792A88B2}" destId="{30599DB0-D8E3-499D-8744-F2E6AA7A05C2}" srcOrd="1" destOrd="0" presId="urn:microsoft.com/office/officeart/2005/8/layout/hProcess7"/>
    <dgm:cxn modelId="{4BD9D2FD-ABA3-4F9B-95F9-285134C2F1A6}" type="presParOf" srcId="{328EBD7D-3C48-4A88-9043-CF24792A88B2}" destId="{12DFD157-B9EF-4C8A-84DD-8516A1DFC147}" srcOrd="2" destOrd="0" presId="urn:microsoft.com/office/officeart/2005/8/layout/hProcess7"/>
    <dgm:cxn modelId="{F9C6A3F0-1687-406E-BC9F-97940247AB66}" type="presParOf" srcId="{263CF051-CE23-445B-8DF9-7DCC6BCF5306}" destId="{19944306-E90C-40FA-87D9-91FBD8A90D0D}" srcOrd="7" destOrd="0" presId="urn:microsoft.com/office/officeart/2005/8/layout/hProcess7"/>
    <dgm:cxn modelId="{56F56A70-9320-49D6-8789-E5A250C3BB84}" type="presParOf" srcId="{263CF051-CE23-445B-8DF9-7DCC6BCF5306}" destId="{998BDD0D-930F-4967-9B93-8E8C2719A23C}" srcOrd="8" destOrd="0" presId="urn:microsoft.com/office/officeart/2005/8/layout/hProcess7"/>
    <dgm:cxn modelId="{EBE1E3C7-0D76-440D-9A77-04407E462C31}" type="presParOf" srcId="{998BDD0D-930F-4967-9B93-8E8C2719A23C}" destId="{DA6D95F7-8C68-4F1E-9950-6EF2270BC28C}" srcOrd="0" destOrd="0" presId="urn:microsoft.com/office/officeart/2005/8/layout/hProcess7"/>
    <dgm:cxn modelId="{EBBF16B1-ECEF-4EC3-A332-FCD7BF572447}" type="presParOf" srcId="{998BDD0D-930F-4967-9B93-8E8C2719A23C}" destId="{2A72062F-0D5D-4E31-AE79-260C1595CD53}" srcOrd="1" destOrd="0" presId="urn:microsoft.com/office/officeart/2005/8/layout/hProcess7"/>
    <dgm:cxn modelId="{1FAE9A0D-DC1C-41CD-AEF4-69A3B8348785}" type="presParOf" srcId="{998BDD0D-930F-4967-9B93-8E8C2719A23C}" destId="{C79FA76F-9111-4A4F-B4F8-C67F8C4AE2B6}" srcOrd="2" destOrd="0" presId="urn:microsoft.com/office/officeart/2005/8/layout/hProcess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21785-BC0F-4852-81FC-BB2133BE9E7A}">
      <dsp:nvSpPr>
        <dsp:cNvPr id="0" name=""/>
        <dsp:cNvSpPr/>
      </dsp:nvSpPr>
      <dsp:spPr>
        <a:xfrm>
          <a:off x="-4256674" y="-653074"/>
          <a:ext cx="5071699" cy="5071699"/>
        </a:xfrm>
        <a:prstGeom prst="blockArc">
          <a:avLst>
            <a:gd name="adj1" fmla="val 18900000"/>
            <a:gd name="adj2" fmla="val 2700000"/>
            <a:gd name="adj3" fmla="val 4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DAADA-5299-48CD-9805-1F0F16463132}">
      <dsp:nvSpPr>
        <dsp:cNvPr id="0" name=""/>
        <dsp:cNvSpPr/>
      </dsp:nvSpPr>
      <dsp:spPr>
        <a:xfrm>
          <a:off x="524150" y="376555"/>
          <a:ext cx="7681964" cy="753110"/>
        </a:xfrm>
        <a:prstGeom prst="rect">
          <a:avLst/>
        </a:prstGeom>
        <a:solidFill>
          <a:schemeClr val="bg1"/>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81" tIns="50800" rIns="50800" bIns="50800" numCol="1" spcCol="1270" anchor="ctr" anchorCtr="0">
          <a:noAutofit/>
        </a:bodyPr>
        <a:lstStyle/>
        <a:p>
          <a:pPr lvl="0" algn="l" defTabSz="889000">
            <a:lnSpc>
              <a:spcPct val="90000"/>
            </a:lnSpc>
            <a:spcBef>
              <a:spcPct val="0"/>
            </a:spcBef>
            <a:spcAft>
              <a:spcPct val="35000"/>
            </a:spcAft>
          </a:pPr>
          <a:r>
            <a:rPr lang="et-EE" sz="2000" b="1" kern="1200" dirty="0" smtClean="0">
              <a:solidFill>
                <a:schemeClr val="tx1"/>
              </a:solidFill>
            </a:rPr>
            <a:t>UUED TEENUSED </a:t>
          </a:r>
          <a:r>
            <a:rPr lang="et-EE" sz="2000" kern="1200" dirty="0" smtClean="0">
              <a:solidFill>
                <a:schemeClr val="tx1"/>
              </a:solidFill>
            </a:rPr>
            <a:t>töötukassast ja sotsiaalkindlustusametist</a:t>
          </a:r>
          <a:endParaRPr lang="et-EE" sz="2000" kern="1200" dirty="0">
            <a:solidFill>
              <a:schemeClr val="tx1"/>
            </a:solidFill>
          </a:endParaRPr>
        </a:p>
      </dsp:txBody>
      <dsp:txXfrm>
        <a:off x="524150" y="376555"/>
        <a:ext cx="7681964" cy="753110"/>
      </dsp:txXfrm>
    </dsp:sp>
    <dsp:sp modelId="{A2DB768A-6A87-41EE-A519-DA6771440475}">
      <dsp:nvSpPr>
        <dsp:cNvPr id="0" name=""/>
        <dsp:cNvSpPr/>
      </dsp:nvSpPr>
      <dsp:spPr>
        <a:xfrm>
          <a:off x="53456" y="282416"/>
          <a:ext cx="941387" cy="941387"/>
        </a:xfrm>
        <a:prstGeom prst="ellipse">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A932187A-3E7E-4480-9591-4C62B04F1083}">
      <dsp:nvSpPr>
        <dsp:cNvPr id="0" name=""/>
        <dsp:cNvSpPr/>
      </dsp:nvSpPr>
      <dsp:spPr>
        <a:xfrm>
          <a:off x="797905" y="1506220"/>
          <a:ext cx="7408208" cy="753110"/>
        </a:xfrm>
        <a:prstGeom prst="rect">
          <a:avLst/>
        </a:prstGeom>
        <a:solidFill>
          <a:schemeClr val="bg1"/>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81" tIns="50800" rIns="50800" bIns="50800" numCol="1" spcCol="1270" anchor="ctr" anchorCtr="0">
          <a:noAutofit/>
        </a:bodyPr>
        <a:lstStyle/>
        <a:p>
          <a:pPr lvl="0" algn="l" defTabSz="889000">
            <a:lnSpc>
              <a:spcPct val="90000"/>
            </a:lnSpc>
            <a:spcBef>
              <a:spcPct val="0"/>
            </a:spcBef>
            <a:spcAft>
              <a:spcPct val="35000"/>
            </a:spcAft>
          </a:pPr>
          <a:r>
            <a:rPr lang="et-EE" sz="2000" kern="1200" dirty="0" smtClean="0">
              <a:solidFill>
                <a:schemeClr val="tx1"/>
              </a:solidFill>
            </a:rPr>
            <a:t>TÖÖVÕIME HINDAMINE ja TÖÖVÕIMETOETUS </a:t>
          </a:r>
          <a:br>
            <a:rPr lang="et-EE" sz="2000" kern="1200" dirty="0" smtClean="0">
              <a:solidFill>
                <a:schemeClr val="tx1"/>
              </a:solidFill>
            </a:rPr>
          </a:br>
          <a:r>
            <a:rPr lang="et-EE" sz="2000" kern="1200" dirty="0" smtClean="0">
              <a:solidFill>
                <a:schemeClr val="tx1"/>
              </a:solidFill>
            </a:rPr>
            <a:t>ainult </a:t>
          </a:r>
          <a:r>
            <a:rPr lang="et-EE" sz="2000" b="1" kern="1200" dirty="0" smtClean="0">
              <a:solidFill>
                <a:schemeClr val="tx1"/>
              </a:solidFill>
            </a:rPr>
            <a:t>UUTELE</a:t>
          </a:r>
          <a:r>
            <a:rPr lang="et-EE" sz="2000" b="0" kern="1200" dirty="0" smtClean="0">
              <a:solidFill>
                <a:schemeClr val="tx1"/>
              </a:solidFill>
            </a:rPr>
            <a:t> tervisehäirega inimestele </a:t>
          </a:r>
          <a:endParaRPr lang="et-EE" sz="2000" b="0" kern="1200" dirty="0">
            <a:solidFill>
              <a:schemeClr val="tx1"/>
            </a:solidFill>
          </a:endParaRPr>
        </a:p>
      </dsp:txBody>
      <dsp:txXfrm>
        <a:off x="797905" y="1506220"/>
        <a:ext cx="7408208" cy="753110"/>
      </dsp:txXfrm>
    </dsp:sp>
    <dsp:sp modelId="{ACB61A19-3823-49B2-A4E9-DA9182027240}">
      <dsp:nvSpPr>
        <dsp:cNvPr id="0" name=""/>
        <dsp:cNvSpPr/>
      </dsp:nvSpPr>
      <dsp:spPr>
        <a:xfrm>
          <a:off x="327211" y="1412081"/>
          <a:ext cx="941387" cy="941387"/>
        </a:xfrm>
        <a:prstGeom prst="ellipse">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8A4F7462-EF6E-4946-959A-AE4A9696B94B}">
      <dsp:nvSpPr>
        <dsp:cNvPr id="0" name=""/>
        <dsp:cNvSpPr/>
      </dsp:nvSpPr>
      <dsp:spPr>
        <a:xfrm>
          <a:off x="524150" y="2635885"/>
          <a:ext cx="7681964" cy="753110"/>
        </a:xfrm>
        <a:prstGeom prst="rect">
          <a:avLst/>
        </a:prstGeom>
        <a:solidFill>
          <a:schemeClr val="bg1"/>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781" tIns="50800" rIns="50800" bIns="50800" numCol="1" spcCol="1270" anchor="ctr" anchorCtr="0">
          <a:noAutofit/>
        </a:bodyPr>
        <a:lstStyle/>
        <a:p>
          <a:pPr lvl="0" algn="l" defTabSz="889000">
            <a:lnSpc>
              <a:spcPct val="90000"/>
            </a:lnSpc>
            <a:spcBef>
              <a:spcPct val="0"/>
            </a:spcBef>
            <a:spcAft>
              <a:spcPct val="35000"/>
            </a:spcAft>
          </a:pPr>
          <a:r>
            <a:rPr lang="et-EE" sz="2000" kern="1200" dirty="0" smtClean="0">
              <a:solidFill>
                <a:schemeClr val="tx1"/>
              </a:solidFill>
            </a:rPr>
            <a:t>TÖÖVÕIME HINDAMINE ja TÖÖVÕIMETOETUS  ka</a:t>
          </a:r>
          <a:br>
            <a:rPr lang="et-EE" sz="2000" kern="1200" dirty="0" smtClean="0">
              <a:solidFill>
                <a:schemeClr val="tx1"/>
              </a:solidFill>
            </a:rPr>
          </a:br>
          <a:r>
            <a:rPr lang="et-EE" sz="2000" b="1" kern="1200" dirty="0" smtClean="0">
              <a:solidFill>
                <a:schemeClr val="tx1"/>
              </a:solidFill>
            </a:rPr>
            <a:t>TÄNASTELE</a:t>
          </a:r>
          <a:r>
            <a:rPr lang="et-EE" sz="2000" kern="1200" dirty="0" smtClean="0">
              <a:solidFill>
                <a:schemeClr val="tx1"/>
              </a:solidFill>
            </a:rPr>
            <a:t> töövõimetusega inimestele (kui </a:t>
          </a:r>
          <a:r>
            <a:rPr lang="et-EE" sz="2000" b="1" kern="1200" dirty="0" smtClean="0">
              <a:solidFill>
                <a:schemeClr val="tx1"/>
              </a:solidFill>
            </a:rPr>
            <a:t>TÄHTAEG</a:t>
          </a:r>
          <a:r>
            <a:rPr lang="et-EE" sz="2000" kern="1200" dirty="0" smtClean="0">
              <a:solidFill>
                <a:schemeClr val="tx1"/>
              </a:solidFill>
            </a:rPr>
            <a:t> kätte jõuab) </a:t>
          </a:r>
          <a:endParaRPr lang="et-EE" sz="2000" kern="1200" dirty="0">
            <a:solidFill>
              <a:schemeClr val="tx1"/>
            </a:solidFill>
          </a:endParaRPr>
        </a:p>
      </dsp:txBody>
      <dsp:txXfrm>
        <a:off x="524150" y="2635885"/>
        <a:ext cx="7681964" cy="753110"/>
      </dsp:txXfrm>
    </dsp:sp>
    <dsp:sp modelId="{F22C3031-264A-43AD-875B-E11B7F1F36B9}">
      <dsp:nvSpPr>
        <dsp:cNvPr id="0" name=""/>
        <dsp:cNvSpPr/>
      </dsp:nvSpPr>
      <dsp:spPr>
        <a:xfrm>
          <a:off x="53456" y="2541746"/>
          <a:ext cx="941387" cy="941387"/>
        </a:xfrm>
        <a:prstGeom prst="ellipse">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D3620-63F6-4FC4-8EB1-0846F829B4D6}">
      <dsp:nvSpPr>
        <dsp:cNvPr id="0" name=""/>
        <dsp:cNvSpPr/>
      </dsp:nvSpPr>
      <dsp:spPr>
        <a:xfrm>
          <a:off x="622" y="244490"/>
          <a:ext cx="2680245" cy="3216294"/>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t-EE" sz="3000" kern="1200" dirty="0" smtClean="0">
              <a:solidFill>
                <a:schemeClr val="accent6"/>
              </a:solidFill>
            </a:rPr>
            <a:t>märts</a:t>
          </a:r>
          <a:endParaRPr lang="et-EE" sz="3000" kern="1200" dirty="0">
            <a:solidFill>
              <a:schemeClr val="accent6"/>
            </a:solidFill>
          </a:endParaRPr>
        </a:p>
      </dsp:txBody>
      <dsp:txXfrm rot="16200000">
        <a:off x="-1050033" y="1295146"/>
        <a:ext cx="2637361" cy="536049"/>
      </dsp:txXfrm>
    </dsp:sp>
    <dsp:sp modelId="{A608B145-A5E1-402E-AD81-BEDF0DCC9580}">
      <dsp:nvSpPr>
        <dsp:cNvPr id="0" name=""/>
        <dsp:cNvSpPr/>
      </dsp:nvSpPr>
      <dsp:spPr>
        <a:xfrm>
          <a:off x="536671" y="244490"/>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endParaRPr lang="et-EE" sz="2800" kern="1200" dirty="0" smtClean="0"/>
        </a:p>
        <a:p>
          <a:pPr lvl="0" algn="ctr" defTabSz="1244600">
            <a:lnSpc>
              <a:spcPct val="90000"/>
            </a:lnSpc>
            <a:spcBef>
              <a:spcPct val="0"/>
            </a:spcBef>
            <a:spcAft>
              <a:spcPct val="35000"/>
            </a:spcAft>
          </a:pPr>
          <a:r>
            <a:rPr lang="et-EE" sz="2800" kern="1200" dirty="0" smtClean="0"/>
            <a:t>SISSETULEK</a:t>
          </a:r>
        </a:p>
        <a:p>
          <a:pPr lvl="0" algn="ctr" defTabSz="1244600">
            <a:lnSpc>
              <a:spcPct val="90000"/>
            </a:lnSpc>
            <a:spcBef>
              <a:spcPct val="0"/>
            </a:spcBef>
            <a:spcAft>
              <a:spcPct val="35000"/>
            </a:spcAft>
          </a:pPr>
          <a:endParaRPr lang="et-EE" sz="1400" kern="1200" dirty="0" smtClean="0"/>
        </a:p>
        <a:p>
          <a:pPr lvl="0" algn="ctr" defTabSz="1244600">
            <a:lnSpc>
              <a:spcPct val="90000"/>
            </a:lnSpc>
            <a:spcBef>
              <a:spcPct val="0"/>
            </a:spcBef>
            <a:spcAft>
              <a:spcPct val="35000"/>
            </a:spcAft>
          </a:pPr>
          <a:endParaRPr lang="et-EE" sz="1400" kern="1200" dirty="0" smtClean="0"/>
        </a:p>
        <a:p>
          <a:pPr lvl="0" algn="ctr" defTabSz="1244600">
            <a:lnSpc>
              <a:spcPct val="90000"/>
            </a:lnSpc>
            <a:spcBef>
              <a:spcPct val="0"/>
            </a:spcBef>
            <a:spcAft>
              <a:spcPct val="35000"/>
            </a:spcAft>
          </a:pPr>
          <a:endParaRPr lang="et-EE" sz="1400" kern="1200" dirty="0" smtClean="0"/>
        </a:p>
        <a:p>
          <a:pPr lvl="0" algn="ctr" defTabSz="1244600">
            <a:lnSpc>
              <a:spcPct val="90000"/>
            </a:lnSpc>
            <a:spcBef>
              <a:spcPct val="0"/>
            </a:spcBef>
            <a:spcAft>
              <a:spcPct val="35000"/>
            </a:spcAft>
          </a:pPr>
          <a:endParaRPr lang="et-EE" sz="1400" kern="1200" dirty="0" smtClean="0"/>
        </a:p>
        <a:p>
          <a:pPr lvl="0" algn="ctr" defTabSz="1244600">
            <a:lnSpc>
              <a:spcPct val="90000"/>
            </a:lnSpc>
            <a:spcBef>
              <a:spcPct val="0"/>
            </a:spcBef>
            <a:spcAft>
              <a:spcPct val="35000"/>
            </a:spcAft>
          </a:pPr>
          <a:r>
            <a:rPr lang="et-EE" sz="1400" b="1" i="1" kern="1200" dirty="0" smtClean="0"/>
            <a:t>Näide: 1100.-</a:t>
          </a:r>
          <a:endParaRPr lang="et-EE" sz="1400" b="1" i="1" kern="1200" dirty="0"/>
        </a:p>
      </dsp:txBody>
      <dsp:txXfrm>
        <a:off x="536671" y="244490"/>
        <a:ext cx="1996783" cy="3216294"/>
      </dsp:txXfrm>
    </dsp:sp>
    <dsp:sp modelId="{497419B3-8A5E-4E6C-B571-D9916B264E2C}">
      <dsp:nvSpPr>
        <dsp:cNvPr id="0" name=""/>
        <dsp:cNvSpPr/>
      </dsp:nvSpPr>
      <dsp:spPr>
        <a:xfrm>
          <a:off x="2774677" y="244490"/>
          <a:ext cx="2680245" cy="3216294"/>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t-EE" sz="3000" kern="1200" dirty="0" smtClean="0">
              <a:solidFill>
                <a:schemeClr val="accent6"/>
              </a:solidFill>
            </a:rPr>
            <a:t>aprill</a:t>
          </a:r>
          <a:endParaRPr lang="et-EE" sz="3000" kern="1200" dirty="0">
            <a:solidFill>
              <a:schemeClr val="accent6"/>
            </a:solidFill>
          </a:endParaRPr>
        </a:p>
      </dsp:txBody>
      <dsp:txXfrm rot="16200000">
        <a:off x="1724020" y="1295146"/>
        <a:ext cx="2637361" cy="536049"/>
      </dsp:txXfrm>
    </dsp:sp>
    <dsp:sp modelId="{8B35593C-EC2E-49C8-902F-FCEA5363B332}">
      <dsp:nvSpPr>
        <dsp:cNvPr id="0" name=""/>
        <dsp:cNvSpPr/>
      </dsp:nvSpPr>
      <dsp:spPr>
        <a:xfrm rot="16200000">
          <a:off x="2501313" y="2748855"/>
          <a:ext cx="472521" cy="402036"/>
        </a:xfrm>
        <a:prstGeom prst="flowChartExtra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0B62F-1E0D-4EA2-B26F-337B6DFD439C}">
      <dsp:nvSpPr>
        <dsp:cNvPr id="0" name=""/>
        <dsp:cNvSpPr/>
      </dsp:nvSpPr>
      <dsp:spPr>
        <a:xfrm>
          <a:off x="3310726" y="244490"/>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ctr" defTabSz="1244600">
            <a:lnSpc>
              <a:spcPct val="90000"/>
            </a:lnSpc>
            <a:spcBef>
              <a:spcPct val="0"/>
            </a:spcBef>
            <a:spcAft>
              <a:spcPct val="35000"/>
            </a:spcAft>
          </a:pPr>
          <a:endParaRPr lang="et-EE" sz="2800" kern="1200" dirty="0" smtClean="0"/>
        </a:p>
        <a:p>
          <a:pPr lvl="0" algn="ctr" defTabSz="1244600">
            <a:lnSpc>
              <a:spcPct val="90000"/>
            </a:lnSpc>
            <a:spcBef>
              <a:spcPct val="0"/>
            </a:spcBef>
            <a:spcAft>
              <a:spcPct val="35000"/>
            </a:spcAft>
          </a:pPr>
          <a:r>
            <a:rPr lang="et-EE" sz="2800" kern="1200" dirty="0" smtClean="0"/>
            <a:t>TVT MAKSMISE</a:t>
          </a:r>
        </a:p>
        <a:p>
          <a:pPr lvl="0" algn="ctr" defTabSz="1244600">
            <a:lnSpc>
              <a:spcPct val="90000"/>
            </a:lnSpc>
            <a:spcBef>
              <a:spcPct val="0"/>
            </a:spcBef>
            <a:spcAft>
              <a:spcPct val="35000"/>
            </a:spcAft>
          </a:pPr>
          <a:r>
            <a:rPr lang="et-EE" sz="2800" kern="1200" dirty="0" smtClean="0"/>
            <a:t>KUU</a:t>
          </a:r>
        </a:p>
        <a:p>
          <a:pPr lvl="0" algn="ctr" defTabSz="1244600">
            <a:lnSpc>
              <a:spcPct val="90000"/>
            </a:lnSpc>
            <a:spcBef>
              <a:spcPct val="0"/>
            </a:spcBef>
            <a:spcAft>
              <a:spcPct val="35000"/>
            </a:spcAft>
          </a:pPr>
          <a:r>
            <a:rPr lang="et-EE" sz="1400" b="1" i="1" kern="1200" dirty="0" smtClean="0"/>
            <a:t>1100 - 1012,50 = 87,50</a:t>
          </a:r>
          <a:endParaRPr lang="et-EE" sz="1400" b="1" i="1" kern="1200" dirty="0"/>
        </a:p>
        <a:p>
          <a:pPr lvl="0" algn="ctr" defTabSz="622300">
            <a:lnSpc>
              <a:spcPct val="90000"/>
            </a:lnSpc>
            <a:spcBef>
              <a:spcPct val="0"/>
            </a:spcBef>
            <a:spcAft>
              <a:spcPct val="35000"/>
            </a:spcAft>
          </a:pPr>
          <a:r>
            <a:rPr lang="et-EE" sz="1400" b="1" i="1" kern="1200" dirty="0" smtClean="0"/>
            <a:t>87,50 : 2 = 43,75</a:t>
          </a:r>
        </a:p>
        <a:p>
          <a:pPr lvl="0" algn="ctr" defTabSz="622300">
            <a:lnSpc>
              <a:spcPct val="90000"/>
            </a:lnSpc>
            <a:spcBef>
              <a:spcPct val="0"/>
            </a:spcBef>
            <a:spcAft>
              <a:spcPct val="35000"/>
            </a:spcAft>
          </a:pPr>
          <a:r>
            <a:rPr lang="et-EE" sz="1400" b="1" i="1" kern="1200" dirty="0" smtClean="0"/>
            <a:t>6,41 x 30= 192,30</a:t>
          </a:r>
          <a:endParaRPr lang="et-EE" sz="1400" b="1" i="1" kern="1200" dirty="0"/>
        </a:p>
        <a:p>
          <a:pPr lvl="0" algn="ctr" defTabSz="622300">
            <a:lnSpc>
              <a:spcPct val="90000"/>
            </a:lnSpc>
            <a:spcBef>
              <a:spcPct val="0"/>
            </a:spcBef>
            <a:spcAft>
              <a:spcPct val="35000"/>
            </a:spcAft>
          </a:pPr>
          <a:r>
            <a:rPr lang="et-EE" sz="1400" b="1" i="1" kern="1200" dirty="0" smtClean="0"/>
            <a:t>192,30 - 43,75 = 148,55</a:t>
          </a:r>
          <a:endParaRPr lang="et-EE" sz="1400" b="1" i="1" kern="1200" dirty="0"/>
        </a:p>
      </dsp:txBody>
      <dsp:txXfrm>
        <a:off x="3310726" y="244490"/>
        <a:ext cx="1996783" cy="3216294"/>
      </dsp:txXfrm>
    </dsp:sp>
    <dsp:sp modelId="{DA6D95F7-8C68-4F1E-9950-6EF2270BC28C}">
      <dsp:nvSpPr>
        <dsp:cNvPr id="0" name=""/>
        <dsp:cNvSpPr/>
      </dsp:nvSpPr>
      <dsp:spPr>
        <a:xfrm>
          <a:off x="5549354" y="252016"/>
          <a:ext cx="2680245" cy="3216294"/>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t-EE" sz="3000" kern="1200" dirty="0" smtClean="0">
              <a:solidFill>
                <a:schemeClr val="accent6"/>
              </a:solidFill>
            </a:rPr>
            <a:t>mai</a:t>
          </a:r>
          <a:endParaRPr lang="et-EE" sz="3000" kern="1200" dirty="0">
            <a:solidFill>
              <a:schemeClr val="accent6"/>
            </a:solidFill>
          </a:endParaRPr>
        </a:p>
      </dsp:txBody>
      <dsp:txXfrm rot="16200000">
        <a:off x="4498697" y="1302672"/>
        <a:ext cx="2637361" cy="536049"/>
      </dsp:txXfrm>
    </dsp:sp>
    <dsp:sp modelId="{30599DB0-D8E3-499D-8744-F2E6AA7A05C2}">
      <dsp:nvSpPr>
        <dsp:cNvPr id="0" name=""/>
        <dsp:cNvSpPr/>
      </dsp:nvSpPr>
      <dsp:spPr>
        <a:xfrm rot="16200000">
          <a:off x="5293351" y="2807173"/>
          <a:ext cx="472521" cy="402036"/>
        </a:xfrm>
        <a:prstGeom prst="flowChartExtra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FA76F-9111-4A4F-B4F8-C67F8C4AE2B6}">
      <dsp:nvSpPr>
        <dsp:cNvPr id="0" name=""/>
        <dsp:cNvSpPr/>
      </dsp:nvSpPr>
      <dsp:spPr>
        <a:xfrm>
          <a:off x="6085403" y="252016"/>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ctr" defTabSz="1244600">
            <a:lnSpc>
              <a:spcPct val="90000"/>
            </a:lnSpc>
            <a:spcBef>
              <a:spcPct val="0"/>
            </a:spcBef>
            <a:spcAft>
              <a:spcPct val="35000"/>
            </a:spcAft>
          </a:pPr>
          <a:endParaRPr lang="et-EE" sz="2800" kern="1200" dirty="0" smtClean="0"/>
        </a:p>
        <a:p>
          <a:pPr lvl="0" algn="ctr" defTabSz="1244600">
            <a:lnSpc>
              <a:spcPct val="90000"/>
            </a:lnSpc>
            <a:spcBef>
              <a:spcPct val="0"/>
            </a:spcBef>
            <a:spcAft>
              <a:spcPct val="35000"/>
            </a:spcAft>
          </a:pPr>
          <a:r>
            <a:rPr lang="et-EE" sz="2800" kern="1200" dirty="0" smtClean="0"/>
            <a:t>TVT VÄLJAMAKSE</a:t>
          </a:r>
        </a:p>
        <a:p>
          <a:pPr lvl="0" algn="ctr" defTabSz="1244600">
            <a:lnSpc>
              <a:spcPct val="90000"/>
            </a:lnSpc>
            <a:spcBef>
              <a:spcPct val="0"/>
            </a:spcBef>
            <a:spcAft>
              <a:spcPct val="35000"/>
            </a:spcAft>
          </a:pPr>
          <a:r>
            <a:rPr lang="et-EE" sz="2800" kern="1200" dirty="0" smtClean="0"/>
            <a:t>KUU</a:t>
          </a:r>
        </a:p>
        <a:p>
          <a:pPr lvl="0" algn="ctr" defTabSz="1244600">
            <a:lnSpc>
              <a:spcPct val="90000"/>
            </a:lnSpc>
            <a:spcBef>
              <a:spcPct val="0"/>
            </a:spcBef>
            <a:spcAft>
              <a:spcPct val="35000"/>
            </a:spcAft>
          </a:pPr>
          <a:r>
            <a:rPr lang="et-EE" sz="1400" b="1" i="1" kern="1200" dirty="0" smtClean="0"/>
            <a:t>148,55.-</a:t>
          </a:r>
        </a:p>
      </dsp:txBody>
      <dsp:txXfrm>
        <a:off x="6085403" y="252016"/>
        <a:ext cx="1996783" cy="3216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D52BCD5-1AF9-4C4B-AA77-11699C7FEC20}" type="datetimeFigureOut">
              <a:rPr lang="et-EE" smtClean="0"/>
              <a:t>18.05.2016</a:t>
            </a:fld>
            <a:endParaRPr lang="et-EE"/>
          </a:p>
        </p:txBody>
      </p:sp>
      <p:sp>
        <p:nvSpPr>
          <p:cNvPr id="4" name="Jaluse kohatäid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6EF6163-30DA-4998-8FF0-6985EEA3590C}" type="slidenum">
              <a:rPr lang="et-EE" smtClean="0"/>
              <a:t>‹#›</a:t>
            </a:fld>
            <a:endParaRPr lang="et-EE"/>
          </a:p>
        </p:txBody>
      </p:sp>
    </p:spTree>
    <p:extLst>
      <p:ext uri="{BB962C8B-B14F-4D97-AF65-F5344CB8AC3E}">
        <p14:creationId xmlns:p14="http://schemas.microsoft.com/office/powerpoint/2010/main" val="229278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A957F70-7C3B-470A-92E9-CDB0A8DAA0DD}" type="datetimeFigureOut">
              <a:rPr lang="et-EE" smtClean="0"/>
              <a:t>18.05.2016</a:t>
            </a:fld>
            <a:endParaRPr lang="et-EE"/>
          </a:p>
        </p:txBody>
      </p:sp>
      <p:sp>
        <p:nvSpPr>
          <p:cNvPr id="4" name="Slaidi pildi kohatä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6FC2F81-0723-404B-9172-56E25D2D1237}" type="slidenum">
              <a:rPr lang="et-EE" smtClean="0"/>
              <a:t>‹#›</a:t>
            </a:fld>
            <a:endParaRPr lang="et-EE"/>
          </a:p>
        </p:txBody>
      </p:sp>
    </p:spTree>
    <p:extLst>
      <p:ext uri="{BB962C8B-B14F-4D97-AF65-F5344CB8AC3E}">
        <p14:creationId xmlns:p14="http://schemas.microsoft.com/office/powerpoint/2010/main" val="35167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68FE6E57-13E5-4A39-90B6-BB7283E2F3F1}" type="slidenum">
              <a:rPr lang="et-EE" smtClean="0"/>
              <a:t>1</a:t>
            </a:fld>
            <a:endParaRPr lang="et-EE"/>
          </a:p>
        </p:txBody>
      </p:sp>
    </p:spTree>
    <p:extLst>
      <p:ext uri="{BB962C8B-B14F-4D97-AF65-F5344CB8AC3E}">
        <p14:creationId xmlns:p14="http://schemas.microsoft.com/office/powerpoint/2010/main" val="223669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r>
              <a:rPr lang="et-EE" dirty="0" smtClean="0"/>
              <a:t>HINDAMINE</a:t>
            </a:r>
          </a:p>
          <a:p>
            <a:pPr marL="349209" indent="-349209" algn="just">
              <a:buBlip>
                <a:blip r:embed="rId3"/>
              </a:buBlip>
              <a:defRPr/>
            </a:pPr>
            <a:r>
              <a:rPr lang="et-EE" dirty="0" smtClean="0"/>
              <a:t>Töövõime hindamisel on aluseks:</a:t>
            </a:r>
          </a:p>
          <a:p>
            <a:pPr marL="814822" lvl="1" indent="-349209" algn="just">
              <a:buBlip>
                <a:blip r:embed="rId3"/>
              </a:buBlip>
              <a:defRPr/>
            </a:pPr>
            <a:r>
              <a:rPr lang="et-EE" dirty="0" smtClean="0"/>
              <a:t>funktsionaalsete võimete küsimustik</a:t>
            </a:r>
          </a:p>
          <a:p>
            <a:pPr marL="814822" lvl="1" indent="-349209" algn="just">
              <a:buBlip>
                <a:blip r:embed="rId3"/>
              </a:buBlip>
              <a:defRPr/>
            </a:pPr>
            <a:r>
              <a:rPr lang="et-EE" dirty="0" smtClean="0"/>
              <a:t>terviseandmed</a:t>
            </a:r>
          </a:p>
          <a:p>
            <a:pPr marL="814822" lvl="1" indent="-349209" algn="just">
              <a:buBlip>
                <a:blip r:embed="rId3"/>
              </a:buBlip>
              <a:defRPr/>
            </a:pPr>
            <a:r>
              <a:rPr lang="et-EE" dirty="0" smtClean="0"/>
              <a:t>muud asjassepuutuvad andmed (nt vaatluse põhjal) </a:t>
            </a:r>
          </a:p>
          <a:p>
            <a:pPr algn="just" eaLnBrk="1" hangingPunct="1">
              <a:defRPr/>
            </a:pPr>
            <a:r>
              <a:rPr lang="et-EE" i="1" dirty="0" smtClean="0"/>
              <a:t>Hindamine võib olla dokumendi- või visiidipõhine (kui</a:t>
            </a:r>
            <a:r>
              <a:rPr lang="et-EE" i="1" baseline="0" dirty="0" smtClean="0"/>
              <a:t> inimese taotluse andmed ja terviseandmed on vastuolulised). </a:t>
            </a:r>
            <a:r>
              <a:rPr lang="et-EE" dirty="0" smtClean="0"/>
              <a:t>Metoodikat hetkel piloteeritakse. </a:t>
            </a:r>
            <a:endParaRPr lang="et-EE" dirty="0" smtClean="0">
              <a:solidFill>
                <a:schemeClr val="accent6"/>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10</a:t>
            </a:fld>
            <a:endParaRPr lang="et-EE" dirty="0" smtClean="0"/>
          </a:p>
        </p:txBody>
      </p:sp>
    </p:spTree>
    <p:extLst>
      <p:ext uri="{BB962C8B-B14F-4D97-AF65-F5344CB8AC3E}">
        <p14:creationId xmlns:p14="http://schemas.microsoft.com/office/powerpoint/2010/main" val="178794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et-EE" sz="1200" kern="1200" dirty="0" smtClean="0">
                <a:solidFill>
                  <a:schemeClr val="tx1"/>
                </a:solidFill>
                <a:effectLst/>
                <a:latin typeface="+mn-lt"/>
                <a:ea typeface="+mn-ea"/>
                <a:cs typeface="+mn-cs"/>
              </a:rPr>
              <a:t>Teatud raskete tervisehäirete korral on seisundi raskusaste igal juhul muutumatu ja mõju töövõimele üheselt mõistetav. Nimetatud tervisehäired põhjustavad üldjuhul  </a:t>
            </a:r>
            <a:r>
              <a:rPr lang="et-EE" sz="1200" b="1" kern="1200" dirty="0" smtClean="0">
                <a:solidFill>
                  <a:schemeClr val="tx1"/>
                </a:solidFill>
                <a:effectLst/>
                <a:latin typeface="+mn-lt"/>
                <a:ea typeface="+mn-ea"/>
                <a:cs typeface="+mn-cs"/>
              </a:rPr>
              <a:t>töövõime</a:t>
            </a:r>
            <a:r>
              <a:rPr lang="et-EE" sz="1200" b="1" kern="1200" baseline="0" dirty="0" smtClean="0">
                <a:solidFill>
                  <a:schemeClr val="tx1"/>
                </a:solidFill>
                <a:effectLst/>
                <a:latin typeface="+mn-lt"/>
                <a:ea typeface="+mn-ea"/>
                <a:cs typeface="+mn-cs"/>
              </a:rPr>
              <a:t> puudumise</a:t>
            </a:r>
            <a:r>
              <a:rPr lang="et-EE" sz="1200" b="1" kern="1200" dirty="0" smtClean="0">
                <a:solidFill>
                  <a:schemeClr val="tx1"/>
                </a:solidFill>
                <a:effectLst/>
                <a:latin typeface="+mn-lt"/>
                <a:ea typeface="+mn-ea"/>
                <a:cs typeface="+mn-cs"/>
              </a:rPr>
              <a:t>.</a:t>
            </a:r>
            <a:r>
              <a:rPr lang="et-EE" sz="1200" kern="1200" dirty="0" smtClean="0">
                <a:solidFill>
                  <a:schemeClr val="tx1"/>
                </a:solidFill>
                <a:effectLst/>
                <a:latin typeface="+mn-lt"/>
                <a:ea typeface="+mn-ea"/>
                <a:cs typeface="+mn-cs"/>
              </a:rPr>
              <a:t> Juhul, kui taotleja kinnitab mõne loetelus märgitud seisundi esinemist,  ei</a:t>
            </a:r>
            <a:r>
              <a:rPr lang="et-EE" sz="1200" kern="1200" baseline="0" dirty="0" smtClean="0">
                <a:solidFill>
                  <a:schemeClr val="tx1"/>
                </a:solidFill>
                <a:effectLst/>
                <a:latin typeface="+mn-lt"/>
                <a:ea typeface="+mn-ea"/>
                <a:cs typeface="+mn-cs"/>
              </a:rPr>
              <a:t> pea ta ülejäänud </a:t>
            </a:r>
            <a:r>
              <a:rPr lang="et-EE" sz="1200" kern="1200" baseline="0" dirty="0" err="1" smtClean="0">
                <a:solidFill>
                  <a:schemeClr val="tx1"/>
                </a:solidFill>
                <a:effectLst/>
                <a:latin typeface="+mn-lt"/>
                <a:ea typeface="+mn-ea"/>
                <a:cs typeface="+mn-cs"/>
              </a:rPr>
              <a:t>taotusvormi</a:t>
            </a:r>
            <a:r>
              <a:rPr lang="et-EE" sz="1200" kern="1200" baseline="0" dirty="0" smtClean="0">
                <a:solidFill>
                  <a:schemeClr val="tx1"/>
                </a:solidFill>
                <a:effectLst/>
                <a:latin typeface="+mn-lt"/>
                <a:ea typeface="+mn-ea"/>
                <a:cs typeface="+mn-cs"/>
              </a:rPr>
              <a:t> täitma (küsimustik). </a:t>
            </a:r>
            <a:r>
              <a:rPr lang="et-EE" sz="1200" kern="1200" dirty="0" smtClean="0">
                <a:solidFill>
                  <a:schemeClr val="tx1"/>
                </a:solidFill>
                <a:effectLst/>
                <a:latin typeface="+mn-lt"/>
                <a:ea typeface="+mn-ea"/>
                <a:cs typeface="+mn-cs"/>
              </a:rPr>
              <a:t>Taotlus suunatakse ekspertarstile, kes taotleja meditsiinilistele andmetele  tuginedes kinnitab või lükkab ümber märgitud töövõimet välistavad tingimused, mille alusel Töötukassa teeb otsuse taotleja töövõimelisuse kohta. K</a:t>
            </a:r>
            <a:r>
              <a:rPr lang="en-US" sz="1200" kern="1200" dirty="0" smtClean="0">
                <a:solidFill>
                  <a:schemeClr val="tx1"/>
                </a:solidFill>
                <a:effectLst/>
                <a:latin typeface="+mn-lt"/>
                <a:ea typeface="+mn-ea"/>
                <a:cs typeface="+mn-cs"/>
              </a:rPr>
              <a:t>u</a:t>
            </a:r>
            <a:r>
              <a:rPr lang="et-EE" sz="1200" kern="1200" dirty="0" smtClean="0">
                <a:solidFill>
                  <a:schemeClr val="tx1"/>
                </a:solidFill>
                <a:effectLst/>
                <a:latin typeface="+mn-lt"/>
                <a:ea typeface="+mn-ea"/>
                <a:cs typeface="+mn-cs"/>
              </a:rPr>
              <a:t>i nimetatud tervisehäired leiavad kinnitust, siis võib hinnata</a:t>
            </a:r>
            <a:r>
              <a:rPr lang="et-EE" sz="1200" kern="1200" baseline="0" dirty="0" smtClean="0">
                <a:solidFill>
                  <a:schemeClr val="tx1"/>
                </a:solidFill>
                <a:effectLst/>
                <a:latin typeface="+mn-lt"/>
                <a:ea typeface="+mn-ea"/>
                <a:cs typeface="+mn-cs"/>
              </a:rPr>
              <a:t> inimese töövõime puuduvaks. </a:t>
            </a:r>
            <a:endParaRPr lang="en-US" sz="1200" kern="1200" dirty="0" smtClean="0">
              <a:solidFill>
                <a:schemeClr val="tx1"/>
              </a:solidFill>
              <a:effectLst/>
              <a:latin typeface="+mn-lt"/>
              <a:ea typeface="+mn-ea"/>
              <a:cs typeface="+mn-cs"/>
            </a:endParaRPr>
          </a:p>
          <a:p>
            <a:pPr algn="just" eaLnBrk="1" hangingPunct="1">
              <a:spcBef>
                <a:spcPct val="0"/>
              </a:spcBef>
            </a:pPr>
            <a:endParaRPr lang="et-EE" sz="1400" b="1" dirty="0" smtClean="0">
              <a:solidFill>
                <a:schemeClr val="tx1"/>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11</a:t>
            </a:fld>
            <a:endParaRPr lang="et-EE" dirty="0" smtClean="0"/>
          </a:p>
        </p:txBody>
      </p:sp>
    </p:spTree>
    <p:extLst>
      <p:ext uri="{BB962C8B-B14F-4D97-AF65-F5344CB8AC3E}">
        <p14:creationId xmlns:p14="http://schemas.microsoft.com/office/powerpoint/2010/main" val="388213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12</a:t>
            </a:fld>
            <a:endParaRPr lang="et-EE"/>
          </a:p>
        </p:txBody>
      </p:sp>
    </p:spTree>
    <p:extLst>
      <p:ext uri="{BB962C8B-B14F-4D97-AF65-F5344CB8AC3E}">
        <p14:creationId xmlns:p14="http://schemas.microsoft.com/office/powerpoint/2010/main" val="154664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i="0" u="none" strike="noStrike" kern="1200" baseline="0" dirty="0" smtClean="0">
              <a:solidFill>
                <a:schemeClr val="tx1"/>
              </a:solidFill>
              <a:latin typeface="+mn-lt"/>
              <a:ea typeface="+mn-ea"/>
              <a:cs typeface="+mn-cs"/>
            </a:endParaRPr>
          </a:p>
          <a:p>
            <a:r>
              <a:rPr lang="et-EE" sz="1200" b="0" i="0" u="none" strike="noStrike" kern="1200" baseline="0" dirty="0" smtClean="0">
                <a:solidFill>
                  <a:schemeClr val="tx1"/>
                </a:solidFill>
                <a:latin typeface="+mn-lt"/>
                <a:ea typeface="+mn-ea"/>
                <a:cs typeface="+mn-cs"/>
              </a:rPr>
              <a:t> Kuna taotluse täitmine võtab aega, soovitame pöördumise aeg enne telefoni teel kokku leppida.</a:t>
            </a:r>
          </a:p>
          <a:p>
            <a:r>
              <a:rPr lang="et-EE" sz="1200" b="0" i="0" u="none" strike="noStrike" kern="1200" baseline="0" dirty="0" smtClean="0">
                <a:solidFill>
                  <a:schemeClr val="tx1"/>
                </a:solidFill>
                <a:latin typeface="+mn-lt"/>
                <a:ea typeface="+mn-ea"/>
                <a:cs typeface="+mn-cs"/>
              </a:rPr>
              <a:t>• Koos töövõime hindamise taotlusega saate esitada </a:t>
            </a:r>
            <a:r>
              <a:rPr lang="et-EE" sz="1200" b="1" i="0" u="none" strike="noStrike" kern="1200" baseline="0" dirty="0" smtClean="0">
                <a:solidFill>
                  <a:schemeClr val="tx1"/>
                </a:solidFill>
                <a:latin typeface="+mn-lt"/>
                <a:ea typeface="+mn-ea"/>
                <a:cs typeface="+mn-cs"/>
              </a:rPr>
              <a:t>puude hindamise </a:t>
            </a:r>
            <a:r>
              <a:rPr lang="et-EE" sz="1200" b="0" i="0" u="none" strike="noStrike" kern="1200" baseline="0" dirty="0" smtClean="0">
                <a:solidFill>
                  <a:schemeClr val="tx1"/>
                </a:solidFill>
                <a:latin typeface="+mn-lt"/>
                <a:ea typeface="+mn-ea"/>
                <a:cs typeface="+mn-cs"/>
              </a:rPr>
              <a:t>taotluse.</a:t>
            </a:r>
          </a:p>
          <a:p>
            <a:r>
              <a:rPr lang="et-EE" sz="1200" b="0" i="0" u="none" strike="noStrike" kern="1200" baseline="0" dirty="0" smtClean="0">
                <a:solidFill>
                  <a:schemeClr val="tx1"/>
                </a:solidFill>
                <a:latin typeface="+mn-lt"/>
                <a:ea typeface="+mn-ea"/>
                <a:cs typeface="+mn-cs"/>
              </a:rPr>
              <a:t>• Töövõimet hindab </a:t>
            </a:r>
            <a:r>
              <a:rPr lang="et-EE" sz="1200" b="1" i="0" u="none" strike="noStrike" kern="1200" baseline="0" dirty="0" smtClean="0">
                <a:solidFill>
                  <a:schemeClr val="tx1"/>
                </a:solidFill>
                <a:latin typeface="+mn-lt"/>
                <a:ea typeface="+mn-ea"/>
                <a:cs typeface="+mn-cs"/>
              </a:rPr>
              <a:t>ekspertarst </a:t>
            </a:r>
            <a:r>
              <a:rPr lang="et-EE" sz="1200" b="0" i="0" u="none" strike="noStrike" kern="1200" baseline="0" dirty="0" smtClean="0">
                <a:solidFill>
                  <a:schemeClr val="tx1"/>
                </a:solidFill>
                <a:latin typeface="+mn-lt"/>
                <a:ea typeface="+mn-ea"/>
                <a:cs typeface="+mn-cs"/>
              </a:rPr>
              <a:t>teie taotluse ja tervise andmete põhjal.</a:t>
            </a:r>
          </a:p>
          <a:p>
            <a:r>
              <a:rPr lang="et-EE" sz="1200" b="0" i="0" u="none" strike="noStrike" kern="1200" baseline="0" dirty="0" smtClean="0">
                <a:solidFill>
                  <a:schemeClr val="tx1"/>
                </a:solidFill>
                <a:latin typeface="+mn-lt"/>
                <a:ea typeface="+mn-ea"/>
                <a:cs typeface="+mn-cs"/>
              </a:rPr>
              <a:t>• Töötukassa teeb ekspertarsti arvamuse põhjal </a:t>
            </a:r>
            <a:r>
              <a:rPr lang="et-EE" sz="1200" b="1" i="0" u="none" strike="noStrike" kern="1200" baseline="0" dirty="0" smtClean="0">
                <a:solidFill>
                  <a:schemeClr val="tx1"/>
                </a:solidFill>
                <a:latin typeface="+mn-lt"/>
                <a:ea typeface="+mn-ea"/>
                <a:cs typeface="+mn-cs"/>
              </a:rPr>
              <a:t>otsuse </a:t>
            </a:r>
            <a:r>
              <a:rPr lang="et-EE" sz="1200" b="0" i="0" u="none" strike="noStrike" kern="1200" baseline="0" dirty="0" smtClean="0">
                <a:solidFill>
                  <a:schemeClr val="tx1"/>
                </a:solidFill>
                <a:latin typeface="+mn-lt"/>
                <a:ea typeface="+mn-ea"/>
                <a:cs typeface="+mn-cs"/>
              </a:rPr>
              <a:t>teie töövõime kohta.</a:t>
            </a:r>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13</a:t>
            </a:fld>
            <a:endParaRPr lang="et-EE"/>
          </a:p>
        </p:txBody>
      </p:sp>
    </p:spTree>
    <p:extLst>
      <p:ext uri="{BB962C8B-B14F-4D97-AF65-F5344CB8AC3E}">
        <p14:creationId xmlns:p14="http://schemas.microsoft.com/office/powerpoint/2010/main" val="225337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i="0" u="none" strike="noStrike" kern="1200" baseline="0" dirty="0" smtClean="0">
              <a:solidFill>
                <a:schemeClr val="tx1"/>
              </a:solidFill>
              <a:latin typeface="+mn-lt"/>
              <a:ea typeface="+mn-ea"/>
              <a:cs typeface="+mn-cs"/>
            </a:endParaRPr>
          </a:p>
          <a:p>
            <a:r>
              <a:rPr lang="et-EE" sz="1200" b="0" i="0" u="none" strike="noStrike" kern="1200" baseline="0" dirty="0" smtClean="0">
                <a:solidFill>
                  <a:schemeClr val="tx1"/>
                </a:solidFill>
                <a:latin typeface="+mn-lt"/>
                <a:ea typeface="+mn-ea"/>
                <a:cs typeface="+mn-cs"/>
              </a:rPr>
              <a:t>Spetsialistidest meeskond: </a:t>
            </a:r>
            <a:r>
              <a:rPr lang="et-EE" sz="1200" dirty="0" smtClean="0"/>
              <a:t>tegevus-või füsioterapeut, logopeed või eripedagoog.</a:t>
            </a:r>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14</a:t>
            </a:fld>
            <a:endParaRPr lang="et-EE"/>
          </a:p>
        </p:txBody>
      </p:sp>
    </p:spTree>
    <p:extLst>
      <p:ext uri="{BB962C8B-B14F-4D97-AF65-F5344CB8AC3E}">
        <p14:creationId xmlns:p14="http://schemas.microsoft.com/office/powerpoint/2010/main" val="273000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i="0" u="none" strike="noStrike" kern="1200" baseline="0" dirty="0" smtClean="0">
              <a:solidFill>
                <a:schemeClr val="tx1"/>
              </a:solidFill>
              <a:latin typeface="+mn-lt"/>
              <a:ea typeface="+mn-ea"/>
              <a:cs typeface="+mn-cs"/>
            </a:endParaRPr>
          </a:p>
          <a:p>
            <a:r>
              <a:rPr lang="et-EE" sz="1200" b="0" i="0" u="none" strike="noStrike" kern="1200" baseline="0" dirty="0" smtClean="0">
                <a:solidFill>
                  <a:schemeClr val="tx1"/>
                </a:solidFill>
                <a:latin typeface="+mn-lt"/>
                <a:ea typeface="+mn-ea"/>
                <a:cs typeface="+mn-cs"/>
              </a:rPr>
              <a:t> Kuna taotluse täitmine võtab aega, soovitame pöördumise aeg enne telefoni teel kokku leppida.</a:t>
            </a:r>
          </a:p>
          <a:p>
            <a:r>
              <a:rPr lang="et-EE" sz="1200" b="0" i="0" u="none" strike="noStrike" kern="1200" baseline="0" dirty="0" smtClean="0">
                <a:solidFill>
                  <a:schemeClr val="tx1"/>
                </a:solidFill>
                <a:latin typeface="+mn-lt"/>
                <a:ea typeface="+mn-ea"/>
                <a:cs typeface="+mn-cs"/>
              </a:rPr>
              <a:t>• Koos töövõime hindamise taotlusega saate esitada </a:t>
            </a:r>
            <a:r>
              <a:rPr lang="et-EE" sz="1200" b="1" i="0" u="none" strike="noStrike" kern="1200" baseline="0" dirty="0" smtClean="0">
                <a:solidFill>
                  <a:schemeClr val="tx1"/>
                </a:solidFill>
                <a:latin typeface="+mn-lt"/>
                <a:ea typeface="+mn-ea"/>
                <a:cs typeface="+mn-cs"/>
              </a:rPr>
              <a:t>puude hindamise </a:t>
            </a:r>
            <a:r>
              <a:rPr lang="et-EE" sz="1200" b="0" i="0" u="none" strike="noStrike" kern="1200" baseline="0" dirty="0" smtClean="0">
                <a:solidFill>
                  <a:schemeClr val="tx1"/>
                </a:solidFill>
                <a:latin typeface="+mn-lt"/>
                <a:ea typeface="+mn-ea"/>
                <a:cs typeface="+mn-cs"/>
              </a:rPr>
              <a:t>taotluse.</a:t>
            </a:r>
          </a:p>
          <a:p>
            <a:r>
              <a:rPr lang="et-EE" sz="1200" b="0" i="0" u="none" strike="noStrike" kern="1200" baseline="0" dirty="0" smtClean="0">
                <a:solidFill>
                  <a:schemeClr val="tx1"/>
                </a:solidFill>
                <a:latin typeface="+mn-lt"/>
                <a:ea typeface="+mn-ea"/>
                <a:cs typeface="+mn-cs"/>
              </a:rPr>
              <a:t>• Töövõimet hindab </a:t>
            </a:r>
            <a:r>
              <a:rPr lang="et-EE" sz="1200" b="1" i="0" u="none" strike="noStrike" kern="1200" baseline="0" dirty="0" smtClean="0">
                <a:solidFill>
                  <a:schemeClr val="tx1"/>
                </a:solidFill>
                <a:latin typeface="+mn-lt"/>
                <a:ea typeface="+mn-ea"/>
                <a:cs typeface="+mn-cs"/>
              </a:rPr>
              <a:t>ekspertarst </a:t>
            </a:r>
            <a:r>
              <a:rPr lang="et-EE" sz="1200" b="0" i="0" u="none" strike="noStrike" kern="1200" baseline="0" dirty="0" smtClean="0">
                <a:solidFill>
                  <a:schemeClr val="tx1"/>
                </a:solidFill>
                <a:latin typeface="+mn-lt"/>
                <a:ea typeface="+mn-ea"/>
                <a:cs typeface="+mn-cs"/>
              </a:rPr>
              <a:t>teie taotluse ja tervise andmete põhjal.</a:t>
            </a:r>
          </a:p>
          <a:p>
            <a:r>
              <a:rPr lang="et-EE" sz="1200" b="0" i="0" u="none" strike="noStrike" kern="1200" baseline="0" smtClean="0">
                <a:solidFill>
                  <a:schemeClr val="tx1"/>
                </a:solidFill>
                <a:latin typeface="+mn-lt"/>
                <a:ea typeface="+mn-ea"/>
                <a:cs typeface="+mn-cs"/>
              </a:rPr>
              <a:t>• Töötukassa teeb ekspertarsti arvamuse põhjal </a:t>
            </a:r>
            <a:r>
              <a:rPr lang="et-EE" sz="1200" b="1" i="0" u="none" strike="noStrike" kern="1200" baseline="0" smtClean="0">
                <a:solidFill>
                  <a:schemeClr val="tx1"/>
                </a:solidFill>
                <a:latin typeface="+mn-lt"/>
                <a:ea typeface="+mn-ea"/>
                <a:cs typeface="+mn-cs"/>
              </a:rPr>
              <a:t>otsuse </a:t>
            </a:r>
            <a:r>
              <a:rPr lang="et-EE" sz="1200" b="0" i="0" u="none" strike="noStrike" kern="1200" baseline="0" smtClean="0">
                <a:solidFill>
                  <a:schemeClr val="tx1"/>
                </a:solidFill>
                <a:latin typeface="+mn-lt"/>
                <a:ea typeface="+mn-ea"/>
                <a:cs typeface="+mn-cs"/>
              </a:rPr>
              <a:t>teie töövõime kohta.</a:t>
            </a:r>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15</a:t>
            </a:fld>
            <a:endParaRPr lang="et-EE"/>
          </a:p>
        </p:txBody>
      </p:sp>
    </p:spTree>
    <p:extLst>
      <p:ext uri="{BB962C8B-B14F-4D97-AF65-F5344CB8AC3E}">
        <p14:creationId xmlns:p14="http://schemas.microsoft.com/office/powerpoint/2010/main" val="269281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0" i="0" u="none" strike="noStrike" kern="1200" baseline="0" dirty="0" smtClean="0">
              <a:solidFill>
                <a:schemeClr val="tx1"/>
              </a:solidFill>
              <a:latin typeface="+mn-lt"/>
              <a:ea typeface="+mn-ea"/>
              <a:cs typeface="+mn-cs"/>
            </a:endParaRPr>
          </a:p>
          <a:p>
            <a:r>
              <a:rPr lang="et-EE" sz="1200" b="0" i="0" u="none" strike="noStrike" kern="1200" baseline="0" dirty="0" smtClean="0">
                <a:solidFill>
                  <a:schemeClr val="tx1"/>
                </a:solidFill>
                <a:latin typeface="+mn-lt"/>
                <a:ea typeface="+mn-ea"/>
                <a:cs typeface="+mn-cs"/>
              </a:rPr>
              <a:t> </a:t>
            </a:r>
          </a:p>
        </p:txBody>
      </p:sp>
      <p:sp>
        <p:nvSpPr>
          <p:cNvPr id="4" name="Slaidinumbri kohatäide 3"/>
          <p:cNvSpPr>
            <a:spLocks noGrp="1"/>
          </p:cNvSpPr>
          <p:nvPr>
            <p:ph type="sldNum" sz="quarter" idx="10"/>
          </p:nvPr>
        </p:nvSpPr>
        <p:spPr/>
        <p:txBody>
          <a:bodyPr/>
          <a:lstStyle/>
          <a:p>
            <a:fld id="{68FE6E57-13E5-4A39-90B6-BB7283E2F3F1}" type="slidenum">
              <a:rPr lang="et-EE" smtClean="0"/>
              <a:t>16</a:t>
            </a:fld>
            <a:endParaRPr lang="et-EE"/>
          </a:p>
        </p:txBody>
      </p:sp>
    </p:spTree>
    <p:extLst>
      <p:ext uri="{BB962C8B-B14F-4D97-AF65-F5344CB8AC3E}">
        <p14:creationId xmlns:p14="http://schemas.microsoft.com/office/powerpoint/2010/main" val="296895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r>
              <a:rPr lang="et-EE" dirty="0" smtClean="0">
                <a:solidFill>
                  <a:schemeClr val="accent6"/>
                </a:solidFill>
              </a:rPr>
              <a:t>Hinnang annab vastuse</a:t>
            </a:r>
            <a:r>
              <a:rPr lang="et-EE" baseline="0" dirty="0" smtClean="0">
                <a:solidFill>
                  <a:schemeClr val="accent6"/>
                </a:solidFill>
              </a:rPr>
              <a:t> järgmistele küsimustele: Millised piirangud ja millises valdkonnas esinevad, kui tõsised on need piirangud? Millised tegevused on raskendatud või välistatud? Milline on töövõime? Mis on prognoos? Millised on sobivad ja millised on välistatud töötingimused? Millist tuge vajab?</a:t>
            </a:r>
          </a:p>
          <a:p>
            <a:pPr algn="just">
              <a:defRPr/>
            </a:pPr>
            <a:endParaRPr lang="et-EE" dirty="0" smtClean="0">
              <a:solidFill>
                <a:schemeClr val="accent6"/>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17</a:t>
            </a:fld>
            <a:endParaRPr lang="et-EE" dirty="0" smtClean="0"/>
          </a:p>
        </p:txBody>
      </p:sp>
    </p:spTree>
    <p:extLst>
      <p:ext uri="{BB962C8B-B14F-4D97-AF65-F5344CB8AC3E}">
        <p14:creationId xmlns:p14="http://schemas.microsoft.com/office/powerpoint/2010/main" val="6214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t-EE" sz="1400" b="1" dirty="0" smtClean="0">
              <a:solidFill>
                <a:schemeClr val="tx1"/>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18</a:t>
            </a:fld>
            <a:endParaRPr lang="et-EE" dirty="0" smtClean="0"/>
          </a:p>
        </p:txBody>
      </p:sp>
    </p:spTree>
    <p:extLst>
      <p:ext uri="{BB962C8B-B14F-4D97-AF65-F5344CB8AC3E}">
        <p14:creationId xmlns:p14="http://schemas.microsoft.com/office/powerpoint/2010/main" val="150234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t-EE" sz="1400" b="1" dirty="0" smtClean="0">
              <a:solidFill>
                <a:schemeClr val="tx1"/>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19</a:t>
            </a:fld>
            <a:endParaRPr lang="et-EE" dirty="0" smtClean="0"/>
          </a:p>
        </p:txBody>
      </p:sp>
    </p:spTree>
    <p:extLst>
      <p:ext uri="{BB962C8B-B14F-4D97-AF65-F5344CB8AC3E}">
        <p14:creationId xmlns:p14="http://schemas.microsoft.com/office/powerpoint/2010/main" val="117834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dirty="0" smtClean="0"/>
              <a:t>Sotsiaalkindlustusamet osutab riiklikke hoolekandeteenuseid: raske- ja pikaajalise psüühikahäirega inimestele erihoolekandeteenused (sh igapäevaelu toetamine, töötamise toetamine, kogukonnas elamine, toetatud elamine, ööpäevaringne hooldus, nõusolekuta ööpäevaringne hooldus); sotsiaalne rehabilitatsioon; soodustingimustel tehnilised abivahendid (2015 korraldab teenust maavalitsus, alates 2016 hakkab abivahendeid võimaldama Sotsiaalkindlustusamet). </a:t>
            </a:r>
          </a:p>
          <a:p>
            <a:endParaRPr lang="et-EE" baseline="0" dirty="0" smtClean="0"/>
          </a:p>
          <a:p>
            <a:r>
              <a:rPr lang="et-EE" baseline="0" dirty="0" smtClean="0"/>
              <a:t>Kohalikult omavalitsuse vastutada jäävad hoolekandeteenused, mis ka täna on kohalike omavalitsuste vastutusala, sh sotsiaaltransport, viipekeele tõlk, eluruumide kohandamine, isiklik abistaja, hooldusteenused jne.</a:t>
            </a:r>
          </a:p>
          <a:p>
            <a:endParaRPr lang="et-EE" baseline="0" dirty="0" smtClean="0"/>
          </a:p>
          <a:p>
            <a:r>
              <a:rPr lang="et-EE" baseline="0" dirty="0" smtClean="0"/>
              <a:t>Pildi keskel on kujutatud teenuseid, mis on sarnased, aga eesmärk ja sihtrühm ning osutaja on erinevad. </a:t>
            </a:r>
          </a:p>
          <a:p>
            <a:endParaRPr lang="et-EE" baseline="0" dirty="0" smtClean="0"/>
          </a:p>
          <a:p>
            <a:endParaRPr lang="et-EE" dirty="0"/>
          </a:p>
        </p:txBody>
      </p:sp>
      <p:sp>
        <p:nvSpPr>
          <p:cNvPr id="4" name="Slaidinumbri kohatäide 3"/>
          <p:cNvSpPr>
            <a:spLocks noGrp="1"/>
          </p:cNvSpPr>
          <p:nvPr>
            <p:ph type="sldNum" sz="quarter" idx="10"/>
          </p:nvPr>
        </p:nvSpPr>
        <p:spPr/>
        <p:txBody>
          <a:bodyPr/>
          <a:lstStyle/>
          <a:p>
            <a:fld id="{16FC2F81-0723-404B-9172-56E25D2D1237}" type="slidenum">
              <a:rPr lang="et-EE" smtClean="0"/>
              <a:t>2</a:t>
            </a:fld>
            <a:endParaRPr lang="et-EE"/>
          </a:p>
        </p:txBody>
      </p:sp>
    </p:spTree>
    <p:extLst>
      <p:ext uri="{BB962C8B-B14F-4D97-AF65-F5344CB8AC3E}">
        <p14:creationId xmlns:p14="http://schemas.microsoft.com/office/powerpoint/2010/main" val="786132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pPr eaLnBrk="1" hangingPunct="1"/>
            <a:endParaRPr lang="et-EE" sz="1200" dirty="0" smtClean="0">
              <a:latin typeface="+mn-lt"/>
            </a:endParaRPr>
          </a:p>
          <a:p>
            <a:pPr algn="just" eaLnBrk="1" hangingPunct="1">
              <a:defRPr/>
            </a:pPr>
            <a:r>
              <a:rPr lang="et-EE" sz="1200" b="1" dirty="0" smtClean="0">
                <a:latin typeface="+mn-lt"/>
              </a:rPr>
              <a:t>Töötuskindlustushüvitist</a:t>
            </a:r>
            <a:r>
              <a:rPr lang="et-EE" sz="1200" dirty="0" smtClean="0">
                <a:latin typeface="+mn-lt"/>
              </a:rPr>
              <a:t> ja töövõimetoetust on õigus samaaegselt saada.  </a:t>
            </a:r>
            <a:r>
              <a:rPr lang="et-EE" sz="1200" dirty="0" smtClean="0">
                <a:solidFill>
                  <a:schemeClr val="accent6"/>
                </a:solidFill>
              </a:rPr>
              <a:t> </a:t>
            </a:r>
            <a:r>
              <a:rPr lang="et-EE" sz="1200" b="1" dirty="0" smtClean="0">
                <a:latin typeface="+mn-lt"/>
              </a:rPr>
              <a:t>Töötutoetust</a:t>
            </a:r>
            <a:r>
              <a:rPr lang="et-EE" sz="1200" dirty="0" smtClean="0">
                <a:latin typeface="+mn-lt"/>
              </a:rPr>
              <a:t> ja töövõimetoetust samaaegselt ei maksta.</a:t>
            </a:r>
          </a:p>
          <a:p>
            <a:endParaRPr lang="en-US" dirty="0" smtClean="0"/>
          </a:p>
        </p:txBody>
      </p:sp>
      <p:sp>
        <p:nvSpPr>
          <p:cNvPr id="17411" name="Slaidinumbri kohatäide 3"/>
          <p:cNvSpPr>
            <a:spLocks noGrp="1"/>
          </p:cNvSpPr>
          <p:nvPr>
            <p:ph type="sldNum" sz="quarter" idx="5"/>
          </p:nvPr>
        </p:nvSpPr>
        <p:spPr>
          <a:noFill/>
        </p:spPr>
        <p:txBody>
          <a:bodyPr/>
          <a:lstStyle/>
          <a:p>
            <a:pPr defTabSz="919476"/>
            <a:fld id="{576BABFA-84C8-419E-AECB-02C26F389CB3}" type="slidenum">
              <a:rPr lang="et-EE" smtClean="0"/>
              <a:pPr defTabSz="919476"/>
              <a:t>20</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101241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endParaRPr lang="en-US" dirty="0" smtClean="0"/>
          </a:p>
        </p:txBody>
      </p:sp>
      <p:sp>
        <p:nvSpPr>
          <p:cNvPr id="17411" name="Slaidinumbri kohatäide 3"/>
          <p:cNvSpPr>
            <a:spLocks noGrp="1"/>
          </p:cNvSpPr>
          <p:nvPr>
            <p:ph type="sldNum" sz="quarter" idx="5"/>
          </p:nvPr>
        </p:nvSpPr>
        <p:spPr>
          <a:noFill/>
        </p:spPr>
        <p:txBody>
          <a:bodyPr/>
          <a:lstStyle/>
          <a:p>
            <a:pPr defTabSz="902863"/>
            <a:fld id="{576BABFA-84C8-419E-AECB-02C26F389CB3}" type="slidenum">
              <a:rPr lang="et-EE" smtClean="0"/>
              <a:pPr defTabSz="902863"/>
              <a:t>21</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6525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endParaRPr lang="en-US" dirty="0" smtClean="0"/>
          </a:p>
        </p:txBody>
      </p:sp>
      <p:sp>
        <p:nvSpPr>
          <p:cNvPr id="17411" name="Slaidinumbri kohatäide 3"/>
          <p:cNvSpPr>
            <a:spLocks noGrp="1"/>
          </p:cNvSpPr>
          <p:nvPr>
            <p:ph type="sldNum" sz="quarter" idx="5"/>
          </p:nvPr>
        </p:nvSpPr>
        <p:spPr>
          <a:noFill/>
        </p:spPr>
        <p:txBody>
          <a:bodyPr/>
          <a:lstStyle/>
          <a:p>
            <a:pPr defTabSz="902863"/>
            <a:fld id="{576BABFA-84C8-419E-AECB-02C26F389CB3}" type="slidenum">
              <a:rPr lang="et-EE" smtClean="0"/>
              <a:pPr defTabSz="902863"/>
              <a:t>22</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4146542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endParaRPr lang="en-US" dirty="0" smtClean="0"/>
          </a:p>
        </p:txBody>
      </p:sp>
      <p:sp>
        <p:nvSpPr>
          <p:cNvPr id="17411" name="Slaidinumbri kohatäide 3"/>
          <p:cNvSpPr>
            <a:spLocks noGrp="1"/>
          </p:cNvSpPr>
          <p:nvPr>
            <p:ph type="sldNum" sz="quarter" idx="5"/>
          </p:nvPr>
        </p:nvSpPr>
        <p:spPr>
          <a:noFill/>
        </p:spPr>
        <p:txBody>
          <a:bodyPr/>
          <a:lstStyle/>
          <a:p>
            <a:pPr defTabSz="902863"/>
            <a:fld id="{576BABFA-84C8-419E-AECB-02C26F389CB3}" type="slidenum">
              <a:rPr lang="et-EE" smtClean="0"/>
              <a:pPr defTabSz="902863"/>
              <a:t>23</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1776716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endParaRPr lang="en-US" dirty="0" smtClean="0"/>
          </a:p>
        </p:txBody>
      </p:sp>
      <p:sp>
        <p:nvSpPr>
          <p:cNvPr id="17411" name="Slaidinumbri kohatäide 3"/>
          <p:cNvSpPr>
            <a:spLocks noGrp="1"/>
          </p:cNvSpPr>
          <p:nvPr>
            <p:ph type="sldNum" sz="quarter" idx="5"/>
          </p:nvPr>
        </p:nvSpPr>
        <p:spPr>
          <a:noFill/>
        </p:spPr>
        <p:txBody>
          <a:bodyPr/>
          <a:lstStyle/>
          <a:p>
            <a:pPr defTabSz="919476"/>
            <a:fld id="{576BABFA-84C8-419E-AECB-02C26F389CB3}" type="slidenum">
              <a:rPr lang="et-EE" smtClean="0"/>
              <a:pPr defTabSz="919476"/>
              <a:t>24</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2671583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i pildi kohatäide 1"/>
          <p:cNvSpPr>
            <a:spLocks noGrp="1" noRot="1" noChangeAspect="1" noTextEdit="1"/>
          </p:cNvSpPr>
          <p:nvPr>
            <p:ph type="sldImg"/>
          </p:nvPr>
        </p:nvSpPr>
        <p:spPr bwMode="auto">
          <a:noFill/>
          <a:ln>
            <a:solidFill>
              <a:srgbClr val="000000"/>
            </a:solidFill>
            <a:miter lim="800000"/>
            <a:headEnd/>
            <a:tailEnd/>
          </a:ln>
        </p:spPr>
      </p:sp>
      <p:sp>
        <p:nvSpPr>
          <p:cNvPr id="17410" name="Märkmete kohatäide 2"/>
          <p:cNvSpPr>
            <a:spLocks noGrp="1"/>
          </p:cNvSpPr>
          <p:nvPr>
            <p:ph type="body" idx="1"/>
          </p:nvPr>
        </p:nvSpPr>
        <p:spPr>
          <a:noFill/>
          <a:ln/>
        </p:spPr>
        <p:txBody>
          <a:bodyPr/>
          <a:lstStyle/>
          <a:p>
            <a:endParaRPr lang="en-US" dirty="0" smtClean="0"/>
          </a:p>
        </p:txBody>
      </p:sp>
      <p:sp>
        <p:nvSpPr>
          <p:cNvPr id="17411" name="Slaidinumbri kohatäide 3"/>
          <p:cNvSpPr>
            <a:spLocks noGrp="1"/>
          </p:cNvSpPr>
          <p:nvPr>
            <p:ph type="sldNum" sz="quarter" idx="5"/>
          </p:nvPr>
        </p:nvSpPr>
        <p:spPr>
          <a:noFill/>
        </p:spPr>
        <p:txBody>
          <a:bodyPr/>
          <a:lstStyle/>
          <a:p>
            <a:pPr defTabSz="919476"/>
            <a:fld id="{576BABFA-84C8-419E-AECB-02C26F389CB3}" type="slidenum">
              <a:rPr lang="et-EE" smtClean="0"/>
              <a:pPr defTabSz="919476"/>
              <a:t>25</a:t>
            </a:fld>
            <a:endParaRPr lang="et-EE" dirty="0" smtClean="0"/>
          </a:p>
        </p:txBody>
      </p:sp>
      <p:sp>
        <p:nvSpPr>
          <p:cNvPr id="2" name="Kuupäeva kohatäide 1"/>
          <p:cNvSpPr>
            <a:spLocks noGrp="1"/>
          </p:cNvSpPr>
          <p:nvPr>
            <p:ph type="dt" idx="10"/>
          </p:nvPr>
        </p:nvSpPr>
        <p:spPr/>
        <p:txBody>
          <a:bodyPr/>
          <a:lstStyle/>
          <a:p>
            <a:pPr>
              <a:defRPr/>
            </a:pPr>
            <a:endParaRPr lang="et-EE" dirty="0"/>
          </a:p>
        </p:txBody>
      </p:sp>
    </p:spTree>
    <p:extLst>
      <p:ext uri="{BB962C8B-B14F-4D97-AF65-F5344CB8AC3E}">
        <p14:creationId xmlns:p14="http://schemas.microsoft.com/office/powerpoint/2010/main" val="28619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26</a:t>
            </a:fld>
            <a:endParaRPr lang="et-EE"/>
          </a:p>
        </p:txBody>
      </p:sp>
      <p:sp>
        <p:nvSpPr>
          <p:cNvPr id="5" name="Kuupäeva kohatäide 4"/>
          <p:cNvSpPr>
            <a:spLocks noGrp="1"/>
          </p:cNvSpPr>
          <p:nvPr>
            <p:ph type="dt" idx="11"/>
          </p:nvPr>
        </p:nvSpPr>
        <p:spPr/>
        <p:txBody>
          <a:bodyPr/>
          <a:lstStyle/>
          <a:p>
            <a:fld id="{2351F415-AAA4-433E-8F4F-D5BDBD158A5E}" type="datetime1">
              <a:rPr lang="et-EE" smtClean="0"/>
              <a:t>18.05.2016</a:t>
            </a:fld>
            <a:endParaRPr lang="et-EE"/>
          </a:p>
        </p:txBody>
      </p:sp>
      <p:sp>
        <p:nvSpPr>
          <p:cNvPr id="6" name="Päise kohatäide 5"/>
          <p:cNvSpPr>
            <a:spLocks noGrp="1"/>
          </p:cNvSpPr>
          <p:nvPr>
            <p:ph type="hdr" sz="quarter" idx="12"/>
          </p:nvPr>
        </p:nvSpPr>
        <p:spPr/>
        <p:txBody>
          <a:bodyPr/>
          <a:lstStyle/>
          <a:p>
            <a:r>
              <a:rPr lang="et-EE" smtClean="0"/>
              <a:t>Eesti Töötukassa</a:t>
            </a:r>
            <a:endParaRPr lang="et-EE"/>
          </a:p>
        </p:txBody>
      </p:sp>
    </p:spTree>
    <p:extLst>
      <p:ext uri="{BB962C8B-B14F-4D97-AF65-F5344CB8AC3E}">
        <p14:creationId xmlns:p14="http://schemas.microsoft.com/office/powerpoint/2010/main" val="196592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t-EE" sz="1400" b="1" dirty="0" smtClean="0">
              <a:solidFill>
                <a:schemeClr val="tx1"/>
              </a:solidFill>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3</a:t>
            </a:fld>
            <a:endParaRPr lang="et-EE" dirty="0" smtClean="0"/>
          </a:p>
        </p:txBody>
      </p:sp>
    </p:spTree>
    <p:extLst>
      <p:ext uri="{BB962C8B-B14F-4D97-AF65-F5344CB8AC3E}">
        <p14:creationId xmlns:p14="http://schemas.microsoft.com/office/powerpoint/2010/main" val="79256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sz="1200" b="1" kern="1200" dirty="0" smtClean="0">
                <a:solidFill>
                  <a:schemeClr val="tx1"/>
                </a:solidFill>
                <a:effectLst/>
                <a:latin typeface="+mn-lt"/>
                <a:ea typeface="+mn-ea"/>
                <a:cs typeface="+mn-cs"/>
              </a:rPr>
              <a:t>Töötukassa </a:t>
            </a:r>
            <a:r>
              <a:rPr lang="et-EE" sz="1200" b="0" kern="1200" dirty="0" smtClean="0">
                <a:solidFill>
                  <a:schemeClr val="tx1"/>
                </a:solidFill>
                <a:effectLst/>
                <a:latin typeface="+mn-lt"/>
                <a:ea typeface="+mn-ea"/>
                <a:cs typeface="+mn-cs"/>
              </a:rPr>
              <a:t>korraldab töövõime hindamist, maksab töövõimetoetust, nõustab ja</a:t>
            </a:r>
            <a:r>
              <a:rPr lang="et-EE" sz="1200" b="0" kern="1200" baseline="0" dirty="0" smtClean="0">
                <a:solidFill>
                  <a:schemeClr val="tx1"/>
                </a:solidFill>
                <a:effectLst/>
                <a:latin typeface="+mn-lt"/>
                <a:ea typeface="+mn-ea"/>
                <a:cs typeface="+mn-cs"/>
              </a:rPr>
              <a:t> osutab tööle saamist ja töötamist toetavaid teenuseid – nii tööotsijatele ja töötajatele kui tööandjatele.</a:t>
            </a:r>
            <a:endParaRPr lang="et-EE" sz="1200" b="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Sotsiaalkindlustusamet</a:t>
            </a:r>
            <a:r>
              <a:rPr lang="et-EE" sz="1200" kern="1200" dirty="0" smtClean="0">
                <a:solidFill>
                  <a:schemeClr val="tx1"/>
                </a:solidFill>
                <a:effectLst/>
                <a:latin typeface="+mn-lt"/>
                <a:ea typeface="+mn-ea"/>
                <a:cs typeface="+mn-cs"/>
              </a:rPr>
              <a:t> pakub teenuseid igapäevaeluga toime tulekuks:</a:t>
            </a:r>
            <a:r>
              <a:rPr lang="et-EE" sz="1200" kern="1200" baseline="0" dirty="0" smtClean="0">
                <a:solidFill>
                  <a:schemeClr val="tx1"/>
                </a:solidFill>
                <a:effectLst/>
                <a:latin typeface="+mn-lt"/>
                <a:ea typeface="+mn-ea"/>
                <a:cs typeface="+mn-cs"/>
              </a:rPr>
              <a:t> i</a:t>
            </a:r>
            <a:r>
              <a:rPr lang="et-EE" sz="1200" kern="1200" dirty="0" smtClean="0">
                <a:solidFill>
                  <a:schemeClr val="tx1"/>
                </a:solidFill>
                <a:effectLst/>
                <a:latin typeface="+mn-lt"/>
                <a:ea typeface="+mn-ea"/>
                <a:cs typeface="+mn-cs"/>
              </a:rPr>
              <a:t>gapäevaeluks vajalikud abivahendid; sotsiaalne rehabilitatsioon; erihoolekande teenused; pikaajaline kaitstud töö; teenused toimetulekuraskustes inimestele. </a:t>
            </a:r>
          </a:p>
          <a:p>
            <a:r>
              <a:rPr lang="et-EE" sz="1200" b="1" kern="1200" dirty="0" smtClean="0">
                <a:solidFill>
                  <a:schemeClr val="tx1"/>
                </a:solidFill>
                <a:effectLst/>
                <a:latin typeface="+mn-lt"/>
                <a:ea typeface="+mn-ea"/>
                <a:cs typeface="+mn-cs"/>
              </a:rPr>
              <a:t>Kohalik</a:t>
            </a:r>
            <a:r>
              <a:rPr lang="et-EE" sz="1200" b="1" kern="1200" baseline="0" dirty="0" smtClean="0">
                <a:solidFill>
                  <a:schemeClr val="tx1"/>
                </a:solidFill>
                <a:effectLst/>
                <a:latin typeface="+mn-lt"/>
                <a:ea typeface="+mn-ea"/>
                <a:cs typeface="+mn-cs"/>
              </a:rPr>
              <a:t> omavalitsus </a:t>
            </a:r>
            <a:r>
              <a:rPr lang="et-EE" sz="1200" kern="1200" baseline="0" dirty="0" smtClean="0">
                <a:solidFill>
                  <a:schemeClr val="tx1"/>
                </a:solidFill>
                <a:effectLst/>
                <a:latin typeface="+mn-lt"/>
                <a:ea typeface="+mn-ea"/>
                <a:cs typeface="+mn-cs"/>
              </a:rPr>
              <a:t>pakub sotsiaalteenuseid, näiteks tugiisik, isiklik abistaja, viipekeeletõlk, sotsiaaltransport, kodu kohandamine. Need teenused on olulised, et inimesed saaksid olla aktiivsed, tööd otsida ja tööl käia, õppida, osaleda teistega võrdselt ühiskonna elus.</a:t>
            </a:r>
            <a:r>
              <a:rPr lang="et-EE" sz="1200" kern="1200" dirty="0" smtClean="0">
                <a:solidFill>
                  <a:schemeClr val="tx1"/>
                </a:solidFill>
                <a:effectLst/>
                <a:latin typeface="+mn-lt"/>
                <a:ea typeface="+mn-ea"/>
                <a:cs typeface="+mn-cs"/>
              </a:rPr>
              <a:t> </a:t>
            </a:r>
          </a:p>
          <a:p>
            <a:pPr algn="just">
              <a:buClr>
                <a:srgbClr val="FF6600"/>
              </a:buClr>
              <a:buFont typeface="Wingdings" panose="05000000000000000000" pitchFamily="2" charset="2"/>
              <a:buNone/>
            </a:pPr>
            <a:endParaRPr lang="et-EE" sz="1200" dirty="0">
              <a:latin typeface="+mn-lt"/>
            </a:endParaRPr>
          </a:p>
        </p:txBody>
      </p:sp>
      <p:sp>
        <p:nvSpPr>
          <p:cNvPr id="4" name="Slaidinumbri kohatäide 3"/>
          <p:cNvSpPr>
            <a:spLocks noGrp="1"/>
          </p:cNvSpPr>
          <p:nvPr>
            <p:ph type="sldNum" sz="quarter" idx="10"/>
          </p:nvPr>
        </p:nvSpPr>
        <p:spPr/>
        <p:txBody>
          <a:bodyPr/>
          <a:lstStyle/>
          <a:p>
            <a:pPr>
              <a:defRPr/>
            </a:pPr>
            <a:fld id="{BEDAB6B1-5EC3-4454-B54C-54EEBAF5A336}" type="slidenum">
              <a:rPr lang="et-EE" smtClean="0"/>
              <a:pPr>
                <a:defRPr/>
              </a:pPr>
              <a:t>4</a:t>
            </a:fld>
            <a:endParaRPr lang="et-EE" dirty="0"/>
          </a:p>
        </p:txBody>
      </p:sp>
    </p:spTree>
    <p:extLst>
      <p:ext uri="{BB962C8B-B14F-4D97-AF65-F5344CB8AC3E}">
        <p14:creationId xmlns:p14="http://schemas.microsoft.com/office/powerpoint/2010/main" val="255907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baseline="0" dirty="0" smtClean="0">
                <a:solidFill>
                  <a:schemeClr val="tx1"/>
                </a:solidFill>
                <a:effectLst/>
                <a:latin typeface="+mn-lt"/>
                <a:ea typeface="+mn-ea"/>
                <a:cs typeface="+mn-cs"/>
              </a:rPr>
              <a:t>Töövõimereform käivitub järk-järgult.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baseline="0" dirty="0" smtClean="0">
                <a:solidFill>
                  <a:schemeClr val="tx1"/>
                </a:solidFill>
                <a:effectLst/>
                <a:latin typeface="+mn-lt"/>
                <a:ea typeface="+mn-ea"/>
                <a:cs typeface="+mn-cs"/>
              </a:rPr>
              <a:t>Näiteks, kui teil on püsiv töövõimetus määratud 2016. aasta 1. septembrini, siis toimub teie järgmine hindamine veel Sotsiaalkindlustusametis praeguste reeglite järgi – teile määratakse uuesti püsiv töövõimetus koos töövõimekaotuse protsendi ja töövõimetuspensioniga. Kui püsiv töövõimetus lõpeb 2017. aastal või hiljem, siis toimub teie järgmine hindamine juba töötukassas ja uute reeglite järgi – teil hinnatakse töövõimet. Kui töövõime on osaline või puudub, on teil õigus töövõimetoetusele. </a:t>
            </a:r>
          </a:p>
        </p:txBody>
      </p:sp>
      <p:sp>
        <p:nvSpPr>
          <p:cNvPr id="4" name="Slaidinumbri kohatäide 3"/>
          <p:cNvSpPr>
            <a:spLocks noGrp="1"/>
          </p:cNvSpPr>
          <p:nvPr>
            <p:ph type="sldNum" sz="quarter" idx="5"/>
          </p:nvPr>
        </p:nvSpPr>
        <p:spPr/>
        <p:txBody>
          <a:bodyPr/>
          <a:lstStyle/>
          <a:p>
            <a:pPr>
              <a:defRPr/>
            </a:pPr>
            <a:fld id="{E7706DAC-DF17-4A8D-8F91-D1932D84318A}" type="slidenum">
              <a:rPr lang="et-EE" smtClean="0"/>
              <a:pPr>
                <a:defRPr/>
              </a:pPr>
              <a:t>5</a:t>
            </a:fld>
            <a:endParaRPr lang="et-EE" dirty="0"/>
          </a:p>
        </p:txBody>
      </p:sp>
      <p:sp>
        <p:nvSpPr>
          <p:cNvPr id="2" name="Kuupäeva kohatäide 1"/>
          <p:cNvSpPr>
            <a:spLocks noGrp="1"/>
          </p:cNvSpPr>
          <p:nvPr>
            <p:ph type="dt" idx="10"/>
          </p:nvPr>
        </p:nvSpPr>
        <p:spPr/>
        <p:txBody>
          <a:bodyPr/>
          <a:lstStyle/>
          <a:p>
            <a:fld id="{7854D3E7-BA34-4248-9FAB-992E35DC256C}" type="datetime1">
              <a:rPr lang="et-EE" smtClean="0"/>
              <a:t>18.05.2016</a:t>
            </a:fld>
            <a:endParaRPr lang="et-EE"/>
          </a:p>
        </p:txBody>
      </p:sp>
      <p:sp>
        <p:nvSpPr>
          <p:cNvPr id="3" name="Päise kohatäide 2"/>
          <p:cNvSpPr>
            <a:spLocks noGrp="1"/>
          </p:cNvSpPr>
          <p:nvPr>
            <p:ph type="hdr" sz="quarter" idx="11"/>
          </p:nvPr>
        </p:nvSpPr>
        <p:spPr/>
        <p:txBody>
          <a:bodyPr/>
          <a:lstStyle/>
          <a:p>
            <a:r>
              <a:rPr lang="et-EE" smtClean="0"/>
              <a:t>Eesti Töötukassa</a:t>
            </a:r>
            <a:endParaRPr lang="et-EE"/>
          </a:p>
        </p:txBody>
      </p:sp>
    </p:spTree>
    <p:extLst>
      <p:ext uri="{BB962C8B-B14F-4D97-AF65-F5344CB8AC3E}">
        <p14:creationId xmlns:p14="http://schemas.microsoft.com/office/powerpoint/2010/main" val="307319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et-EE" sz="1200" b="1" kern="1200" dirty="0" smtClean="0">
                <a:solidFill>
                  <a:schemeClr val="tx1"/>
                </a:solidFill>
                <a:effectLst/>
                <a:latin typeface="+mn-lt"/>
                <a:ea typeface="+mn-ea"/>
                <a:cs typeface="+mn-cs"/>
              </a:rPr>
              <a:t>Töövõimetoetuse</a:t>
            </a:r>
            <a:r>
              <a:rPr lang="et-EE" sz="1200" b="1" kern="1200" baseline="0" dirty="0" smtClean="0">
                <a:solidFill>
                  <a:schemeClr val="tx1"/>
                </a:solidFill>
                <a:effectLst/>
                <a:latin typeface="+mn-lt"/>
                <a:ea typeface="+mn-ea"/>
                <a:cs typeface="+mn-cs"/>
              </a:rPr>
              <a:t> seaduses ja puuetega inimeste sotsiaaltoetuse seaduses on sätestatud, et alates 2016 aasta 1.jaanuarist: </a:t>
            </a:r>
            <a:endParaRPr lang="et-EE"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ct val="0"/>
              </a:spcBef>
              <a:spcAft>
                <a:spcPts val="0"/>
              </a:spcAft>
              <a:buClrTx/>
              <a:buSzTx/>
              <a:buFontTx/>
              <a:buNone/>
              <a:tabLst/>
              <a:defRPr/>
            </a:pPr>
            <a:r>
              <a:rPr lang="et-EE" sz="1200" kern="1200" dirty="0" smtClean="0">
                <a:solidFill>
                  <a:schemeClr val="tx1"/>
                </a:solidFill>
                <a:effectLst/>
                <a:latin typeface="+mn-lt"/>
                <a:ea typeface="+mn-ea"/>
                <a:cs typeface="+mn-cs"/>
              </a:rPr>
              <a:t>et kui tööealine inimene </a:t>
            </a:r>
            <a:r>
              <a:rPr lang="et-EE" sz="1200" b="1" kern="1200" dirty="0" smtClean="0">
                <a:solidFill>
                  <a:schemeClr val="tx1"/>
                </a:solidFill>
                <a:effectLst/>
                <a:latin typeface="+mn-lt"/>
                <a:ea typeface="+mn-ea"/>
                <a:cs typeface="+mn-cs"/>
              </a:rPr>
              <a:t>soovib üheaegselt nii töövõime kui puude hindamist</a:t>
            </a:r>
            <a:r>
              <a:rPr lang="et-EE" sz="1200" kern="1200" dirty="0" smtClean="0">
                <a:solidFill>
                  <a:schemeClr val="tx1"/>
                </a:solidFill>
                <a:effectLst/>
                <a:latin typeface="+mn-lt"/>
                <a:ea typeface="+mn-ea"/>
                <a:cs typeface="+mn-cs"/>
              </a:rPr>
              <a:t>, saab ta mõlemad taotlused esitada kas TK või SKA kaudu. See tähendab, et töötukassa võtab SKA eest vastu puude tuvastamise taotluse (+ puudega inimeste sotsiaaltoetuste taotluse) ning SKA töötukassa eest töövõime hindamise taotluse (+ töövõimetoetuse taotluse). Hindamistaotlusi ehk küsimustikke on kaks ning puude ja töövõime hindamiseks viiakse läbi kaks eraldi ekspertiisi (SKA korraldab puude ja meie töövõime ekspertiisi). Teise asutusega seotud taotluste vastuvõtmine ja edastamine käib peamisel n.ö paberil ja posti teel, kuna tegemist on ajutise olukorraga (kuni hindamismetoodikad ühitatakse) ja IT-lahendused puuduvad. </a:t>
            </a:r>
          </a:p>
          <a:p>
            <a:r>
              <a:rPr lang="et-EE" sz="1200" b="1" kern="1200" dirty="0" smtClean="0">
                <a:solidFill>
                  <a:schemeClr val="tx1"/>
                </a:solidFill>
                <a:effectLst/>
                <a:latin typeface="+mn-lt"/>
                <a:ea typeface="+mn-ea"/>
                <a:cs typeface="+mn-cs"/>
              </a:rPr>
              <a:t> </a:t>
            </a:r>
            <a:endParaRPr lang="et-EE" sz="120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SOTSIAALMINISTEERIUMIS ON ETTEVALMISTAMISEL, KUID EI OLE VEEL SEADUSTATUD</a:t>
            </a:r>
            <a:r>
              <a:rPr lang="et-EE" sz="1200" b="1" kern="1200" baseline="0" dirty="0" smtClean="0">
                <a:solidFill>
                  <a:schemeClr val="tx1"/>
                </a:solidFill>
                <a:effectLst/>
                <a:latin typeface="+mn-lt"/>
                <a:ea typeface="+mn-ea"/>
                <a:cs typeface="+mn-cs"/>
              </a:rPr>
              <a:t> arendada edasi ühe ukse poliitikat ning on plaanitud a</a:t>
            </a:r>
            <a:r>
              <a:rPr lang="et-EE" sz="1200" b="1" kern="1200" dirty="0" smtClean="0">
                <a:solidFill>
                  <a:schemeClr val="tx1"/>
                </a:solidFill>
                <a:effectLst/>
                <a:latin typeface="+mn-lt"/>
                <a:ea typeface="+mn-ea"/>
                <a:cs typeface="+mn-cs"/>
              </a:rPr>
              <a:t>lates 1. juuli 2016 </a:t>
            </a:r>
            <a:r>
              <a:rPr lang="et-EE" sz="1200" b="1" kern="1200" dirty="0" smtClean="0">
                <a:solidFill>
                  <a:srgbClr val="FF0000"/>
                </a:solidFill>
                <a:effectLst/>
                <a:latin typeface="+mn-lt"/>
                <a:ea typeface="+mn-ea"/>
                <a:cs typeface="+mn-cs"/>
              </a:rPr>
              <a:t>:</a:t>
            </a:r>
            <a:r>
              <a:rPr lang="et-EE" sz="1200" b="1" kern="1200" dirty="0" smtClean="0">
                <a:solidFill>
                  <a:schemeClr val="tx1"/>
                </a:solidFill>
                <a:effectLst/>
                <a:latin typeface="+mn-lt"/>
                <a:ea typeface="+mn-ea"/>
                <a:cs typeface="+mn-cs"/>
              </a:rPr>
              <a:t> </a:t>
            </a:r>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kui tööealine inimene soovib </a:t>
            </a:r>
            <a:r>
              <a:rPr lang="et-EE" sz="1200" b="1" kern="1200" dirty="0" smtClean="0">
                <a:solidFill>
                  <a:schemeClr val="tx1"/>
                </a:solidFill>
                <a:effectLst/>
                <a:latin typeface="+mn-lt"/>
                <a:ea typeface="+mn-ea"/>
                <a:cs typeface="+mn-cs"/>
              </a:rPr>
              <a:t>üheaegselt nii töövõime kui puude hindamist</a:t>
            </a:r>
            <a:r>
              <a:rPr lang="et-EE" sz="1200" kern="1200" dirty="0" smtClean="0">
                <a:solidFill>
                  <a:schemeClr val="tx1"/>
                </a:solidFill>
                <a:effectLst/>
                <a:latin typeface="+mn-lt"/>
                <a:ea typeface="+mn-ea"/>
                <a:cs typeface="+mn-cs"/>
              </a:rPr>
              <a:t>, siis:  </a:t>
            </a:r>
          </a:p>
          <a:p>
            <a:r>
              <a:rPr lang="et-EE" sz="1200" kern="1200" dirty="0" smtClean="0">
                <a:solidFill>
                  <a:schemeClr val="tx1"/>
                </a:solidFill>
                <a:effectLst/>
                <a:latin typeface="+mn-lt"/>
                <a:ea typeface="+mn-ea"/>
                <a:cs typeface="+mn-cs"/>
              </a:rPr>
              <a:t>- esitab ta </a:t>
            </a:r>
            <a:r>
              <a:rPr lang="et-EE" sz="1200" b="1" kern="1200" dirty="0" smtClean="0">
                <a:solidFill>
                  <a:schemeClr val="tx1"/>
                </a:solidFill>
                <a:effectLst/>
                <a:latin typeface="+mn-lt"/>
                <a:ea typeface="+mn-ea"/>
                <a:cs typeface="+mn-cs"/>
              </a:rPr>
              <a:t>ühe hindamistaotluse</a:t>
            </a:r>
            <a:r>
              <a:rPr lang="et-EE" sz="1200" kern="1200" dirty="0" smtClean="0">
                <a:solidFill>
                  <a:schemeClr val="tx1"/>
                </a:solidFill>
                <a:effectLst/>
                <a:latin typeface="+mn-lt"/>
                <a:ea typeface="+mn-ea"/>
                <a:cs typeface="+mn-cs"/>
              </a:rPr>
              <a:t>  kas TK või SKA kaudu. Taotluse vorm (küsimustik) on üks ja seesama, kuid puudega kaasnevate lisakulude tuvastamiseks tuleb vastata täiendavatele küsimustele (kuni 5);   </a:t>
            </a:r>
          </a:p>
          <a:p>
            <a:r>
              <a:rPr lang="et-EE" sz="1200" kern="1200" dirty="0" smtClean="0">
                <a:solidFill>
                  <a:schemeClr val="tx1"/>
                </a:solidFill>
                <a:effectLst/>
                <a:latin typeface="+mn-lt"/>
                <a:ea typeface="+mn-ea"/>
                <a:cs typeface="+mn-cs"/>
              </a:rPr>
              <a:t>- hindamiseks viiakse läbi </a:t>
            </a:r>
            <a:r>
              <a:rPr lang="et-EE" sz="1200" b="1" kern="1200" dirty="0" smtClean="0">
                <a:solidFill>
                  <a:schemeClr val="tx1"/>
                </a:solidFill>
                <a:effectLst/>
                <a:latin typeface="+mn-lt"/>
                <a:ea typeface="+mn-ea"/>
                <a:cs typeface="+mn-cs"/>
              </a:rPr>
              <a:t>üks arstlik ekspertiis</a:t>
            </a:r>
            <a:r>
              <a:rPr lang="et-EE" sz="1200" kern="1200" dirty="0" smtClean="0">
                <a:solidFill>
                  <a:schemeClr val="tx1"/>
                </a:solidFill>
                <a:effectLst/>
                <a:latin typeface="+mn-lt"/>
                <a:ea typeface="+mn-ea"/>
                <a:cs typeface="+mn-cs"/>
              </a:rPr>
              <a:t>, mille korraldab ja mida rahastab töötukassa. Ekspertarst hindab terviseandmeid ja funktsionaalset võimekust </a:t>
            </a:r>
            <a:r>
              <a:rPr lang="et-EE" sz="1200" b="1" kern="1200" dirty="0" smtClean="0">
                <a:solidFill>
                  <a:schemeClr val="tx1"/>
                </a:solidFill>
                <a:effectLst/>
                <a:latin typeface="+mn-lt"/>
                <a:ea typeface="+mn-ea"/>
                <a:cs typeface="+mn-cs"/>
              </a:rPr>
              <a:t>(vastavalt töövõime hindamise metoodikale ning midagi täiendavalt teha ei tule)</a:t>
            </a:r>
            <a:r>
              <a:rPr lang="et-EE" sz="1200" kern="1200" dirty="0" smtClean="0">
                <a:solidFill>
                  <a:schemeClr val="tx1"/>
                </a:solidFill>
                <a:effectLst/>
                <a:latin typeface="+mn-lt"/>
                <a:ea typeface="+mn-ea"/>
                <a:cs typeface="+mn-cs"/>
              </a:rPr>
              <a:t>, lisakulusid ekspertarst ei hinda – seda teeb SKA spetsialist.</a:t>
            </a:r>
          </a:p>
          <a:p>
            <a:r>
              <a:rPr lang="et-EE" sz="1200" kern="1200" dirty="0" smtClean="0">
                <a:solidFill>
                  <a:schemeClr val="tx1"/>
                </a:solidFill>
                <a:effectLst/>
                <a:latin typeface="+mn-lt"/>
                <a:ea typeface="+mn-ea"/>
                <a:cs typeface="+mn-cs"/>
              </a:rPr>
              <a:t> </a:t>
            </a:r>
          </a:p>
          <a:p>
            <a:r>
              <a:rPr lang="et-EE" sz="1200" kern="1200" dirty="0" smtClean="0">
                <a:solidFill>
                  <a:schemeClr val="tx1"/>
                </a:solidFill>
                <a:effectLst/>
                <a:latin typeface="+mn-lt"/>
                <a:ea typeface="+mn-ea"/>
                <a:cs typeface="+mn-cs"/>
              </a:rPr>
              <a:t>  TK teeb töövõime hindamise otsuse, SKA puude määramise otsuse. Kui inimesel on küsimusi oma kas puude või töövõime menetluse kohta, peab ta oma küsimustega pöörduma</a:t>
            </a:r>
            <a:r>
              <a:rPr lang="et-EE" sz="1200" kern="1200" baseline="0" dirty="0" smtClean="0">
                <a:solidFill>
                  <a:schemeClr val="tx1"/>
                </a:solidFill>
                <a:effectLst/>
                <a:latin typeface="+mn-lt"/>
                <a:ea typeface="+mn-ea"/>
                <a:cs typeface="+mn-cs"/>
              </a:rPr>
              <a:t> vastava asutuse poole: puude raskusastme hindamisel SKA poole ja töövõime ulatuse hindamisel töötukassa poole. </a:t>
            </a:r>
            <a:r>
              <a:rPr lang="et-EE" sz="1200" kern="1200" dirty="0" smtClean="0">
                <a:solidFill>
                  <a:schemeClr val="tx1"/>
                </a:solidFill>
                <a:effectLst/>
                <a:latin typeface="+mn-lt"/>
                <a:ea typeface="+mn-ea"/>
                <a:cs typeface="+mn-cs"/>
              </a:rPr>
              <a:t>Vaiete lahendamine toimub vastavalt sellele, kumma asutuse otsust vaidlustatakse.</a:t>
            </a:r>
          </a:p>
          <a:p>
            <a:pPr algn="just" eaLnBrk="1" hangingPunct="1">
              <a:spcBef>
                <a:spcPct val="0"/>
              </a:spcBef>
            </a:pPr>
            <a:endParaRPr lang="et-EE" sz="1400" b="1" dirty="0" smtClean="0">
              <a:solidFill>
                <a:schemeClr val="tx1"/>
              </a:solidFill>
            </a:endParaRPr>
          </a:p>
          <a:p>
            <a:pPr marL="0" marR="0" indent="0" algn="just" defTabSz="914400" rtl="0" eaLnBrk="1" fontAlgn="auto" latinLnBrk="0" hangingPunct="1">
              <a:lnSpc>
                <a:spcPct val="100000"/>
              </a:lnSpc>
              <a:spcBef>
                <a:spcPct val="0"/>
              </a:spcBef>
              <a:spcAft>
                <a:spcPts val="0"/>
              </a:spcAft>
              <a:buClrTx/>
              <a:buSzTx/>
              <a:buFontTx/>
              <a:buNone/>
              <a:tabLst/>
              <a:defRPr/>
            </a:pPr>
            <a:endParaRPr lang="et-EE" sz="1200" b="1" kern="1200" dirty="0" smtClean="0">
              <a:solidFill>
                <a:schemeClr val="tx1"/>
              </a:solidFill>
              <a:effectLst/>
              <a:latin typeface="+mn-lt"/>
              <a:ea typeface="+mn-ea"/>
              <a:cs typeface="+mn-cs"/>
            </a:endParaRP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7DFE7-CADB-4AB1-8853-D1EE249DAA49}" type="slidenum">
              <a:rPr lang="et-EE" smtClean="0"/>
              <a:pPr fontAlgn="base">
                <a:spcBef>
                  <a:spcPct val="0"/>
                </a:spcBef>
                <a:spcAft>
                  <a:spcPct val="0"/>
                </a:spcAft>
                <a:defRPr/>
              </a:pPr>
              <a:t>6</a:t>
            </a:fld>
            <a:endParaRPr lang="et-EE" dirty="0" smtClean="0"/>
          </a:p>
        </p:txBody>
      </p:sp>
    </p:spTree>
    <p:extLst>
      <p:ext uri="{BB962C8B-B14F-4D97-AF65-F5344CB8AC3E}">
        <p14:creationId xmlns:p14="http://schemas.microsoft.com/office/powerpoint/2010/main" val="294000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Statistikaameti</a:t>
            </a:r>
            <a:r>
              <a:rPr lang="et-EE" baseline="0" dirty="0" smtClean="0"/>
              <a:t> andmetel on p</a:t>
            </a:r>
            <a:r>
              <a:rPr lang="et-EE" dirty="0" smtClean="0"/>
              <a:t>eaaegu pooled (48%) töövõimekaoga inimesed</a:t>
            </a:r>
            <a:r>
              <a:rPr lang="et-EE" baseline="0" dirty="0" smtClean="0"/>
              <a:t> vanuses 18 kuni pensioniiga majanduslikult mitteaktiivsed. Hõivatute osakaal on 46%.</a:t>
            </a:r>
          </a:p>
          <a:p>
            <a:r>
              <a:rPr lang="et-EE" dirty="0" smtClean="0"/>
              <a:t>Keskmiselt</a:t>
            </a:r>
            <a:r>
              <a:rPr lang="et-EE" baseline="0" dirty="0" smtClean="0"/>
              <a:t> oli </a:t>
            </a:r>
            <a:r>
              <a:rPr lang="et-EE" dirty="0" smtClean="0"/>
              <a:t>2014. aastal puudega registreeritud töötuid 2342</a:t>
            </a:r>
            <a:r>
              <a:rPr lang="et-EE" baseline="0" dirty="0" smtClean="0"/>
              <a:t> ehk 8,2% registreeritud töötutest. Puudega registreeritud töötute arv on viimastel aastatel pidevalt tõusnud (2011: 3,7%; 2012: 5%; 2013: 5,8%).</a:t>
            </a:r>
            <a:endParaRPr lang="et-EE" dirty="0" smtClean="0"/>
          </a:p>
          <a:p>
            <a:endParaRPr lang="et-EE" dirty="0"/>
          </a:p>
        </p:txBody>
      </p:sp>
      <p:sp>
        <p:nvSpPr>
          <p:cNvPr id="4" name="Slaidinumbri kohatäide 3"/>
          <p:cNvSpPr>
            <a:spLocks noGrp="1"/>
          </p:cNvSpPr>
          <p:nvPr>
            <p:ph type="sldNum" sz="quarter" idx="10"/>
          </p:nvPr>
        </p:nvSpPr>
        <p:spPr/>
        <p:txBody>
          <a:bodyPr/>
          <a:lstStyle/>
          <a:p>
            <a:pPr>
              <a:defRPr/>
            </a:pPr>
            <a:fld id="{5F4DC3C4-BAF4-4EA6-84B1-22542163EB8A}" type="slidenum">
              <a:rPr lang="et-EE" smtClean="0"/>
              <a:pPr>
                <a:defRPr/>
              </a:pPr>
              <a:t>7</a:t>
            </a:fld>
            <a:endParaRPr lang="et-EE" dirty="0"/>
          </a:p>
        </p:txBody>
      </p:sp>
    </p:spTree>
    <p:extLst>
      <p:ext uri="{BB962C8B-B14F-4D97-AF65-F5344CB8AC3E}">
        <p14:creationId xmlns:p14="http://schemas.microsoft.com/office/powerpoint/2010/main" val="46573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baseline="0" dirty="0" smtClean="0">
              <a:solidFill>
                <a:schemeClr val="tx1"/>
              </a:solidFill>
              <a:latin typeface="+mn-lt"/>
              <a:ea typeface="+mn-ea"/>
              <a:cs typeface="+mn-cs"/>
            </a:endParaRPr>
          </a:p>
        </p:txBody>
      </p:sp>
      <p:sp>
        <p:nvSpPr>
          <p:cNvPr id="4" name="Slaidinumbri kohatäide 3"/>
          <p:cNvSpPr>
            <a:spLocks noGrp="1"/>
          </p:cNvSpPr>
          <p:nvPr>
            <p:ph type="sldNum" sz="quarter" idx="10"/>
          </p:nvPr>
        </p:nvSpPr>
        <p:spPr/>
        <p:txBody>
          <a:bodyPr/>
          <a:lstStyle/>
          <a:p>
            <a:pPr>
              <a:defRPr/>
            </a:pPr>
            <a:fld id="{5F4DC3C4-BAF4-4EA6-84B1-22542163EB8A}" type="slidenum">
              <a:rPr lang="et-EE" smtClean="0"/>
              <a:pPr>
                <a:defRPr/>
              </a:pPr>
              <a:t>8</a:t>
            </a:fld>
            <a:endParaRPr lang="et-EE" dirty="0"/>
          </a:p>
        </p:txBody>
      </p:sp>
    </p:spTree>
    <p:extLst>
      <p:ext uri="{BB962C8B-B14F-4D97-AF65-F5344CB8AC3E}">
        <p14:creationId xmlns:p14="http://schemas.microsoft.com/office/powerpoint/2010/main" val="3285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baseline="0" dirty="0" smtClean="0">
                <a:solidFill>
                  <a:schemeClr val="tx1"/>
                </a:solidFill>
                <a:latin typeface="+mn-lt"/>
                <a:ea typeface="+mn-ea"/>
                <a:cs typeface="+mn-cs"/>
              </a:rPr>
              <a:t>Joonisel on toodud 16-62-aastased inimesed töövõime kaotusega 10-100%, nende absoluutarv ja osatähtsus maakonna samaealises rahvastikus.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baseline="0" dirty="0" smtClean="0">
                <a:solidFill>
                  <a:schemeClr val="tx1"/>
                </a:solidFill>
                <a:latin typeface="+mn-lt"/>
                <a:ea typeface="+mn-ea"/>
                <a:cs typeface="+mn-cs"/>
              </a:rPr>
              <a:t>Inimesi töövõime kaotusega 10-100% on kõige enam Harjumaal, nemad moodustavad kõikidest töövõime kaotusega inimestest 25%. Järgnevad Ida-Virumaa (21%) ja Tartumaa (13%).</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baseline="0" dirty="0" smtClean="0">
                <a:solidFill>
                  <a:schemeClr val="tx1"/>
                </a:solidFill>
                <a:latin typeface="+mn-lt"/>
                <a:ea typeface="+mn-ea"/>
                <a:cs typeface="+mn-cs"/>
              </a:rPr>
              <a:t>16-62- aastaste töövõime kaotusega 10-100% inimeste osatähtsus on kõige suurem oma maakonna samaealises rahvastikus Põlvamaal — 26%. Järgnevad Ida-Virumaa (24%), Jõgevamaa (23%), Valgamaa (21%), Võrumaa (19%), Viljandimaa (19%). Eestimaal kokku moodustavad töövõime kaotusega inimesed vanuses 16-62 samaealisest kogurahvastikust 12%.</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baseline="0" dirty="0" smtClean="0">
              <a:solidFill>
                <a:schemeClr val="tx1"/>
              </a:solidFill>
              <a:latin typeface="+mn-lt"/>
              <a:ea typeface="+mn-ea"/>
              <a:cs typeface="+mn-cs"/>
            </a:endParaRPr>
          </a:p>
        </p:txBody>
      </p:sp>
      <p:sp>
        <p:nvSpPr>
          <p:cNvPr id="4" name="Slaidinumbri kohatäide 3"/>
          <p:cNvSpPr>
            <a:spLocks noGrp="1"/>
          </p:cNvSpPr>
          <p:nvPr>
            <p:ph type="sldNum" sz="quarter" idx="10"/>
          </p:nvPr>
        </p:nvSpPr>
        <p:spPr/>
        <p:txBody>
          <a:bodyPr/>
          <a:lstStyle/>
          <a:p>
            <a:pPr>
              <a:defRPr/>
            </a:pPr>
            <a:fld id="{5F4DC3C4-BAF4-4EA6-84B1-22542163EB8A}" type="slidenum">
              <a:rPr lang="et-EE" smtClean="0"/>
              <a:pPr>
                <a:defRPr/>
              </a:pPr>
              <a:t>9</a:t>
            </a:fld>
            <a:endParaRPr lang="et-EE" dirty="0"/>
          </a:p>
        </p:txBody>
      </p:sp>
    </p:spTree>
    <p:extLst>
      <p:ext uri="{BB962C8B-B14F-4D97-AF65-F5344CB8AC3E}">
        <p14:creationId xmlns:p14="http://schemas.microsoft.com/office/powerpoint/2010/main" val="400127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5E5B8B88-C4EE-4570-9608-D9E26A28E5BD}" type="datetimeFigureOut">
              <a:rPr lang="et-EE" smtClean="0"/>
              <a:t>18.05.2016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186578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E5B8B88-C4EE-4570-9608-D9E26A28E5BD}" type="datetimeFigureOut">
              <a:rPr lang="et-EE" smtClean="0"/>
              <a:t>18.05.2016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290062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E5B8B88-C4EE-4570-9608-D9E26A28E5BD}" type="datetimeFigureOut">
              <a:rPr lang="et-EE" smtClean="0"/>
              <a:t>18.05.2016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2514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E5B8B88-C4EE-4570-9608-D9E26A28E5BD}" type="datetimeFigureOut">
              <a:rPr lang="et-EE" smtClean="0"/>
              <a:t>18.05.2016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282378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5E5B8B88-C4EE-4570-9608-D9E26A28E5BD}" type="datetimeFigureOut">
              <a:rPr lang="et-EE" smtClean="0"/>
              <a:t>18.05.2016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357135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5E5B8B88-C4EE-4570-9608-D9E26A28E5BD}" type="datetimeFigureOut">
              <a:rPr lang="et-EE" smtClean="0"/>
              <a:t>18.05.2016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211584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5E5B8B88-C4EE-4570-9608-D9E26A28E5BD}" type="datetimeFigureOut">
              <a:rPr lang="et-EE" smtClean="0"/>
              <a:t>18.05.2016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8055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p>
            <a:fld id="{5E5B8B88-C4EE-4570-9608-D9E26A28E5BD}" type="datetimeFigureOut">
              <a:rPr lang="et-EE" smtClean="0"/>
              <a:t>18.05.2016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4793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5E5B8B88-C4EE-4570-9608-D9E26A28E5BD}" type="datetimeFigureOut">
              <a:rPr lang="et-EE" smtClean="0"/>
              <a:t>18.05.2016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63360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5E5B8B88-C4EE-4570-9608-D9E26A28E5BD}" type="datetimeFigureOut">
              <a:rPr lang="et-EE" smtClean="0"/>
              <a:t>18.05.2016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40972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5E5B8B88-C4EE-4570-9608-D9E26A28E5BD}" type="datetimeFigureOut">
              <a:rPr lang="et-EE" smtClean="0"/>
              <a:t>18.05.2016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CE3FF96-A9AA-49E7-94F5-43DAA8650E34}" type="slidenum">
              <a:rPr lang="et-EE" smtClean="0"/>
              <a:t>‹#›</a:t>
            </a:fld>
            <a:endParaRPr lang="et-EE"/>
          </a:p>
        </p:txBody>
      </p:sp>
    </p:spTree>
    <p:extLst>
      <p:ext uri="{BB962C8B-B14F-4D97-AF65-F5344CB8AC3E}">
        <p14:creationId xmlns:p14="http://schemas.microsoft.com/office/powerpoint/2010/main" val="165394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Muutke tiitli laadi</a:t>
            </a:r>
            <a:endParaRPr lang="et-EE"/>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B8B88-C4EE-4570-9608-D9E26A28E5BD}" type="datetimeFigureOut">
              <a:rPr lang="et-EE" smtClean="0"/>
              <a:t>18.05.2016</a:t>
            </a:fld>
            <a:endParaRPr lang="et-EE"/>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3FF96-A9AA-49E7-94F5-43DAA8650E34}" type="slidenum">
              <a:rPr lang="et-EE" smtClean="0"/>
              <a:t>‹#›</a:t>
            </a:fld>
            <a:endParaRPr lang="et-EE"/>
          </a:p>
        </p:txBody>
      </p:sp>
    </p:spTree>
    <p:extLst>
      <p:ext uri="{BB962C8B-B14F-4D97-AF65-F5344CB8AC3E}">
        <p14:creationId xmlns:p14="http://schemas.microsoft.com/office/powerpoint/2010/main" val="46654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21.xml"/><Relationship Id="rId7" Type="http://schemas.openxmlformats.org/officeDocument/2006/relationships/diagramLayout" Target="../diagrams/layout4.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diagramData" Target="../diagrams/data4.xml"/><Relationship Id="rId5" Type="http://schemas.openxmlformats.org/officeDocument/2006/relationships/image" Target="../media/image2.emf"/><Relationship Id="rId10" Type="http://schemas.microsoft.com/office/2007/relationships/diagramDrawing" Target="../diagrams/drawing4.xml"/><Relationship Id="rId4" Type="http://schemas.openxmlformats.org/officeDocument/2006/relationships/oleObject" Target="../embeddings/oleObject14.bin"/><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6.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7.jpeg"/><Relationship Id="rId5" Type="http://schemas.openxmlformats.org/officeDocument/2006/relationships/image" Target="../media/image2.emf"/><Relationship Id="rId10" Type="http://schemas.openxmlformats.org/officeDocument/2006/relationships/image" Target="../media/image11.png"/><Relationship Id="rId4" Type="http://schemas.openxmlformats.org/officeDocument/2006/relationships/oleObject" Target="../embeddings/oleObject19.bin"/><Relationship Id="rId9"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hyperlink" Target="mailto:pille.liimal@tootukassa.ee"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hyperlink" Target="http://www.tootukassa.e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5.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Data" Target="../diagrams/data3.xml"/><Relationship Id="rId5" Type="http://schemas.openxmlformats.org/officeDocument/2006/relationships/image" Target="../media/image2.emf"/><Relationship Id="rId10" Type="http://schemas.microsoft.com/office/2007/relationships/diagramDrawing" Target="../diagrams/drawing3.xml"/><Relationship Id="rId4" Type="http://schemas.openxmlformats.org/officeDocument/2006/relationships/oleObject" Target="../embeddings/oleObject3.bin"/><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06" y="1159319"/>
            <a:ext cx="7360276" cy="4675881"/>
          </a:xfrm>
          <a:prstGeom prst="rect">
            <a:avLst/>
          </a:prstGeom>
        </p:spPr>
      </p:pic>
      <p:sp>
        <p:nvSpPr>
          <p:cNvPr id="2" name="Pealkiri 1"/>
          <p:cNvSpPr>
            <a:spLocks noGrp="1"/>
          </p:cNvSpPr>
          <p:nvPr>
            <p:ph type="ctrTitle"/>
          </p:nvPr>
        </p:nvSpPr>
        <p:spPr/>
        <p:txBody>
          <a:bodyPr>
            <a:normAutofit fontScale="90000"/>
          </a:bodyPr>
          <a:lstStyle/>
          <a:p>
            <a:r>
              <a:rPr lang="et-EE" b="1" dirty="0" smtClean="0"/>
              <a:t>Eesti Töötukassa töövõimereformi rakendajana ning ootused partneritele</a:t>
            </a:r>
            <a:endParaRPr lang="et-EE" b="1" dirty="0"/>
          </a:p>
        </p:txBody>
      </p:sp>
      <p:sp>
        <p:nvSpPr>
          <p:cNvPr id="3" name="Alapealkiri 2"/>
          <p:cNvSpPr>
            <a:spLocks noGrp="1"/>
          </p:cNvSpPr>
          <p:nvPr>
            <p:ph type="subTitle" idx="1"/>
          </p:nvPr>
        </p:nvSpPr>
        <p:spPr/>
        <p:txBody>
          <a:bodyPr/>
          <a:lstStyle/>
          <a:p>
            <a:r>
              <a:rPr lang="et-EE" dirty="0" smtClean="0"/>
              <a:t>Meelis </a:t>
            </a:r>
            <a:r>
              <a:rPr lang="et-EE" dirty="0" err="1" smtClean="0"/>
              <a:t>Paavel</a:t>
            </a:r>
            <a:r>
              <a:rPr lang="et-EE" dirty="0" smtClean="0"/>
              <a:t> – juhatuse esimees</a:t>
            </a:r>
          </a:p>
          <a:p>
            <a:r>
              <a:rPr lang="et-EE" dirty="0" smtClean="0"/>
              <a:t>Siim Sarapuu – osakonna juhataja</a:t>
            </a:r>
          </a:p>
          <a:p>
            <a:r>
              <a:rPr lang="et-EE" dirty="0" smtClean="0"/>
              <a:t>18.05.2016</a:t>
            </a:r>
            <a:endParaRPr lang="et-EE" dirty="0"/>
          </a:p>
        </p:txBody>
      </p:sp>
    </p:spTree>
    <p:extLst>
      <p:ext uri="{BB962C8B-B14F-4D97-AF65-F5344CB8AC3E}">
        <p14:creationId xmlns:p14="http://schemas.microsoft.com/office/powerpoint/2010/main" val="187018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548680"/>
            <a:ext cx="8229600" cy="576064"/>
          </a:xfrm>
        </p:spPr>
        <p:txBody>
          <a:bodyPr rtlCol="0">
            <a:normAutofit/>
          </a:bodyPr>
          <a:lstStyle/>
          <a:p>
            <a:pPr algn="l" eaLnBrk="1" fontAlgn="auto" hangingPunct="1">
              <a:spcAft>
                <a:spcPts val="0"/>
              </a:spcAft>
              <a:defRPr/>
            </a:pPr>
            <a:r>
              <a:rPr lang="et-EE" sz="2800" b="1" dirty="0" smtClean="0">
                <a:solidFill>
                  <a:schemeClr val="accent6"/>
                </a:solidFill>
              </a:rPr>
              <a:t>Töövõime hindamise metoodika</a:t>
            </a: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487477"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467544" y="1196752"/>
            <a:ext cx="8229600" cy="4785395"/>
          </a:xfrm>
        </p:spPr>
        <p:txBody>
          <a:bodyPr>
            <a:normAutofit fontScale="92500" lnSpcReduction="20000"/>
          </a:bodyPr>
          <a:lstStyle/>
          <a:p>
            <a:pPr marL="0" indent="0">
              <a:buNone/>
            </a:pPr>
            <a:r>
              <a:rPr lang="et-EE" sz="2600" b="1" dirty="0"/>
              <a:t>Töövõime hindamisel </a:t>
            </a:r>
            <a:r>
              <a:rPr lang="et-EE" sz="2600" dirty="0"/>
              <a:t>võetakse arvesse inimese </a:t>
            </a:r>
            <a:r>
              <a:rPr lang="et-EE" sz="2600" b="1" dirty="0"/>
              <a:t>terviseseisundit </a:t>
            </a:r>
            <a:r>
              <a:rPr lang="et-EE" sz="2600" dirty="0"/>
              <a:t>ning sellest tulenevaid </a:t>
            </a:r>
            <a:r>
              <a:rPr lang="et-EE" sz="2600" b="1" dirty="0"/>
              <a:t>tegutsemise ja osaluse </a:t>
            </a:r>
            <a:r>
              <a:rPr lang="et-EE" sz="2600" b="1" dirty="0" smtClean="0"/>
              <a:t>piiranguid</a:t>
            </a:r>
            <a:r>
              <a:rPr lang="et-EE" sz="2600" b="1" dirty="0"/>
              <a:t> </a:t>
            </a:r>
            <a:r>
              <a:rPr lang="et-EE" sz="2600" b="1" dirty="0" smtClean="0"/>
              <a:t>järgnevates valdkondades:</a:t>
            </a:r>
          </a:p>
          <a:p>
            <a:pPr marL="0" indent="0">
              <a:buNone/>
            </a:pPr>
            <a:r>
              <a:rPr lang="et-EE" sz="2600" b="1" dirty="0" smtClean="0"/>
              <a:t> </a:t>
            </a:r>
            <a:endParaRPr lang="et-EE" sz="2600" b="1" dirty="0"/>
          </a:p>
          <a:p>
            <a:pPr lvl="0">
              <a:buClr>
                <a:schemeClr val="accent6">
                  <a:lumMod val="75000"/>
                </a:schemeClr>
              </a:buClr>
              <a:buFont typeface="Wingdings" charset="2"/>
              <a:buChar char="§"/>
            </a:pPr>
            <a:r>
              <a:rPr lang="et-EE" sz="2600" dirty="0" smtClean="0"/>
              <a:t>Liikumine</a:t>
            </a:r>
            <a:endParaRPr lang="en-US" sz="2600" dirty="0"/>
          </a:p>
          <a:p>
            <a:pPr lvl="0">
              <a:buClr>
                <a:schemeClr val="accent6">
                  <a:lumMod val="75000"/>
                </a:schemeClr>
              </a:buClr>
              <a:buFont typeface="Wingdings" charset="2"/>
              <a:buChar char="§"/>
            </a:pPr>
            <a:r>
              <a:rPr lang="et-EE" sz="2600" dirty="0"/>
              <a:t>Käeline tegevus</a:t>
            </a:r>
            <a:endParaRPr lang="en-US" sz="2600" dirty="0"/>
          </a:p>
          <a:p>
            <a:pPr lvl="0">
              <a:buClr>
                <a:schemeClr val="accent6">
                  <a:lumMod val="75000"/>
                </a:schemeClr>
              </a:buClr>
              <a:buFont typeface="Wingdings" charset="2"/>
              <a:buChar char="§"/>
            </a:pPr>
            <a:r>
              <a:rPr lang="et-EE" sz="2600" dirty="0"/>
              <a:t>Suhtlemine: nägemine, kuulmine, kõnelemine</a:t>
            </a:r>
            <a:endParaRPr lang="en-US" sz="2600" dirty="0"/>
          </a:p>
          <a:p>
            <a:pPr lvl="0">
              <a:buClr>
                <a:schemeClr val="accent6">
                  <a:lumMod val="75000"/>
                </a:schemeClr>
              </a:buClr>
              <a:buFont typeface="Wingdings" charset="2"/>
              <a:buChar char="§"/>
            </a:pPr>
            <a:r>
              <a:rPr lang="et-EE" sz="2600" dirty="0"/>
              <a:t>Teadvusel püsimine ja enesehooldus</a:t>
            </a:r>
            <a:endParaRPr lang="en-US" sz="2600" dirty="0"/>
          </a:p>
          <a:p>
            <a:pPr lvl="0">
              <a:buClr>
                <a:schemeClr val="accent6">
                  <a:lumMod val="75000"/>
                </a:schemeClr>
              </a:buClr>
              <a:buFont typeface="Wingdings" charset="2"/>
              <a:buChar char="§"/>
            </a:pPr>
            <a:r>
              <a:rPr lang="et-EE" sz="2600" dirty="0"/>
              <a:t>Õppimine ja tegevuste elluviimine</a:t>
            </a:r>
            <a:endParaRPr lang="en-US" sz="2600" dirty="0"/>
          </a:p>
          <a:p>
            <a:pPr lvl="0">
              <a:buClr>
                <a:schemeClr val="accent6">
                  <a:lumMod val="75000"/>
                </a:schemeClr>
              </a:buClr>
              <a:buFont typeface="Wingdings" charset="2"/>
              <a:buChar char="§"/>
            </a:pPr>
            <a:r>
              <a:rPr lang="et-EE" sz="2600" dirty="0"/>
              <a:t>Muutustega kohanemine ja ohu tajumine </a:t>
            </a:r>
            <a:endParaRPr lang="en-US" sz="2600" dirty="0"/>
          </a:p>
          <a:p>
            <a:pPr lvl="0">
              <a:buClr>
                <a:schemeClr val="accent6">
                  <a:lumMod val="75000"/>
                </a:schemeClr>
              </a:buClr>
              <a:buFont typeface="Wingdings" charset="2"/>
              <a:buChar char="§"/>
            </a:pPr>
            <a:r>
              <a:rPr lang="et-EE" sz="2600" dirty="0"/>
              <a:t>Inimestevaheline lävimine ja suhted</a:t>
            </a:r>
            <a:endParaRPr lang="en-US" sz="2600" dirty="0"/>
          </a:p>
          <a:p>
            <a:pPr>
              <a:buClr>
                <a:schemeClr val="accent6">
                  <a:lumMod val="75000"/>
                </a:schemeClr>
              </a:buClr>
              <a:buFont typeface="Wingdings" charset="2"/>
              <a:buChar char="§"/>
            </a:pPr>
            <a:endParaRPr lang="et-EE" sz="2600" b="1" dirty="0"/>
          </a:p>
          <a:p>
            <a:pPr>
              <a:buClr>
                <a:schemeClr val="accent6">
                  <a:lumMod val="75000"/>
                </a:schemeClr>
              </a:buClr>
              <a:buFont typeface="Wingdings" charset="2"/>
              <a:buChar char="§"/>
            </a:pPr>
            <a:r>
              <a:rPr lang="et-EE" sz="2600" dirty="0" smtClean="0"/>
              <a:t>Hindamisel antakse soovitusi sobivate töötingimuste kohta</a:t>
            </a:r>
          </a:p>
          <a:p>
            <a:pPr>
              <a:buBlip>
                <a:blip r:embed="rId6"/>
              </a:buBlip>
            </a:pPr>
            <a:endParaRPr lang="et-EE" sz="2400" dirty="0" smtClean="0"/>
          </a:p>
          <a:p>
            <a:pPr>
              <a:buBlip>
                <a:blip r:embed="rId6"/>
              </a:buBlip>
            </a:pPr>
            <a:endParaRPr lang="et-EE" sz="2400" dirty="0" smtClean="0"/>
          </a:p>
          <a:p>
            <a:pPr>
              <a:buBlip>
                <a:blip r:embed="rId6"/>
              </a:buBlip>
            </a:pPr>
            <a:endParaRPr lang="et-EE" sz="2400" dirty="0"/>
          </a:p>
        </p:txBody>
      </p:sp>
    </p:spTree>
    <p:extLst>
      <p:ext uri="{BB962C8B-B14F-4D97-AF65-F5344CB8AC3E}">
        <p14:creationId xmlns:p14="http://schemas.microsoft.com/office/powerpoint/2010/main" val="118173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548680"/>
            <a:ext cx="8229600" cy="576064"/>
          </a:xfrm>
        </p:spPr>
        <p:txBody>
          <a:bodyPr rtlCol="0">
            <a:normAutofit/>
          </a:bodyPr>
          <a:lstStyle/>
          <a:p>
            <a:pPr algn="l" eaLnBrk="1" fontAlgn="auto" hangingPunct="1">
              <a:spcAft>
                <a:spcPts val="0"/>
              </a:spcAft>
              <a:defRPr/>
            </a:pPr>
            <a:r>
              <a:rPr lang="et-EE" sz="2800" b="1" dirty="0" smtClean="0">
                <a:solidFill>
                  <a:schemeClr val="accent6">
                    <a:lumMod val="75000"/>
                  </a:schemeClr>
                </a:solidFill>
              </a:rPr>
              <a:t>Töövõimet välistavad seisundid</a:t>
            </a: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48850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467544" y="1196752"/>
            <a:ext cx="8229600" cy="4785395"/>
          </a:xfrm>
        </p:spPr>
        <p:txBody>
          <a:bodyPr>
            <a:normAutofit/>
          </a:bodyPr>
          <a:lstStyle/>
          <a:p>
            <a:pPr>
              <a:buClr>
                <a:schemeClr val="accent6">
                  <a:lumMod val="75000"/>
                </a:schemeClr>
              </a:buClr>
              <a:buFont typeface="Wingdings" charset="2"/>
              <a:buChar char="§"/>
            </a:pPr>
            <a:r>
              <a:rPr lang="et-EE" sz="2400" dirty="0" smtClean="0"/>
              <a:t>IV </a:t>
            </a:r>
            <a:r>
              <a:rPr lang="et-EE" sz="2400" dirty="0"/>
              <a:t>astme </a:t>
            </a:r>
            <a:r>
              <a:rPr lang="et-EE" sz="2400" dirty="0" smtClean="0"/>
              <a:t>vähkkasvaja</a:t>
            </a:r>
          </a:p>
          <a:p>
            <a:pPr>
              <a:buClr>
                <a:schemeClr val="accent6">
                  <a:lumMod val="75000"/>
                </a:schemeClr>
              </a:buClr>
              <a:buFont typeface="Wingdings" charset="2"/>
              <a:buChar char="§"/>
            </a:pPr>
            <a:r>
              <a:rPr lang="en-US" sz="2400" dirty="0" smtClean="0"/>
              <a:t> </a:t>
            </a:r>
            <a:r>
              <a:rPr lang="et-EE" sz="2400" dirty="0" smtClean="0"/>
              <a:t>inineme saab dialüüsravi</a:t>
            </a:r>
            <a:endParaRPr lang="en-US" sz="2400" dirty="0"/>
          </a:p>
          <a:p>
            <a:pPr>
              <a:buClr>
                <a:schemeClr val="accent6">
                  <a:lumMod val="75000"/>
                </a:schemeClr>
              </a:buClr>
              <a:buFont typeface="Wingdings" charset="2"/>
              <a:buChar char="§"/>
            </a:pPr>
            <a:r>
              <a:rPr lang="en-US" sz="2400" dirty="0"/>
              <a:t>i</a:t>
            </a:r>
            <a:r>
              <a:rPr lang="et-EE" sz="2400" dirty="0" smtClean="0"/>
              <a:t>nimene saab aparaadist </a:t>
            </a:r>
            <a:r>
              <a:rPr lang="et-EE" sz="2400" dirty="0"/>
              <a:t>sõltuvat püsiravi, see tähendab  igapäevast ööpäevaringset ravi  hapnikuaparaadiga või ravimipumbaga ravi v.a. </a:t>
            </a:r>
            <a:r>
              <a:rPr lang="et-EE" sz="2400" dirty="0" smtClean="0"/>
              <a:t>insuliinipump</a:t>
            </a:r>
            <a:endParaRPr lang="en-US" sz="2400" dirty="0"/>
          </a:p>
          <a:p>
            <a:pPr>
              <a:buClr>
                <a:schemeClr val="accent6">
                  <a:lumMod val="75000"/>
                </a:schemeClr>
              </a:buClr>
              <a:buFont typeface="Wingdings" charset="2"/>
              <a:buChar char="§"/>
            </a:pPr>
            <a:r>
              <a:rPr lang="et-EE" sz="2400" dirty="0"/>
              <a:t>v</a:t>
            </a:r>
            <a:r>
              <a:rPr lang="et-EE" sz="2400" dirty="0" smtClean="0"/>
              <a:t>äljakujunenud dementsus</a:t>
            </a:r>
            <a:endParaRPr lang="en-US" sz="2400" dirty="0"/>
          </a:p>
          <a:p>
            <a:pPr>
              <a:buClr>
                <a:schemeClr val="accent6">
                  <a:lumMod val="75000"/>
                </a:schemeClr>
              </a:buClr>
              <a:buFont typeface="Wingdings" charset="2"/>
              <a:buChar char="§"/>
            </a:pPr>
            <a:r>
              <a:rPr lang="et-EE" sz="2400" dirty="0"/>
              <a:t>Alzheimeri </a:t>
            </a:r>
            <a:r>
              <a:rPr lang="et-EE" sz="2400" dirty="0" smtClean="0"/>
              <a:t>tõbi</a:t>
            </a:r>
          </a:p>
          <a:p>
            <a:pPr>
              <a:buClr>
                <a:schemeClr val="accent6">
                  <a:lumMod val="75000"/>
                </a:schemeClr>
              </a:buClr>
              <a:buFont typeface="Wingdings" charset="2"/>
              <a:buChar char="§"/>
            </a:pPr>
            <a:r>
              <a:rPr lang="et-EE" sz="2400" dirty="0" smtClean="0"/>
              <a:t>raske </a:t>
            </a:r>
            <a:r>
              <a:rPr lang="et-EE" sz="2400" dirty="0"/>
              <a:t>või sügav vaimne </a:t>
            </a:r>
            <a:r>
              <a:rPr lang="et-EE" sz="2400" dirty="0" smtClean="0"/>
              <a:t>alaareng</a:t>
            </a:r>
            <a:endParaRPr lang="en-US" sz="2400" dirty="0"/>
          </a:p>
          <a:p>
            <a:pPr>
              <a:buClr>
                <a:schemeClr val="accent6">
                  <a:lumMod val="75000"/>
                </a:schemeClr>
              </a:buClr>
              <a:buFont typeface="Wingdings" charset="2"/>
              <a:buChar char="§"/>
            </a:pPr>
            <a:r>
              <a:rPr lang="en-US" sz="2400" dirty="0"/>
              <a:t>i</a:t>
            </a:r>
            <a:r>
              <a:rPr lang="et-EE" sz="2400" dirty="0" smtClean="0"/>
              <a:t>nimene on  </a:t>
            </a:r>
            <a:r>
              <a:rPr lang="et-EE" sz="2400" dirty="0"/>
              <a:t>püsivalt voodihaige, paranemise </a:t>
            </a:r>
            <a:r>
              <a:rPr lang="et-EE" sz="2400" dirty="0" smtClean="0"/>
              <a:t>prognoosita</a:t>
            </a:r>
          </a:p>
          <a:p>
            <a:pPr>
              <a:buBlip>
                <a:blip r:embed="rId6"/>
              </a:buBlip>
            </a:pPr>
            <a:endParaRPr lang="et-EE" sz="2400" dirty="0"/>
          </a:p>
        </p:txBody>
      </p:sp>
    </p:spTree>
    <p:extLst>
      <p:ext uri="{BB962C8B-B14F-4D97-AF65-F5344CB8AC3E}">
        <p14:creationId xmlns:p14="http://schemas.microsoft.com/office/powerpoint/2010/main" val="390948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251556" y="476672"/>
            <a:ext cx="8352928" cy="730002"/>
          </a:xfrm>
        </p:spPr>
        <p:txBody>
          <a:bodyPr>
            <a:normAutofit/>
          </a:bodyPr>
          <a:lstStyle/>
          <a:p>
            <a:r>
              <a:rPr lang="et-EE" sz="3600" dirty="0" smtClean="0">
                <a:solidFill>
                  <a:schemeClr val="accent6">
                    <a:lumMod val="75000"/>
                  </a:schemeClr>
                </a:solidFill>
              </a:rPr>
              <a:t>Töövõime hindamise teekond: I samm</a:t>
            </a:r>
            <a:endParaRPr lang="et-EE" sz="3600" dirty="0">
              <a:solidFill>
                <a:schemeClr val="accent6">
                  <a:lumMod val="75000"/>
                </a:schemeClr>
              </a:solidFill>
            </a:endParaRPr>
          </a:p>
        </p:txBody>
      </p:sp>
      <p:sp>
        <p:nvSpPr>
          <p:cNvPr id="2" name="Ümarnurkne ristkülik 1"/>
          <p:cNvSpPr/>
          <p:nvPr/>
        </p:nvSpPr>
        <p:spPr>
          <a:xfrm>
            <a:off x="143544" y="1988840"/>
            <a:ext cx="8568952" cy="1008112"/>
          </a:xfrm>
          <a:prstGeom prst="roundRect">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endParaRPr lang="et-EE" sz="2800" b="1" dirty="0" smtClean="0">
              <a:solidFill>
                <a:schemeClr val="tx1"/>
              </a:solidFill>
            </a:endParaRPr>
          </a:p>
          <a:p>
            <a:pPr lvl="0"/>
            <a:r>
              <a:rPr lang="et-EE" sz="2800" b="1" dirty="0" smtClean="0">
                <a:solidFill>
                  <a:schemeClr val="tx1"/>
                </a:solidFill>
              </a:rPr>
              <a:t>P</a:t>
            </a:r>
            <a:r>
              <a:rPr lang="et-EE" sz="2400" b="1" dirty="0" smtClean="0">
                <a:solidFill>
                  <a:schemeClr val="tx1"/>
                </a:solidFill>
              </a:rPr>
              <a:t>ere- </a:t>
            </a:r>
            <a:r>
              <a:rPr lang="et-EE" sz="2400" b="1" dirty="0">
                <a:solidFill>
                  <a:schemeClr val="tx1"/>
                </a:solidFill>
              </a:rPr>
              <a:t>või eriarsti </a:t>
            </a:r>
            <a:r>
              <a:rPr lang="et-EE" sz="2400" b="1" dirty="0" smtClean="0">
                <a:solidFill>
                  <a:schemeClr val="tx1"/>
                </a:solidFill>
              </a:rPr>
              <a:t>või töötervishoiuarsti juurde </a:t>
            </a:r>
            <a:r>
              <a:rPr lang="et-EE" sz="2400" dirty="0" smtClean="0">
                <a:solidFill>
                  <a:schemeClr val="tx1"/>
                </a:solidFill>
              </a:rPr>
              <a:t/>
            </a:r>
            <a:br>
              <a:rPr lang="et-EE" sz="2400" dirty="0" smtClean="0">
                <a:solidFill>
                  <a:schemeClr val="tx1"/>
                </a:solidFill>
              </a:rPr>
            </a:br>
            <a:r>
              <a:rPr lang="et-EE" sz="2400" dirty="0" smtClean="0">
                <a:solidFill>
                  <a:schemeClr val="tx1"/>
                </a:solidFill>
              </a:rPr>
              <a:t>6 </a:t>
            </a:r>
            <a:r>
              <a:rPr lang="et-EE" sz="2400" dirty="0">
                <a:solidFill>
                  <a:schemeClr val="tx1"/>
                </a:solidFill>
              </a:rPr>
              <a:t>kuu jooksul </a:t>
            </a:r>
            <a:r>
              <a:rPr lang="et-EE" sz="2400" dirty="0" smtClean="0">
                <a:solidFill>
                  <a:schemeClr val="tx1"/>
                </a:solidFill>
              </a:rPr>
              <a:t>enne  töövõime hindamise taotlemist</a:t>
            </a:r>
          </a:p>
          <a:p>
            <a:pPr lvl="0"/>
            <a:endParaRPr lang="et-EE" sz="2400" dirty="0">
              <a:solidFill>
                <a:schemeClr val="tx1"/>
              </a:solidFill>
            </a:endParaRPr>
          </a:p>
        </p:txBody>
      </p:sp>
      <p:sp>
        <p:nvSpPr>
          <p:cNvPr id="4" name="Ristkülik 3"/>
          <p:cNvSpPr/>
          <p:nvPr/>
        </p:nvSpPr>
        <p:spPr>
          <a:xfrm>
            <a:off x="215552" y="3356992"/>
            <a:ext cx="8496944" cy="400110"/>
          </a:xfrm>
          <a:prstGeom prst="rect">
            <a:avLst/>
          </a:prstGeom>
          <a:solidFill>
            <a:schemeClr val="bg1">
              <a:lumMod val="75000"/>
            </a:schemeClr>
          </a:solidFill>
        </p:spPr>
        <p:txBody>
          <a:bodyPr wrap="square">
            <a:spAutoFit/>
          </a:bodyPr>
          <a:lstStyle/>
          <a:p>
            <a:pPr lvl="0"/>
            <a:r>
              <a:rPr lang="et-EE" sz="2000" dirty="0">
                <a:solidFill>
                  <a:schemeClr val="accent6">
                    <a:lumMod val="75000"/>
                  </a:schemeClr>
                </a:solidFill>
                <a:latin typeface="Times New Roman" panose="02020603050405020304" pitchFamily="18" charset="0"/>
                <a:cs typeface="Times New Roman" panose="02020603050405020304" pitchFamily="18" charset="0"/>
              </a:rPr>
              <a:t>●</a:t>
            </a:r>
            <a:r>
              <a:rPr lang="et-EE" sz="2000" dirty="0">
                <a:latin typeface="Times New Roman" panose="02020603050405020304" pitchFamily="18" charset="0"/>
                <a:cs typeface="Times New Roman" panose="02020603050405020304" pitchFamily="18" charset="0"/>
              </a:rPr>
              <a:t> </a:t>
            </a:r>
            <a:r>
              <a:rPr lang="et-EE" sz="2000" dirty="0" smtClean="0">
                <a:latin typeface="Times New Roman" panose="02020603050405020304" pitchFamily="18" charset="0"/>
                <a:cs typeface="Times New Roman" panose="02020603050405020304" pitchFamily="18" charset="0"/>
              </a:rPr>
              <a:t> </a:t>
            </a:r>
            <a:r>
              <a:rPr lang="et-EE" sz="2000" dirty="0" smtClean="0"/>
              <a:t>Arst kirjeldab </a:t>
            </a:r>
            <a:r>
              <a:rPr lang="et-EE" sz="2000" b="1" dirty="0"/>
              <a:t>terviseseisundi</a:t>
            </a:r>
            <a:r>
              <a:rPr lang="et-EE" sz="2000" dirty="0"/>
              <a:t> ja paneb „värsked“ terviseandmed </a:t>
            </a:r>
            <a:r>
              <a:rPr lang="et-EE" sz="2000" b="1" dirty="0"/>
              <a:t>e-tervisesse</a:t>
            </a:r>
            <a:endParaRPr lang="et-EE" sz="2000" dirty="0"/>
          </a:p>
        </p:txBody>
      </p:sp>
    </p:spTree>
    <p:extLst>
      <p:ext uri="{BB962C8B-B14F-4D97-AF65-F5344CB8AC3E}">
        <p14:creationId xmlns:p14="http://schemas.microsoft.com/office/powerpoint/2010/main" val="80959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251556" y="476672"/>
            <a:ext cx="8352928" cy="730002"/>
          </a:xfrm>
        </p:spPr>
        <p:txBody>
          <a:bodyPr>
            <a:normAutofit/>
          </a:bodyPr>
          <a:lstStyle/>
          <a:p>
            <a:r>
              <a:rPr lang="et-EE" sz="3600" dirty="0" smtClean="0">
                <a:solidFill>
                  <a:schemeClr val="accent6">
                    <a:lumMod val="75000"/>
                  </a:schemeClr>
                </a:solidFill>
              </a:rPr>
              <a:t>Töövõime hindamise teekond: II samm</a:t>
            </a:r>
            <a:endParaRPr lang="et-EE" sz="3600" dirty="0">
              <a:solidFill>
                <a:schemeClr val="accent6">
                  <a:lumMod val="75000"/>
                </a:schemeClr>
              </a:solidFill>
            </a:endParaRPr>
          </a:p>
        </p:txBody>
      </p:sp>
      <p:sp>
        <p:nvSpPr>
          <p:cNvPr id="2" name="Ümarnurkne ristkülik 1"/>
          <p:cNvSpPr/>
          <p:nvPr/>
        </p:nvSpPr>
        <p:spPr>
          <a:xfrm>
            <a:off x="143544" y="1988840"/>
            <a:ext cx="8568952" cy="1008112"/>
          </a:xfrm>
          <a:prstGeom prst="roundRect">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endParaRPr lang="et-EE" sz="2800" b="1" dirty="0" smtClean="0">
              <a:solidFill>
                <a:schemeClr val="tx1"/>
              </a:solidFill>
            </a:endParaRPr>
          </a:p>
          <a:p>
            <a:r>
              <a:rPr lang="et-EE" sz="2800" b="1" dirty="0">
                <a:solidFill>
                  <a:schemeClr val="tx1"/>
                </a:solidFill>
              </a:rPr>
              <a:t>Töövõime hindamise taotlus töötukassale</a:t>
            </a:r>
            <a:endParaRPr lang="et-EE" sz="2800" b="1" dirty="0"/>
          </a:p>
          <a:p>
            <a:pPr lvl="0"/>
            <a:r>
              <a:rPr lang="et-EE" sz="2400" dirty="0" smtClean="0">
                <a:solidFill>
                  <a:schemeClr val="tx1"/>
                </a:solidFill>
              </a:rPr>
              <a:t>Samaaegselt saate soovi korral taotleda ka puude määramist</a:t>
            </a:r>
            <a:br>
              <a:rPr lang="et-EE" sz="2400" dirty="0" smtClean="0">
                <a:solidFill>
                  <a:schemeClr val="tx1"/>
                </a:solidFill>
              </a:rPr>
            </a:br>
            <a:endParaRPr lang="et-EE" sz="2400" dirty="0" smtClean="0">
              <a:solidFill>
                <a:schemeClr val="tx1"/>
              </a:solidFill>
            </a:endParaRPr>
          </a:p>
          <a:p>
            <a:pPr lvl="0"/>
            <a:endParaRPr lang="et-EE" sz="2400" dirty="0">
              <a:solidFill>
                <a:schemeClr val="tx1"/>
              </a:solidFill>
            </a:endParaRPr>
          </a:p>
        </p:txBody>
      </p:sp>
      <p:sp>
        <p:nvSpPr>
          <p:cNvPr id="4" name="Ristkülik 3"/>
          <p:cNvSpPr/>
          <p:nvPr/>
        </p:nvSpPr>
        <p:spPr>
          <a:xfrm>
            <a:off x="215552" y="3356992"/>
            <a:ext cx="8496944" cy="2215991"/>
          </a:xfrm>
          <a:prstGeom prst="rect">
            <a:avLst/>
          </a:prstGeom>
          <a:solidFill>
            <a:schemeClr val="bg1">
              <a:lumMod val="75000"/>
            </a:schemeClr>
          </a:solidFill>
        </p:spPr>
        <p:txBody>
          <a:bodyPr wrap="square">
            <a:spAutoFit/>
          </a:bodyPr>
          <a:lstStyle/>
          <a:p>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a:t>
            </a:r>
            <a:r>
              <a:rPr lang="et-EE" sz="2000" dirty="0" smtClean="0">
                <a:latin typeface="Times New Roman" panose="02020603050405020304" pitchFamily="18" charset="0"/>
                <a:cs typeface="Times New Roman" panose="02020603050405020304" pitchFamily="18" charset="0"/>
              </a:rPr>
              <a:t> </a:t>
            </a:r>
            <a:r>
              <a:rPr lang="et-EE" sz="2000" b="1" dirty="0"/>
              <a:t>Juhtumikorraldaja </a:t>
            </a:r>
            <a:r>
              <a:rPr lang="et-EE" sz="2000" dirty="0"/>
              <a:t>viib </a:t>
            </a:r>
            <a:r>
              <a:rPr lang="et-EE" sz="2000" b="1" dirty="0" smtClean="0"/>
              <a:t>taotluse </a:t>
            </a:r>
            <a:r>
              <a:rPr lang="et-EE" sz="2000" dirty="0" smtClean="0"/>
              <a:t>täitmiseks läbi hindamisintervjuu</a:t>
            </a:r>
          </a:p>
          <a:p>
            <a:pPr lvl="0"/>
            <a:r>
              <a:rPr lang="et-EE" i="1" dirty="0" smtClean="0">
                <a:cs typeface="Times New Roman" panose="02020603050405020304" pitchFamily="18" charset="0"/>
              </a:rPr>
              <a:t>soovitame pöördumise aeg enne telefoni teel kokku leppida</a:t>
            </a:r>
          </a:p>
          <a:p>
            <a:pPr lvl="0"/>
            <a:endParaRPr lang="et-EE" sz="2000" dirty="0" smtClean="0">
              <a:solidFill>
                <a:schemeClr val="accent6">
                  <a:lumMod val="75000"/>
                </a:schemeClr>
              </a:solidFill>
              <a:latin typeface="Times New Roman" panose="02020603050405020304" pitchFamily="18" charset="0"/>
              <a:cs typeface="Times New Roman" panose="02020603050405020304" pitchFamily="18" charset="0"/>
            </a:endParaRPr>
          </a:p>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a:t>Küsimustiku </a:t>
            </a:r>
            <a:r>
              <a:rPr lang="et-EE" sz="2000" dirty="0" smtClean="0"/>
              <a:t>võite ka </a:t>
            </a:r>
            <a:r>
              <a:rPr lang="et-EE" sz="2000" dirty="0"/>
              <a:t>ise </a:t>
            </a:r>
            <a:r>
              <a:rPr lang="et-EE" sz="2000" dirty="0" smtClean="0"/>
              <a:t>täita ja </a:t>
            </a:r>
            <a:r>
              <a:rPr lang="et-EE" sz="2000" dirty="0"/>
              <a:t>esitada </a:t>
            </a:r>
            <a:r>
              <a:rPr lang="et-EE" sz="2000" b="1" dirty="0"/>
              <a:t>iseteenindusportaali</a:t>
            </a:r>
            <a:r>
              <a:rPr lang="et-EE" sz="2000" dirty="0"/>
              <a:t> või </a:t>
            </a:r>
            <a:r>
              <a:rPr lang="et-EE" sz="2000" dirty="0" smtClean="0"/>
              <a:t/>
            </a:r>
            <a:br>
              <a:rPr lang="et-EE" sz="2000" dirty="0" smtClean="0"/>
            </a:br>
            <a:r>
              <a:rPr lang="et-EE" sz="2000" dirty="0" smtClean="0"/>
              <a:t>    </a:t>
            </a:r>
            <a:r>
              <a:rPr lang="et-EE" sz="2000" b="1" dirty="0" smtClean="0"/>
              <a:t>e-posti</a:t>
            </a:r>
            <a:r>
              <a:rPr lang="et-EE" sz="2000" dirty="0" smtClean="0"/>
              <a:t> </a:t>
            </a:r>
            <a:r>
              <a:rPr lang="et-EE" sz="2000" dirty="0"/>
              <a:t>või </a:t>
            </a:r>
            <a:r>
              <a:rPr lang="et-EE" sz="2000" b="1" dirty="0"/>
              <a:t>posti teel</a:t>
            </a:r>
            <a:r>
              <a:rPr lang="et-EE" sz="2000" dirty="0"/>
              <a:t>.  </a:t>
            </a:r>
          </a:p>
          <a:p>
            <a:endParaRPr lang="et-EE" sz="2000" dirty="0"/>
          </a:p>
          <a:p>
            <a:pPr lvl="0"/>
            <a:endParaRPr lang="et-EE" sz="2000" dirty="0"/>
          </a:p>
        </p:txBody>
      </p:sp>
    </p:spTree>
    <p:extLst>
      <p:ext uri="{BB962C8B-B14F-4D97-AF65-F5344CB8AC3E}">
        <p14:creationId xmlns:p14="http://schemas.microsoft.com/office/powerpoint/2010/main" val="1309843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251556" y="476672"/>
            <a:ext cx="8352928" cy="730002"/>
          </a:xfrm>
        </p:spPr>
        <p:txBody>
          <a:bodyPr>
            <a:normAutofit/>
          </a:bodyPr>
          <a:lstStyle/>
          <a:p>
            <a:r>
              <a:rPr lang="et-EE" sz="3600" dirty="0" smtClean="0">
                <a:solidFill>
                  <a:schemeClr val="accent6">
                    <a:lumMod val="75000"/>
                  </a:schemeClr>
                </a:solidFill>
              </a:rPr>
              <a:t>Töövõime hindamise teekond: III samm</a:t>
            </a:r>
            <a:endParaRPr lang="et-EE" sz="3600" dirty="0">
              <a:solidFill>
                <a:schemeClr val="accent6">
                  <a:lumMod val="75000"/>
                </a:schemeClr>
              </a:solidFill>
            </a:endParaRPr>
          </a:p>
        </p:txBody>
      </p:sp>
      <p:sp>
        <p:nvSpPr>
          <p:cNvPr id="2" name="Ümarnurkne ristkülik 1"/>
          <p:cNvSpPr/>
          <p:nvPr/>
        </p:nvSpPr>
        <p:spPr>
          <a:xfrm>
            <a:off x="143544" y="1340768"/>
            <a:ext cx="8568952" cy="1008112"/>
          </a:xfrm>
          <a:prstGeom prst="roundRect">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endParaRPr lang="et-EE" sz="2800" b="1" dirty="0" smtClean="0">
              <a:solidFill>
                <a:schemeClr val="tx1"/>
              </a:solidFill>
            </a:endParaRPr>
          </a:p>
          <a:p>
            <a:r>
              <a:rPr lang="et-EE" sz="2800" b="1" dirty="0">
                <a:solidFill>
                  <a:schemeClr val="tx1"/>
                </a:solidFill>
              </a:rPr>
              <a:t>Töövõime </a:t>
            </a:r>
            <a:r>
              <a:rPr lang="et-EE" sz="2800" b="1" dirty="0" smtClean="0">
                <a:solidFill>
                  <a:schemeClr val="tx1"/>
                </a:solidFill>
              </a:rPr>
              <a:t>hindamine </a:t>
            </a:r>
            <a:endParaRPr lang="et-EE" sz="2800" b="1" dirty="0"/>
          </a:p>
          <a:p>
            <a:pPr lvl="0"/>
            <a:r>
              <a:rPr lang="et-EE" sz="2400" dirty="0">
                <a:solidFill>
                  <a:schemeClr val="tx1"/>
                </a:solidFill>
              </a:rPr>
              <a:t>k</a:t>
            </a:r>
            <a:r>
              <a:rPr lang="et-EE" sz="2400" dirty="0" smtClean="0">
                <a:solidFill>
                  <a:schemeClr val="tx1"/>
                </a:solidFill>
              </a:rPr>
              <a:t>oostatakse eksperdiarvamus </a:t>
            </a:r>
            <a:r>
              <a:rPr lang="et-EE" sz="2400" b="1" dirty="0" smtClean="0">
                <a:solidFill>
                  <a:schemeClr val="tx1"/>
                </a:solidFill>
              </a:rPr>
              <a:t>andmete</a:t>
            </a:r>
            <a:r>
              <a:rPr lang="et-EE" sz="2400" dirty="0" smtClean="0">
                <a:solidFill>
                  <a:schemeClr val="tx1"/>
                </a:solidFill>
              </a:rPr>
              <a:t> või </a:t>
            </a:r>
            <a:r>
              <a:rPr lang="et-EE" sz="2400" b="1" dirty="0" smtClean="0">
                <a:solidFill>
                  <a:schemeClr val="tx1"/>
                </a:solidFill>
              </a:rPr>
              <a:t>visiidi</a:t>
            </a:r>
            <a:r>
              <a:rPr lang="et-EE" sz="2400" dirty="0" smtClean="0">
                <a:solidFill>
                  <a:schemeClr val="tx1"/>
                </a:solidFill>
              </a:rPr>
              <a:t> põhjal</a:t>
            </a:r>
            <a:br>
              <a:rPr lang="et-EE" sz="2400" dirty="0" smtClean="0">
                <a:solidFill>
                  <a:schemeClr val="tx1"/>
                </a:solidFill>
              </a:rPr>
            </a:br>
            <a:endParaRPr lang="et-EE" sz="2400" dirty="0" smtClean="0">
              <a:solidFill>
                <a:schemeClr val="tx1"/>
              </a:solidFill>
            </a:endParaRPr>
          </a:p>
          <a:p>
            <a:pPr lvl="0"/>
            <a:endParaRPr lang="et-EE" sz="2400" dirty="0">
              <a:solidFill>
                <a:schemeClr val="tx1"/>
              </a:solidFill>
            </a:endParaRPr>
          </a:p>
        </p:txBody>
      </p:sp>
      <p:sp>
        <p:nvSpPr>
          <p:cNvPr id="4" name="Ristkülik 3"/>
          <p:cNvSpPr/>
          <p:nvPr/>
        </p:nvSpPr>
        <p:spPr>
          <a:xfrm>
            <a:off x="215552" y="2564904"/>
            <a:ext cx="8496944" cy="3785652"/>
          </a:xfrm>
          <a:prstGeom prst="rect">
            <a:avLst/>
          </a:prstGeom>
          <a:solidFill>
            <a:schemeClr val="bg1">
              <a:lumMod val="75000"/>
            </a:schemeClr>
          </a:solidFill>
        </p:spPr>
        <p:txBody>
          <a:bodyPr wrap="square">
            <a:spAutoFit/>
          </a:bodyPr>
          <a:lstStyle/>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a:t>
            </a:r>
            <a:r>
              <a:rPr lang="et-EE" sz="2000" dirty="0" smtClean="0">
                <a:latin typeface="Times New Roman" panose="02020603050405020304" pitchFamily="18" charset="0"/>
                <a:cs typeface="Times New Roman" panose="02020603050405020304" pitchFamily="18" charset="0"/>
              </a:rPr>
              <a:t> </a:t>
            </a:r>
            <a:r>
              <a:rPr lang="et-EE" sz="2000" b="1" dirty="0"/>
              <a:t>Ekspertarst</a:t>
            </a:r>
            <a:r>
              <a:rPr lang="et-EE" sz="2000" i="1" dirty="0"/>
              <a:t> </a:t>
            </a:r>
            <a:r>
              <a:rPr lang="et-EE" sz="2000" dirty="0"/>
              <a:t>hindab töövõimet </a:t>
            </a:r>
            <a:r>
              <a:rPr lang="et-EE" sz="2000" dirty="0" smtClean="0"/>
              <a:t>teie </a:t>
            </a:r>
            <a:r>
              <a:rPr lang="et-EE" sz="2000" b="1" dirty="0" smtClean="0"/>
              <a:t>taotluse </a:t>
            </a:r>
            <a:r>
              <a:rPr lang="et-EE" sz="2000" dirty="0" smtClean="0"/>
              <a:t>ja</a:t>
            </a:r>
            <a:r>
              <a:rPr lang="et-EE" sz="2000" b="1" dirty="0" smtClean="0"/>
              <a:t> terviseandmete </a:t>
            </a:r>
            <a:r>
              <a:rPr lang="et-EE" sz="2000" dirty="0" smtClean="0"/>
              <a:t>põhjal </a:t>
            </a:r>
            <a:endParaRPr lang="et-EE" sz="2000" dirty="0"/>
          </a:p>
          <a:p>
            <a:pPr lvl="0"/>
            <a:endParaRPr lang="et-EE" sz="2000" dirty="0" smtClean="0">
              <a:solidFill>
                <a:schemeClr val="accent6">
                  <a:lumMod val="75000"/>
                </a:schemeClr>
              </a:solidFill>
              <a:latin typeface="Times New Roman" panose="02020603050405020304" pitchFamily="18" charset="0"/>
              <a:cs typeface="Times New Roman" panose="02020603050405020304" pitchFamily="18" charset="0"/>
            </a:endParaRPr>
          </a:p>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cs typeface="Times New Roman" panose="02020603050405020304" pitchFamily="18" charset="0"/>
              </a:rPr>
              <a:t>K</a:t>
            </a:r>
            <a:r>
              <a:rPr lang="et-EE" sz="2000" dirty="0" smtClean="0"/>
              <a:t>üsib </a:t>
            </a:r>
            <a:r>
              <a:rPr lang="et-EE" sz="2000" dirty="0"/>
              <a:t>vajadusel infot juurde </a:t>
            </a:r>
            <a:r>
              <a:rPr lang="et-EE" sz="2000" b="1" dirty="0"/>
              <a:t>teistelt arstidelt </a:t>
            </a:r>
            <a:r>
              <a:rPr lang="et-EE" sz="2000" dirty="0"/>
              <a:t>ja </a:t>
            </a:r>
            <a:r>
              <a:rPr lang="et-EE" sz="2000" b="1" dirty="0" smtClean="0"/>
              <a:t>spetsialistidelt</a:t>
            </a:r>
            <a:r>
              <a:rPr lang="et-EE" sz="2000" dirty="0" smtClean="0"/>
              <a:t>, </a:t>
            </a:r>
            <a:br>
              <a:rPr lang="et-EE" sz="2000" dirty="0" smtClean="0"/>
            </a:br>
            <a:r>
              <a:rPr lang="et-EE" sz="2000" dirty="0" smtClean="0"/>
              <a:t>kes on teiega tegelenud</a:t>
            </a:r>
          </a:p>
          <a:p>
            <a:pPr lvl="0"/>
            <a:endParaRPr lang="et-EE" sz="2000" dirty="0"/>
          </a:p>
          <a:p>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t>Kutsub vajadusel </a:t>
            </a:r>
            <a:r>
              <a:rPr lang="et-EE" sz="2000" b="1" dirty="0" smtClean="0"/>
              <a:t>vastuvõtule</a:t>
            </a:r>
            <a:r>
              <a:rPr lang="et-EE" sz="2000" dirty="0" smtClean="0"/>
              <a:t> (andmed on vastuolulised): vestleb, teeb </a:t>
            </a:r>
            <a:r>
              <a:rPr lang="et-EE" sz="2000" dirty="0"/>
              <a:t>teste, kaasab spetsialistidest </a:t>
            </a:r>
            <a:r>
              <a:rPr lang="et-EE" sz="2000" dirty="0" smtClean="0"/>
              <a:t>meeskonda</a:t>
            </a:r>
          </a:p>
          <a:p>
            <a:endParaRPr lang="et-EE" sz="2000" dirty="0"/>
          </a:p>
          <a:p>
            <a:pPr lvl="0"/>
            <a:r>
              <a:rPr lang="et-EE" sz="2000" dirty="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t>Annab</a:t>
            </a:r>
            <a:r>
              <a:rPr lang="et-EE" sz="2000" b="1" dirty="0" smtClean="0"/>
              <a:t> soovitusi: sobivad töötingimused </a:t>
            </a:r>
            <a:r>
              <a:rPr lang="et-EE" sz="2000" dirty="0"/>
              <a:t>ja</a:t>
            </a:r>
            <a:r>
              <a:rPr lang="et-EE" sz="2000" b="1" dirty="0"/>
              <a:t> töövõimet </a:t>
            </a:r>
            <a:r>
              <a:rPr lang="et-EE" sz="2000" b="1" dirty="0" smtClean="0"/>
              <a:t>toetavad tegevused</a:t>
            </a:r>
            <a:endParaRPr lang="et-EE" sz="2000" dirty="0"/>
          </a:p>
          <a:p>
            <a:pPr lvl="0"/>
            <a:endParaRPr lang="et-EE" sz="2000" dirty="0"/>
          </a:p>
          <a:p>
            <a:endParaRPr lang="et-EE" sz="2000" dirty="0"/>
          </a:p>
          <a:p>
            <a:pPr lvl="0"/>
            <a:endParaRPr lang="et-EE" sz="2000" dirty="0"/>
          </a:p>
        </p:txBody>
      </p:sp>
    </p:spTree>
    <p:extLst>
      <p:ext uri="{BB962C8B-B14F-4D97-AF65-F5344CB8AC3E}">
        <p14:creationId xmlns:p14="http://schemas.microsoft.com/office/powerpoint/2010/main" val="241390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251556" y="476672"/>
            <a:ext cx="8352928" cy="730002"/>
          </a:xfrm>
        </p:spPr>
        <p:txBody>
          <a:bodyPr>
            <a:normAutofit/>
          </a:bodyPr>
          <a:lstStyle/>
          <a:p>
            <a:r>
              <a:rPr lang="et-EE" sz="3600" dirty="0" smtClean="0">
                <a:solidFill>
                  <a:schemeClr val="accent6">
                    <a:lumMod val="75000"/>
                  </a:schemeClr>
                </a:solidFill>
              </a:rPr>
              <a:t>Töövõime hindamise teekond: IV samm</a:t>
            </a:r>
            <a:endParaRPr lang="et-EE" sz="3600" dirty="0">
              <a:solidFill>
                <a:schemeClr val="accent6">
                  <a:lumMod val="75000"/>
                </a:schemeClr>
              </a:solidFill>
            </a:endParaRPr>
          </a:p>
        </p:txBody>
      </p:sp>
      <p:sp>
        <p:nvSpPr>
          <p:cNvPr id="2" name="Ümarnurkne ristkülik 1"/>
          <p:cNvSpPr/>
          <p:nvPr/>
        </p:nvSpPr>
        <p:spPr>
          <a:xfrm>
            <a:off x="143544" y="1340768"/>
            <a:ext cx="8568952" cy="1008112"/>
          </a:xfrm>
          <a:prstGeom prst="roundRect">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endParaRPr lang="et-EE" sz="2800" b="1" dirty="0" smtClean="0">
              <a:solidFill>
                <a:schemeClr val="tx1"/>
              </a:solidFill>
            </a:endParaRPr>
          </a:p>
          <a:p>
            <a:r>
              <a:rPr lang="et-EE" sz="2800" b="1" dirty="0">
                <a:solidFill>
                  <a:schemeClr val="tx1"/>
                </a:solidFill>
              </a:rPr>
              <a:t>Töövõime </a:t>
            </a:r>
            <a:r>
              <a:rPr lang="et-EE" sz="2800" b="1" dirty="0" smtClean="0">
                <a:solidFill>
                  <a:schemeClr val="tx1"/>
                </a:solidFill>
              </a:rPr>
              <a:t>hindamise otsus </a:t>
            </a:r>
            <a:endParaRPr lang="et-EE" sz="2800" b="1" dirty="0"/>
          </a:p>
          <a:p>
            <a:pPr lvl="0"/>
            <a:r>
              <a:rPr lang="et-EE" sz="2400" dirty="0">
                <a:solidFill>
                  <a:schemeClr val="tx1"/>
                </a:solidFill>
              </a:rPr>
              <a:t>t</a:t>
            </a:r>
            <a:r>
              <a:rPr lang="et-EE" sz="2400" dirty="0" smtClean="0">
                <a:solidFill>
                  <a:schemeClr val="tx1"/>
                </a:solidFill>
              </a:rPr>
              <a:t>öövõimeline, osaline töövõime, töövõime puudub</a:t>
            </a:r>
            <a:br>
              <a:rPr lang="et-EE" sz="2400" dirty="0" smtClean="0">
                <a:solidFill>
                  <a:schemeClr val="tx1"/>
                </a:solidFill>
              </a:rPr>
            </a:br>
            <a:endParaRPr lang="et-EE" sz="2400" dirty="0" smtClean="0">
              <a:solidFill>
                <a:schemeClr val="tx1"/>
              </a:solidFill>
            </a:endParaRPr>
          </a:p>
          <a:p>
            <a:pPr lvl="0"/>
            <a:endParaRPr lang="et-EE" sz="2400" dirty="0">
              <a:solidFill>
                <a:schemeClr val="tx1"/>
              </a:solidFill>
            </a:endParaRPr>
          </a:p>
        </p:txBody>
      </p:sp>
      <p:sp>
        <p:nvSpPr>
          <p:cNvPr id="4" name="Ristkülik 3"/>
          <p:cNvSpPr/>
          <p:nvPr/>
        </p:nvSpPr>
        <p:spPr>
          <a:xfrm>
            <a:off x="215552" y="2564904"/>
            <a:ext cx="8496944" cy="2554545"/>
          </a:xfrm>
          <a:prstGeom prst="rect">
            <a:avLst/>
          </a:prstGeom>
          <a:solidFill>
            <a:schemeClr val="bg1">
              <a:lumMod val="75000"/>
            </a:schemeClr>
          </a:solidFill>
        </p:spPr>
        <p:txBody>
          <a:bodyPr wrap="square">
            <a:spAutoFit/>
          </a:bodyPr>
          <a:lstStyle/>
          <a:p>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a:t>
            </a:r>
            <a:r>
              <a:rPr lang="et-EE" sz="2000" dirty="0" smtClean="0">
                <a:latin typeface="Times New Roman" panose="02020603050405020304" pitchFamily="18" charset="0"/>
                <a:cs typeface="Times New Roman" panose="02020603050405020304" pitchFamily="18" charset="0"/>
              </a:rPr>
              <a:t> </a:t>
            </a:r>
            <a:r>
              <a:rPr lang="et-EE" sz="2000" dirty="0"/>
              <a:t>Töötukassa</a:t>
            </a:r>
            <a:r>
              <a:rPr lang="et-EE" sz="2000" b="1" dirty="0"/>
              <a:t> töövõime hindamise spetsialist</a:t>
            </a:r>
            <a:r>
              <a:rPr lang="et-EE" sz="2000" b="1" dirty="0">
                <a:solidFill>
                  <a:srgbClr val="FF0000"/>
                </a:solidFill>
              </a:rPr>
              <a:t> </a:t>
            </a:r>
            <a:r>
              <a:rPr lang="et-EE" sz="2000" dirty="0"/>
              <a:t>teeb </a:t>
            </a:r>
            <a:r>
              <a:rPr lang="et-EE" sz="2000" dirty="0" smtClean="0"/>
              <a:t>eksperdiarvamuse põhjal töövõime </a:t>
            </a:r>
            <a:r>
              <a:rPr lang="et-EE" sz="2000" dirty="0"/>
              <a:t>kohta </a:t>
            </a:r>
            <a:r>
              <a:rPr lang="et-EE" sz="2000" b="1" dirty="0" smtClean="0"/>
              <a:t>otsuse</a:t>
            </a:r>
            <a:r>
              <a:rPr lang="et-EE" sz="2000" dirty="0" smtClean="0"/>
              <a:t> </a:t>
            </a:r>
            <a:endParaRPr lang="et-EE" sz="2000" dirty="0"/>
          </a:p>
          <a:p>
            <a:pPr lvl="0"/>
            <a:endParaRPr lang="et-EE" sz="2000" dirty="0"/>
          </a:p>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t>Otsus kehtib </a:t>
            </a:r>
            <a:r>
              <a:rPr lang="et-EE" sz="2000" b="1" dirty="0" smtClean="0"/>
              <a:t>kuni viis aastat</a:t>
            </a:r>
            <a:r>
              <a:rPr lang="et-EE" sz="2000" dirty="0" smtClean="0"/>
              <a:t>. Eriti raske seisundi puhul </a:t>
            </a:r>
            <a:r>
              <a:rPr lang="et-EE" sz="2000" b="1" dirty="0" smtClean="0"/>
              <a:t>vanaduspensionieani</a:t>
            </a:r>
            <a:endParaRPr lang="et-EE" sz="2000" dirty="0" smtClean="0"/>
          </a:p>
          <a:p>
            <a:pPr lvl="0"/>
            <a:endParaRPr lang="et-EE" sz="2000" dirty="0"/>
          </a:p>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dirty="0" smtClean="0">
                <a:cs typeface="Times New Roman" panose="02020603050405020304" pitchFamily="18" charset="0"/>
              </a:rPr>
              <a:t>Otsust on võimalik </a:t>
            </a:r>
            <a:r>
              <a:rPr lang="et-EE" sz="2000" b="1" dirty="0" smtClean="0">
                <a:cs typeface="Times New Roman" panose="02020603050405020304" pitchFamily="18" charset="0"/>
              </a:rPr>
              <a:t>vaidlustada</a:t>
            </a:r>
            <a:endParaRPr lang="et-EE" sz="2000" b="1" dirty="0"/>
          </a:p>
          <a:p>
            <a:endParaRPr lang="et-EE" sz="2000" dirty="0"/>
          </a:p>
          <a:p>
            <a:pPr lvl="0"/>
            <a:endParaRPr lang="et-EE" sz="2000" dirty="0"/>
          </a:p>
        </p:txBody>
      </p:sp>
    </p:spTree>
    <p:extLst>
      <p:ext uri="{BB962C8B-B14F-4D97-AF65-F5344CB8AC3E}">
        <p14:creationId xmlns:p14="http://schemas.microsoft.com/office/powerpoint/2010/main" val="149713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251556" y="476672"/>
            <a:ext cx="8352928" cy="730002"/>
          </a:xfrm>
        </p:spPr>
        <p:txBody>
          <a:bodyPr>
            <a:normAutofit/>
          </a:bodyPr>
          <a:lstStyle/>
          <a:p>
            <a:r>
              <a:rPr lang="et-EE" sz="3600" dirty="0" smtClean="0">
                <a:solidFill>
                  <a:schemeClr val="accent6">
                    <a:lumMod val="75000"/>
                  </a:schemeClr>
                </a:solidFill>
              </a:rPr>
              <a:t>Töövõime hindamise teekond: V samm</a:t>
            </a:r>
            <a:endParaRPr lang="et-EE" sz="3600" dirty="0">
              <a:solidFill>
                <a:schemeClr val="accent6">
                  <a:lumMod val="75000"/>
                </a:schemeClr>
              </a:solidFill>
            </a:endParaRPr>
          </a:p>
        </p:txBody>
      </p:sp>
      <p:sp>
        <p:nvSpPr>
          <p:cNvPr id="2" name="Ümarnurkne ristkülik 1"/>
          <p:cNvSpPr/>
          <p:nvPr/>
        </p:nvSpPr>
        <p:spPr>
          <a:xfrm>
            <a:off x="143544" y="1340768"/>
            <a:ext cx="8568952" cy="1008112"/>
          </a:xfrm>
          <a:prstGeom prst="roundRect">
            <a:avLst/>
          </a:prstGeom>
          <a:solidFill>
            <a:schemeClr val="accent6">
              <a:lumMod val="60000"/>
              <a:lumOff val="4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t-EE" sz="2800" b="1" dirty="0" smtClean="0">
                <a:solidFill>
                  <a:schemeClr val="tx1"/>
                </a:solidFill>
              </a:rPr>
              <a:t>Töövõimetoetus, nõustamine </a:t>
            </a:r>
            <a:r>
              <a:rPr lang="et-EE" sz="2800" b="1" dirty="0">
                <a:solidFill>
                  <a:schemeClr val="tx1"/>
                </a:solidFill>
              </a:rPr>
              <a:t>ja </a:t>
            </a:r>
            <a:r>
              <a:rPr lang="et-EE" sz="2800" b="1" dirty="0" smtClean="0">
                <a:solidFill>
                  <a:schemeClr val="tx1"/>
                </a:solidFill>
              </a:rPr>
              <a:t>teenused</a:t>
            </a:r>
            <a:endParaRPr lang="et-EE" sz="2400" b="1" dirty="0">
              <a:solidFill>
                <a:schemeClr val="tx1"/>
              </a:solidFill>
            </a:endParaRPr>
          </a:p>
        </p:txBody>
      </p:sp>
      <p:sp>
        <p:nvSpPr>
          <p:cNvPr id="4" name="Ristkülik 3"/>
          <p:cNvSpPr/>
          <p:nvPr/>
        </p:nvSpPr>
        <p:spPr>
          <a:xfrm>
            <a:off x="215552" y="2564904"/>
            <a:ext cx="8496944" cy="2554545"/>
          </a:xfrm>
          <a:prstGeom prst="rect">
            <a:avLst/>
          </a:prstGeom>
          <a:solidFill>
            <a:schemeClr val="bg1">
              <a:lumMod val="75000"/>
            </a:schemeClr>
          </a:solidFill>
        </p:spPr>
        <p:txBody>
          <a:bodyPr wrap="square">
            <a:spAutoFit/>
          </a:bodyPr>
          <a:lstStyle/>
          <a:p>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a:t>
            </a:r>
            <a:r>
              <a:rPr lang="et-EE" sz="2000" dirty="0" smtClean="0">
                <a:latin typeface="Times New Roman" panose="02020603050405020304" pitchFamily="18" charset="0"/>
                <a:cs typeface="Times New Roman" panose="02020603050405020304" pitchFamily="18" charset="0"/>
              </a:rPr>
              <a:t> </a:t>
            </a:r>
            <a:r>
              <a:rPr lang="et-EE" sz="2000" dirty="0"/>
              <a:t>Töötukassa</a:t>
            </a:r>
            <a:r>
              <a:rPr lang="et-EE" sz="2000" b="1" dirty="0"/>
              <a:t> </a:t>
            </a:r>
            <a:r>
              <a:rPr lang="et-EE" sz="2000" dirty="0" smtClean="0"/>
              <a:t>maksab</a:t>
            </a:r>
            <a:r>
              <a:rPr lang="et-EE" sz="2000" b="1" dirty="0" smtClean="0"/>
              <a:t> töövõimetoetust</a:t>
            </a:r>
            <a:r>
              <a:rPr lang="et-EE" sz="2000" dirty="0" smtClean="0"/>
              <a:t>, </a:t>
            </a:r>
            <a:r>
              <a:rPr lang="et-EE" sz="2000" b="1" dirty="0" smtClean="0"/>
              <a:t>nõustab tööotsinguid </a:t>
            </a:r>
            <a:r>
              <a:rPr lang="et-EE" sz="2000" dirty="0" smtClean="0"/>
              <a:t>ja </a:t>
            </a:r>
            <a:r>
              <a:rPr lang="et-EE" sz="2000" b="1" dirty="0" smtClean="0"/>
              <a:t>osutab</a:t>
            </a:r>
            <a:r>
              <a:rPr lang="et-EE" sz="2000" dirty="0" smtClean="0"/>
              <a:t> vastavalt vajadusele </a:t>
            </a:r>
            <a:r>
              <a:rPr lang="et-EE" sz="2000" b="1" dirty="0" smtClean="0"/>
              <a:t>tööturuteenuseid  </a:t>
            </a:r>
            <a:endParaRPr lang="et-EE" sz="2000" b="1" dirty="0"/>
          </a:p>
          <a:p>
            <a:pPr lvl="0"/>
            <a:endParaRPr lang="et-EE" sz="2000" dirty="0"/>
          </a:p>
          <a:p>
            <a:pPr lvl="0"/>
            <a:r>
              <a:rPr lang="et-EE" sz="2000" dirty="0" smtClean="0">
                <a:solidFill>
                  <a:schemeClr val="accent6">
                    <a:lumMod val="75000"/>
                  </a:schemeClr>
                </a:solidFill>
                <a:latin typeface="Times New Roman" panose="02020603050405020304" pitchFamily="18" charset="0"/>
                <a:cs typeface="Times New Roman" panose="02020603050405020304" pitchFamily="18" charset="0"/>
              </a:rPr>
              <a:t>● </a:t>
            </a:r>
            <a:r>
              <a:rPr lang="et-EE" sz="2000" b="1" dirty="0" smtClean="0"/>
              <a:t>Sotsiaalkindlustusamet</a:t>
            </a:r>
            <a:r>
              <a:rPr lang="et-EE" sz="2000" dirty="0" smtClean="0"/>
              <a:t> ja </a:t>
            </a:r>
            <a:r>
              <a:rPr lang="et-EE" sz="2000" b="1" dirty="0" smtClean="0"/>
              <a:t>kohalik omavalitsus </a:t>
            </a:r>
            <a:r>
              <a:rPr lang="et-EE" sz="2000" dirty="0" smtClean="0"/>
              <a:t>osutavad igapäevaelu toetavaid </a:t>
            </a:r>
            <a:r>
              <a:rPr lang="et-EE" sz="2000" b="1" dirty="0" smtClean="0"/>
              <a:t>sotsiaalteenuseid</a:t>
            </a:r>
          </a:p>
          <a:p>
            <a:pPr lvl="0"/>
            <a:endParaRPr lang="et-EE" sz="2000" dirty="0"/>
          </a:p>
          <a:p>
            <a:endParaRPr lang="et-EE" sz="2000" dirty="0"/>
          </a:p>
          <a:p>
            <a:pPr lvl="0"/>
            <a:endParaRPr lang="et-EE" sz="2000" dirty="0"/>
          </a:p>
        </p:txBody>
      </p:sp>
    </p:spTree>
    <p:extLst>
      <p:ext uri="{BB962C8B-B14F-4D97-AF65-F5344CB8AC3E}">
        <p14:creationId xmlns:p14="http://schemas.microsoft.com/office/powerpoint/2010/main" val="257230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9513" y="551781"/>
            <a:ext cx="7138249" cy="432048"/>
          </a:xfrm>
        </p:spPr>
        <p:txBody>
          <a:bodyPr rtlCol="0">
            <a:noAutofit/>
          </a:bodyPr>
          <a:lstStyle/>
          <a:p>
            <a:pPr algn="l">
              <a:defRPr/>
            </a:pPr>
            <a:r>
              <a:rPr lang="et-EE" sz="3200" b="1" dirty="0" smtClean="0">
                <a:solidFill>
                  <a:schemeClr val="accent6">
                    <a:lumMod val="75000"/>
                  </a:schemeClr>
                </a:solidFill>
              </a:rPr>
              <a:t>Näide töövõime hinnangust</a:t>
            </a:r>
            <a:endParaRPr lang="et-EE" sz="3200" b="1" dirty="0">
              <a:solidFill>
                <a:schemeClr val="accent6">
                  <a:lumMod val="75000"/>
                </a:schemeClr>
              </a:solidFill>
            </a:endParaRPr>
          </a:p>
        </p:txBody>
      </p:sp>
      <p:graphicFrame>
        <p:nvGraphicFramePr>
          <p:cNvPr id="4099" name="Object 8"/>
          <p:cNvGraphicFramePr>
            <a:graphicFrameLocks noChangeAspect="1"/>
          </p:cNvGraphicFramePr>
          <p:nvPr>
            <p:extLst/>
          </p:nvPr>
        </p:nvGraphicFramePr>
        <p:xfrm>
          <a:off x="12723" y="188640"/>
          <a:ext cx="1607344" cy="363141"/>
        </p:xfrm>
        <a:graphic>
          <a:graphicData uri="http://schemas.openxmlformats.org/presentationml/2006/ole">
            <mc:AlternateContent xmlns:mc="http://schemas.openxmlformats.org/markup-compatibility/2006">
              <mc:Choice xmlns:v="urn:schemas-microsoft-com:vml" Requires="v">
                <p:oleObj spid="_x0000_s52635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3" y="188640"/>
                        <a:ext cx="1607344" cy="3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179513" y="1196752"/>
            <a:ext cx="8021808" cy="5328592"/>
          </a:xfrm>
        </p:spPr>
        <p:txBody>
          <a:bodyPr>
            <a:normAutofit fontScale="25000" lnSpcReduction="20000"/>
          </a:bodyPr>
          <a:lstStyle/>
          <a:p>
            <a:pPr marL="0" indent="0" algn="just">
              <a:buNone/>
            </a:pPr>
            <a:r>
              <a:rPr lang="et-EE" sz="8000" dirty="0" smtClean="0"/>
              <a:t>Taotlejal </a:t>
            </a:r>
            <a:r>
              <a:rPr lang="et-EE" sz="8000" dirty="0"/>
              <a:t>esineb </a:t>
            </a:r>
            <a:r>
              <a:rPr lang="et-EE" sz="8000" b="1" dirty="0"/>
              <a:t>raske </a:t>
            </a:r>
            <a:r>
              <a:rPr lang="et-EE" sz="8000" b="1" dirty="0" smtClean="0"/>
              <a:t>piirang inimestevahelise suhtlemise </a:t>
            </a:r>
            <a:r>
              <a:rPr lang="et-EE" sz="8000" b="1" dirty="0"/>
              <a:t>valdkonnas,</a:t>
            </a:r>
            <a:r>
              <a:rPr lang="et-EE" sz="8000" dirty="0"/>
              <a:t> </a:t>
            </a:r>
            <a:r>
              <a:rPr lang="et-EE" sz="8000" dirty="0" smtClean="0"/>
              <a:t>mille põhjuseks on meeleolulangus </a:t>
            </a:r>
            <a:r>
              <a:rPr lang="et-EE" sz="8000" dirty="0"/>
              <a:t>ja  emotsionaalse tasakaalu </a:t>
            </a:r>
            <a:r>
              <a:rPr lang="et-EE" sz="8000" dirty="0" smtClean="0"/>
              <a:t>kõikumine </a:t>
            </a:r>
            <a:r>
              <a:rPr lang="et-EE" sz="8000" dirty="0"/>
              <a:t>ning kaudselt </a:t>
            </a:r>
            <a:r>
              <a:rPr lang="et-EE" sz="8000" dirty="0" smtClean="0"/>
              <a:t>kroonilised haigused, </a:t>
            </a:r>
            <a:r>
              <a:rPr lang="et-EE" sz="8000" dirty="0"/>
              <a:t>mis </a:t>
            </a:r>
            <a:r>
              <a:rPr lang="et-EE" sz="8000" dirty="0" smtClean="0"/>
              <a:t>neid </a:t>
            </a:r>
            <a:r>
              <a:rPr lang="et-EE" sz="8000" dirty="0"/>
              <a:t>häireid võimendavad</a:t>
            </a:r>
            <a:r>
              <a:rPr lang="et-EE" sz="8000" dirty="0" smtClean="0"/>
              <a:t>.</a:t>
            </a:r>
          </a:p>
          <a:p>
            <a:pPr marL="0" indent="0" algn="just">
              <a:buNone/>
            </a:pPr>
            <a:endParaRPr lang="et-EE" sz="4200" i="1" dirty="0"/>
          </a:p>
          <a:p>
            <a:pPr marL="0" indent="0" algn="just">
              <a:buNone/>
            </a:pPr>
            <a:r>
              <a:rPr lang="et-EE" sz="8000" dirty="0" smtClean="0"/>
              <a:t>Tal on </a:t>
            </a:r>
            <a:r>
              <a:rPr lang="et-EE" sz="8000" b="1" dirty="0" smtClean="0"/>
              <a:t>välistatud </a:t>
            </a:r>
            <a:r>
              <a:rPr lang="et-EE" sz="8000" dirty="0" smtClean="0"/>
              <a:t>intensiivne </a:t>
            </a:r>
            <a:r>
              <a:rPr lang="et-EE" sz="8000" dirty="0"/>
              <a:t>suhtlemine võõrastega ja avalikud esinemised, konfliktsete situatsioonide </a:t>
            </a:r>
            <a:r>
              <a:rPr lang="et-EE" sz="8000" dirty="0" smtClean="0"/>
              <a:t>lahendamine</a:t>
            </a:r>
            <a:endParaRPr lang="et-EE" sz="8000" dirty="0"/>
          </a:p>
          <a:p>
            <a:pPr marL="0" indent="0" algn="just">
              <a:buNone/>
            </a:pPr>
            <a:endParaRPr lang="et-EE" sz="2400" b="1" dirty="0" smtClean="0"/>
          </a:p>
          <a:p>
            <a:pPr marL="0" indent="0" algn="just">
              <a:buNone/>
            </a:pPr>
            <a:r>
              <a:rPr lang="et-EE" sz="8000" dirty="0" smtClean="0"/>
              <a:t>Tema töövõime </a:t>
            </a:r>
            <a:r>
              <a:rPr lang="et-EE" sz="8000" dirty="0"/>
              <a:t>on </a:t>
            </a:r>
            <a:r>
              <a:rPr lang="et-EE" sz="8000" b="1" dirty="0"/>
              <a:t>osaliselt takistatud</a:t>
            </a:r>
            <a:r>
              <a:rPr lang="et-EE" sz="8000" dirty="0" smtClean="0"/>
              <a:t>. Seisund </a:t>
            </a:r>
            <a:r>
              <a:rPr lang="et-EE" sz="8000" dirty="0"/>
              <a:t>on </a:t>
            </a:r>
            <a:r>
              <a:rPr lang="et-EE" sz="8000" b="1" dirty="0"/>
              <a:t>tõenäoliselt </a:t>
            </a:r>
            <a:r>
              <a:rPr lang="et-EE" sz="8000" b="1" dirty="0" smtClean="0"/>
              <a:t>halvenev</a:t>
            </a:r>
            <a:r>
              <a:rPr lang="et-EE" sz="8000" dirty="0" smtClean="0"/>
              <a:t>, kuid 2 </a:t>
            </a:r>
            <a:r>
              <a:rPr lang="et-EE" sz="8000" dirty="0"/>
              <a:t>aasta jooksul </a:t>
            </a:r>
            <a:r>
              <a:rPr lang="et-EE" sz="8000" dirty="0" smtClean="0"/>
              <a:t>töövõime on tõenäoliselt </a:t>
            </a:r>
            <a:r>
              <a:rPr lang="et-EE" sz="8000" dirty="0"/>
              <a:t>vähe </a:t>
            </a:r>
            <a:r>
              <a:rPr lang="et-EE" sz="8000" dirty="0" smtClean="0"/>
              <a:t>muutuv.</a:t>
            </a:r>
          </a:p>
          <a:p>
            <a:pPr marL="0" indent="0" algn="just">
              <a:buNone/>
            </a:pPr>
            <a:endParaRPr lang="et-EE" sz="2000" dirty="0"/>
          </a:p>
          <a:p>
            <a:pPr marL="0" indent="0" algn="just">
              <a:buNone/>
            </a:pPr>
            <a:r>
              <a:rPr lang="et-EE" sz="8000" b="1" dirty="0" smtClean="0"/>
              <a:t>Sobib</a:t>
            </a:r>
            <a:r>
              <a:rPr lang="et-EE" sz="8000" dirty="0" smtClean="0"/>
              <a:t> töötamine </a:t>
            </a:r>
            <a:r>
              <a:rPr lang="et-EE" sz="8000" dirty="0"/>
              <a:t>väikeses kollektiivis või </a:t>
            </a:r>
            <a:r>
              <a:rPr lang="et-EE" sz="8000" dirty="0" smtClean="0"/>
              <a:t>individuaalselt. </a:t>
            </a:r>
            <a:r>
              <a:rPr lang="et-EE" sz="8000" b="1" dirty="0" smtClean="0"/>
              <a:t>Ei sobi</a:t>
            </a:r>
            <a:r>
              <a:rPr lang="et-EE" sz="8000" dirty="0" smtClean="0"/>
              <a:t> töö, mis on seotud </a:t>
            </a:r>
            <a:r>
              <a:rPr lang="et-EE" sz="8000" dirty="0"/>
              <a:t>intensiivse suhtlemisega </a:t>
            </a:r>
            <a:r>
              <a:rPr lang="et-EE" sz="8000" dirty="0" smtClean="0"/>
              <a:t>ja/või nõuab võõraste </a:t>
            </a:r>
            <a:r>
              <a:rPr lang="et-EE" sz="8000" dirty="0"/>
              <a:t>inimestega suhtlemist </a:t>
            </a:r>
            <a:r>
              <a:rPr lang="et-EE" sz="8000" dirty="0" smtClean="0"/>
              <a:t>(</a:t>
            </a:r>
            <a:r>
              <a:rPr lang="et-EE" sz="8000" dirty="0"/>
              <a:t>nt töö klientidega</a:t>
            </a:r>
            <a:r>
              <a:rPr lang="et-EE" sz="8000" dirty="0" smtClean="0"/>
              <a:t>) või avalikku esinemist või tekitab vastuolusid. </a:t>
            </a:r>
            <a:r>
              <a:rPr lang="et-EE" sz="8000" b="1" dirty="0" smtClean="0"/>
              <a:t>Vajab</a:t>
            </a:r>
            <a:r>
              <a:rPr lang="et-EE" sz="8000" dirty="0" smtClean="0"/>
              <a:t> </a:t>
            </a:r>
            <a:r>
              <a:rPr lang="et-EE" sz="8000" dirty="0"/>
              <a:t>psühholoogilist </a:t>
            </a:r>
            <a:r>
              <a:rPr lang="et-EE" sz="8000" dirty="0" smtClean="0"/>
              <a:t>nõustamist.</a:t>
            </a:r>
            <a:endParaRPr lang="et-EE" sz="8000" dirty="0"/>
          </a:p>
          <a:p>
            <a:pPr marL="0" indent="0" algn="just">
              <a:buNone/>
            </a:pPr>
            <a:endParaRPr lang="et-EE" sz="2000" i="1" dirty="0" smtClean="0"/>
          </a:p>
          <a:p>
            <a:pPr marL="0" indent="0" algn="just">
              <a:buNone/>
            </a:pPr>
            <a:endParaRPr lang="et-EE" sz="1500" i="1" dirty="0"/>
          </a:p>
          <a:p>
            <a:pPr marL="0" indent="0" algn="just">
              <a:buNone/>
            </a:pPr>
            <a:r>
              <a:rPr lang="et-EE" sz="1500" i="1" dirty="0" smtClean="0"/>
              <a:t>  </a:t>
            </a:r>
            <a:endParaRPr lang="et-EE" sz="1500" dirty="0"/>
          </a:p>
          <a:p>
            <a:pPr marL="0" indent="0" algn="just">
              <a:buNone/>
            </a:pPr>
            <a:endParaRPr lang="et-EE" sz="1650" dirty="0"/>
          </a:p>
          <a:p>
            <a:pPr marL="0" indent="0" algn="just">
              <a:buNone/>
            </a:pPr>
            <a:endParaRPr lang="et-EE" sz="1650" dirty="0"/>
          </a:p>
          <a:p>
            <a:pPr algn="just">
              <a:buBlip>
                <a:blip r:embed="rId6"/>
              </a:buBlip>
            </a:pPr>
            <a:endParaRPr lang="et-EE" sz="1650" dirty="0"/>
          </a:p>
        </p:txBody>
      </p:sp>
    </p:spTree>
    <p:extLst>
      <p:ext uri="{BB962C8B-B14F-4D97-AF65-F5344CB8AC3E}">
        <p14:creationId xmlns:p14="http://schemas.microsoft.com/office/powerpoint/2010/main" val="180798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692696"/>
            <a:ext cx="8229600" cy="576064"/>
          </a:xfrm>
        </p:spPr>
        <p:txBody>
          <a:bodyPr rtlCol="0">
            <a:normAutofit/>
          </a:bodyPr>
          <a:lstStyle/>
          <a:p>
            <a:pPr algn="l" eaLnBrk="1" fontAlgn="auto" hangingPunct="1">
              <a:spcAft>
                <a:spcPts val="0"/>
              </a:spcAft>
              <a:defRPr/>
            </a:pPr>
            <a:r>
              <a:rPr lang="et-EE" sz="2800" b="1" dirty="0" smtClean="0">
                <a:solidFill>
                  <a:schemeClr val="accent6"/>
                </a:solidFill>
              </a:rPr>
              <a:t>Õigus töövõimetoetusele</a:t>
            </a:r>
            <a:r>
              <a:rPr lang="et-EE" sz="2400" b="1" dirty="0" smtClean="0">
                <a:solidFill>
                  <a:schemeClr val="accent6">
                    <a:lumMod val="75000"/>
                  </a:schemeClr>
                </a:solidFill>
              </a:rPr>
              <a:t> </a:t>
            </a:r>
            <a:endParaRPr lang="et-EE" sz="2400" b="1" dirty="0">
              <a:solidFill>
                <a:schemeClr val="accent6">
                  <a:lumMod val="75000"/>
                </a:schemeClr>
              </a:solidFill>
            </a:endParaRP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49157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467544" y="1196752"/>
            <a:ext cx="8229600" cy="4785395"/>
          </a:xfrm>
        </p:spPr>
        <p:txBody>
          <a:bodyPr>
            <a:normAutofit/>
          </a:bodyPr>
          <a:lstStyle/>
          <a:p>
            <a:pPr marL="0" indent="0">
              <a:buNone/>
            </a:pPr>
            <a:endParaRPr lang="et-EE" sz="2400" dirty="0" smtClean="0"/>
          </a:p>
          <a:p>
            <a:pPr>
              <a:buBlip>
                <a:blip r:embed="rId6"/>
              </a:buBlip>
            </a:pPr>
            <a:r>
              <a:rPr lang="et-EE" sz="2400" dirty="0" smtClean="0"/>
              <a:t>16</a:t>
            </a:r>
            <a:r>
              <a:rPr lang="et-EE" sz="2400" dirty="0"/>
              <a:t>-</a:t>
            </a:r>
            <a:r>
              <a:rPr lang="et-EE" sz="2400" dirty="0" smtClean="0"/>
              <a:t>aastane kuni vanaduspensioniealine </a:t>
            </a:r>
            <a:r>
              <a:rPr lang="et-EE" sz="2400" dirty="0"/>
              <a:t>inimene</a:t>
            </a:r>
            <a:r>
              <a:rPr lang="et-EE" sz="2400" dirty="0" smtClean="0"/>
              <a:t> </a:t>
            </a:r>
          </a:p>
          <a:p>
            <a:pPr marL="0" indent="0">
              <a:buNone/>
            </a:pPr>
            <a:endParaRPr lang="et-EE" sz="2400" dirty="0" smtClean="0"/>
          </a:p>
          <a:p>
            <a:pPr>
              <a:buBlip>
                <a:blip r:embed="rId6"/>
              </a:buBlip>
            </a:pPr>
            <a:r>
              <a:rPr lang="et-EE" sz="2400" dirty="0" smtClean="0"/>
              <a:t>osaline </a:t>
            </a:r>
            <a:r>
              <a:rPr lang="et-EE" sz="2400" dirty="0"/>
              <a:t>või </a:t>
            </a:r>
            <a:r>
              <a:rPr lang="et-EE" sz="2400" dirty="0" smtClean="0"/>
              <a:t>puuduv töövõime</a:t>
            </a:r>
          </a:p>
          <a:p>
            <a:pPr marL="0" indent="0">
              <a:buNone/>
            </a:pPr>
            <a:endParaRPr lang="et-EE" sz="2400" dirty="0" smtClean="0"/>
          </a:p>
          <a:p>
            <a:pPr>
              <a:buBlip>
                <a:blip r:embed="rId6"/>
              </a:buBlip>
            </a:pPr>
            <a:r>
              <a:rPr lang="et-EE" sz="2400" u="sng" dirty="0" smtClean="0"/>
              <a:t>osalise</a:t>
            </a:r>
            <a:r>
              <a:rPr lang="et-EE" sz="2400" dirty="0" smtClean="0"/>
              <a:t> töövõimega inimesel täiendavad tingimused </a:t>
            </a:r>
            <a:endParaRPr lang="en-US" sz="2400" dirty="0"/>
          </a:p>
          <a:p>
            <a:pPr marL="0" indent="0">
              <a:buNone/>
            </a:pPr>
            <a:endParaRPr lang="et-EE" sz="2400" dirty="0"/>
          </a:p>
        </p:txBody>
      </p:sp>
    </p:spTree>
    <p:extLst>
      <p:ext uri="{BB962C8B-B14F-4D97-AF65-F5344CB8AC3E}">
        <p14:creationId xmlns:p14="http://schemas.microsoft.com/office/powerpoint/2010/main" val="368165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692696"/>
            <a:ext cx="8229600" cy="576064"/>
          </a:xfrm>
        </p:spPr>
        <p:txBody>
          <a:bodyPr rtlCol="0">
            <a:noAutofit/>
          </a:bodyPr>
          <a:lstStyle/>
          <a:p>
            <a:pPr algn="l">
              <a:defRPr/>
            </a:pPr>
            <a:r>
              <a:rPr lang="et-EE" sz="2400" b="1" u="sng" dirty="0">
                <a:solidFill>
                  <a:schemeClr val="accent6">
                    <a:lumMod val="75000"/>
                  </a:schemeClr>
                </a:solidFill>
              </a:rPr>
              <a:t>Osalise</a:t>
            </a:r>
            <a:r>
              <a:rPr lang="et-EE" sz="2400" b="1" dirty="0">
                <a:solidFill>
                  <a:schemeClr val="accent6">
                    <a:lumMod val="75000"/>
                  </a:schemeClr>
                </a:solidFill>
              </a:rPr>
              <a:t> töövõimega </a:t>
            </a:r>
            <a:r>
              <a:rPr lang="et-EE" sz="2400" b="1" dirty="0" smtClean="0">
                <a:solidFill>
                  <a:schemeClr val="accent6">
                    <a:lumMod val="75000"/>
                  </a:schemeClr>
                </a:solidFill>
              </a:rPr>
              <a:t>isikul </a:t>
            </a:r>
            <a:r>
              <a:rPr lang="et-EE" sz="2400" b="1" dirty="0">
                <a:solidFill>
                  <a:schemeClr val="accent6">
                    <a:lumMod val="75000"/>
                  </a:schemeClr>
                </a:solidFill>
              </a:rPr>
              <a:t>on õigust töövõimetoetusele, kui ta täidab vähemalt </a:t>
            </a:r>
            <a:r>
              <a:rPr lang="et-EE" sz="2400" b="1" dirty="0" smtClean="0">
                <a:solidFill>
                  <a:schemeClr val="accent6">
                    <a:lumMod val="75000"/>
                  </a:schemeClr>
                </a:solidFill>
              </a:rPr>
              <a:t>ühte </a:t>
            </a:r>
            <a:r>
              <a:rPr lang="et-EE" sz="2400" b="1" dirty="0">
                <a:solidFill>
                  <a:schemeClr val="accent6">
                    <a:lumMod val="75000"/>
                  </a:schemeClr>
                </a:solidFill>
              </a:rPr>
              <a:t>alljärgnevatest tingimustest:</a:t>
            </a: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2485"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467544" y="1196752"/>
            <a:ext cx="8229600" cy="4785395"/>
          </a:xfrm>
        </p:spPr>
        <p:txBody>
          <a:bodyPr>
            <a:normAutofit fontScale="92500" lnSpcReduction="10000"/>
          </a:bodyPr>
          <a:lstStyle/>
          <a:p>
            <a:pPr marL="0" indent="0">
              <a:buNone/>
            </a:pPr>
            <a:endParaRPr lang="et-EE" sz="2400" dirty="0"/>
          </a:p>
          <a:p>
            <a:r>
              <a:rPr lang="et-EE" sz="2400" b="1" dirty="0"/>
              <a:t>t</a:t>
            </a:r>
            <a:r>
              <a:rPr lang="et-EE" sz="2400" b="1" dirty="0" smtClean="0"/>
              <a:t>öötamine </a:t>
            </a:r>
            <a:r>
              <a:rPr lang="et-EE" sz="2400" dirty="0" smtClean="0"/>
              <a:t>mh FIE, jur. isiku juhtimis-  ja kontrollorgani liige jne</a:t>
            </a:r>
          </a:p>
          <a:p>
            <a:r>
              <a:rPr lang="et-EE" sz="2400" b="1" dirty="0">
                <a:solidFill>
                  <a:schemeClr val="accent6">
                    <a:lumMod val="75000"/>
                  </a:schemeClr>
                </a:solidFill>
              </a:rPr>
              <a:t>t</a:t>
            </a:r>
            <a:r>
              <a:rPr lang="et-EE" sz="2400" b="1" dirty="0" smtClean="0">
                <a:solidFill>
                  <a:schemeClr val="accent6">
                    <a:lumMod val="75000"/>
                  </a:schemeClr>
                </a:solidFill>
              </a:rPr>
              <a:t>öö otsimine </a:t>
            </a:r>
            <a:r>
              <a:rPr lang="et-EE" sz="2400" dirty="0" smtClean="0">
                <a:solidFill>
                  <a:schemeClr val="accent6">
                    <a:lumMod val="75000"/>
                  </a:schemeClr>
                </a:solidFill>
              </a:rPr>
              <a:t>-  registreeritud töötu, peab täitma aktiivsusnõudeid</a:t>
            </a:r>
          </a:p>
          <a:p>
            <a:r>
              <a:rPr lang="et-EE" sz="2400" b="1" dirty="0" smtClean="0"/>
              <a:t>õppimine  </a:t>
            </a:r>
            <a:r>
              <a:rPr lang="et-EE" sz="2400" dirty="0" smtClean="0"/>
              <a:t>- omandab põhi</a:t>
            </a:r>
            <a:r>
              <a:rPr lang="et-EE" sz="2400" dirty="0"/>
              <a:t>-, kesk-, kutse- või kõrgharidust</a:t>
            </a:r>
            <a:endParaRPr lang="et-EE" sz="2400" dirty="0" smtClean="0"/>
          </a:p>
          <a:p>
            <a:r>
              <a:rPr lang="et-EE" sz="2400" b="1" dirty="0" smtClean="0"/>
              <a:t>kasvatab</a:t>
            </a:r>
            <a:r>
              <a:rPr lang="et-EE" sz="2400" dirty="0" smtClean="0"/>
              <a:t> </a:t>
            </a:r>
            <a:r>
              <a:rPr lang="et-EE" sz="2400" dirty="0"/>
              <a:t>vähemalt ühte alla kolmeaastast </a:t>
            </a:r>
            <a:r>
              <a:rPr lang="et-EE" sz="2400" b="1" dirty="0"/>
              <a:t>last</a:t>
            </a:r>
            <a:r>
              <a:rPr lang="et-EE" sz="2400" dirty="0"/>
              <a:t>;</a:t>
            </a:r>
            <a:endParaRPr lang="en-US" sz="2400" dirty="0"/>
          </a:p>
          <a:p>
            <a:r>
              <a:rPr lang="et-EE" sz="2400" b="1" dirty="0" smtClean="0"/>
              <a:t>hooldab</a:t>
            </a:r>
            <a:r>
              <a:rPr lang="et-EE" sz="2400" dirty="0" smtClean="0"/>
              <a:t> </a:t>
            </a:r>
            <a:r>
              <a:rPr lang="et-EE" sz="2400" dirty="0"/>
              <a:t>abivajavat raske või sügava puudega pereliiget või puudega isikut </a:t>
            </a:r>
            <a:endParaRPr lang="et-EE" sz="2400" dirty="0" smtClean="0"/>
          </a:p>
          <a:p>
            <a:r>
              <a:rPr lang="et-EE" sz="2400" dirty="0" smtClean="0"/>
              <a:t>saab </a:t>
            </a:r>
            <a:r>
              <a:rPr lang="et-EE" sz="2400" dirty="0"/>
              <a:t>loomeliidu poolt määratud </a:t>
            </a:r>
            <a:r>
              <a:rPr lang="et-EE" sz="2400" b="1" dirty="0"/>
              <a:t>loometoetust</a:t>
            </a:r>
            <a:r>
              <a:rPr lang="et-EE" sz="2400" dirty="0"/>
              <a:t>;</a:t>
            </a:r>
            <a:endParaRPr lang="en-US" sz="2400" dirty="0"/>
          </a:p>
          <a:p>
            <a:r>
              <a:rPr lang="et-EE" sz="2400" dirty="0" smtClean="0"/>
              <a:t>on </a:t>
            </a:r>
            <a:r>
              <a:rPr lang="et-EE" sz="2400" dirty="0"/>
              <a:t>paigutatud </a:t>
            </a:r>
            <a:r>
              <a:rPr lang="et-EE" sz="2400" b="1" dirty="0"/>
              <a:t>nõusolekuta hoolekandeasutusse </a:t>
            </a:r>
            <a:r>
              <a:rPr lang="et-EE" sz="2400" dirty="0"/>
              <a:t>ööpäevaringset erihooldusteenust saama;</a:t>
            </a:r>
            <a:endParaRPr lang="en-US" sz="2400" dirty="0"/>
          </a:p>
          <a:p>
            <a:r>
              <a:rPr lang="et-EE" sz="2400" dirty="0" smtClean="0"/>
              <a:t>kohaldatakse </a:t>
            </a:r>
            <a:r>
              <a:rPr lang="et-EE" sz="2400" b="1" dirty="0"/>
              <a:t>tahtest olenematut ravi või </a:t>
            </a:r>
            <a:r>
              <a:rPr lang="et-EE" sz="2400" dirty="0"/>
              <a:t>kohaldatakse muud seaduses sätestatud asenduskaristust või </a:t>
            </a:r>
            <a:r>
              <a:rPr lang="et-EE" sz="2400" dirty="0" smtClean="0"/>
              <a:t>mõjutusvahendit</a:t>
            </a:r>
            <a:endParaRPr lang="et-EE" sz="2400" dirty="0"/>
          </a:p>
          <a:p>
            <a:r>
              <a:rPr lang="et-EE" sz="2400" b="1" dirty="0" smtClean="0"/>
              <a:t> </a:t>
            </a:r>
            <a:r>
              <a:rPr lang="et-EE" sz="2400" b="1" dirty="0"/>
              <a:t>viibib aja-, asendus- või reservteenistuses</a:t>
            </a:r>
            <a:r>
              <a:rPr lang="et-EE" sz="2400" dirty="0"/>
              <a:t>.</a:t>
            </a:r>
            <a:endParaRPr lang="en-US" sz="2400" dirty="0"/>
          </a:p>
          <a:p>
            <a:pPr>
              <a:buFontTx/>
              <a:buChar char="-"/>
            </a:pPr>
            <a:endParaRPr lang="et-EE" sz="2400" dirty="0"/>
          </a:p>
          <a:p>
            <a:pPr>
              <a:buFontTx/>
              <a:buChar char="-"/>
            </a:pPr>
            <a:endParaRPr lang="et-EE" sz="2400" dirty="0" smtClean="0"/>
          </a:p>
          <a:p>
            <a:pPr>
              <a:buBlip>
                <a:blip r:embed="rId6"/>
              </a:buBlip>
            </a:pPr>
            <a:endParaRPr lang="en-US" sz="2400" dirty="0"/>
          </a:p>
          <a:p>
            <a:pPr>
              <a:buBlip>
                <a:blip r:embed="rId6"/>
              </a:buBlip>
            </a:pPr>
            <a:endParaRPr lang="et-EE" sz="2400" dirty="0"/>
          </a:p>
        </p:txBody>
      </p:sp>
    </p:spTree>
    <p:extLst>
      <p:ext uri="{BB962C8B-B14F-4D97-AF65-F5344CB8AC3E}">
        <p14:creationId xmlns:p14="http://schemas.microsoft.com/office/powerpoint/2010/main" val="231116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t-EE" sz="2800" b="1" dirty="0" smtClean="0">
                <a:solidFill>
                  <a:schemeClr val="accent6"/>
                </a:solidFill>
              </a:rPr>
              <a:t>Töövõimereform: k</a:t>
            </a:r>
            <a:r>
              <a:rPr lang="en-US" sz="2800" b="1" dirty="0" smtClean="0">
                <a:solidFill>
                  <a:schemeClr val="accent6"/>
                </a:solidFill>
              </a:rPr>
              <a:t>es </a:t>
            </a:r>
            <a:r>
              <a:rPr lang="et-EE" sz="2800" b="1" dirty="0" smtClean="0">
                <a:solidFill>
                  <a:schemeClr val="accent6"/>
                </a:solidFill>
              </a:rPr>
              <a:t>mida</a:t>
            </a:r>
            <a:r>
              <a:rPr lang="en-US" sz="2800" b="1" dirty="0" smtClean="0">
                <a:solidFill>
                  <a:schemeClr val="accent6"/>
                </a:solidFill>
              </a:rPr>
              <a:t> </a:t>
            </a:r>
            <a:r>
              <a:rPr lang="et-EE" sz="2800" b="1" dirty="0" smtClean="0">
                <a:solidFill>
                  <a:schemeClr val="accent6"/>
                </a:solidFill>
              </a:rPr>
              <a:t>teeb?</a:t>
            </a:r>
            <a:r>
              <a:rPr lang="en-US" sz="2800" b="1" dirty="0" smtClean="0">
                <a:solidFill>
                  <a:schemeClr val="accent6"/>
                </a:solidFill>
              </a:rPr>
              <a:t> </a:t>
            </a:r>
            <a:endParaRPr lang="en-US" sz="2800" b="1" dirty="0">
              <a:solidFill>
                <a:schemeClr val="accent6"/>
              </a:solidFill>
            </a:endParaRPr>
          </a:p>
        </p:txBody>
      </p:sp>
      <p:graphicFrame>
        <p:nvGraphicFramePr>
          <p:cNvPr id="4"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146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al 5"/>
          <p:cNvSpPr/>
          <p:nvPr/>
        </p:nvSpPr>
        <p:spPr>
          <a:xfrm>
            <a:off x="43256" y="1124744"/>
            <a:ext cx="3960440" cy="2304256"/>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dirty="0" smtClean="0"/>
              <a:t>TÖÖTUKASSA:</a:t>
            </a:r>
          </a:p>
          <a:p>
            <a:pPr algn="ctr"/>
            <a:r>
              <a:rPr lang="et-EE" sz="2000" dirty="0" smtClean="0"/>
              <a:t>TÖÖVÕIME HINDAMINE</a:t>
            </a:r>
          </a:p>
          <a:p>
            <a:pPr algn="ctr"/>
            <a:r>
              <a:rPr lang="et-EE" sz="2000" dirty="0" smtClean="0"/>
              <a:t>TÖÖVÕIMETOETUS</a:t>
            </a:r>
          </a:p>
          <a:p>
            <a:pPr algn="ctr"/>
            <a:r>
              <a:rPr lang="et-EE" sz="2000" dirty="0" smtClean="0"/>
              <a:t>TÖÖTURUTEENUSED</a:t>
            </a:r>
          </a:p>
        </p:txBody>
      </p:sp>
      <p:sp>
        <p:nvSpPr>
          <p:cNvPr id="7" name="Ovaal 6"/>
          <p:cNvSpPr/>
          <p:nvPr/>
        </p:nvSpPr>
        <p:spPr>
          <a:xfrm>
            <a:off x="5069230" y="1124744"/>
            <a:ext cx="3936780"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dirty="0" smtClean="0"/>
              <a:t>SKA:</a:t>
            </a:r>
          </a:p>
          <a:p>
            <a:pPr algn="ctr"/>
            <a:r>
              <a:rPr lang="et-EE" sz="2000" dirty="0" smtClean="0"/>
              <a:t>PUUDE TUVASTAMINE</a:t>
            </a:r>
          </a:p>
          <a:p>
            <a:pPr algn="ctr"/>
            <a:r>
              <a:rPr lang="et-EE" sz="2000" dirty="0" smtClean="0"/>
              <a:t>PUUDEGA INIMESTE SOTSIAALTOETUSED</a:t>
            </a:r>
          </a:p>
          <a:p>
            <a:pPr algn="ctr"/>
            <a:r>
              <a:rPr lang="et-EE" sz="2000" dirty="0" smtClean="0"/>
              <a:t>HOOLEKANDETEENUSED</a:t>
            </a:r>
          </a:p>
          <a:p>
            <a:pPr algn="ctr"/>
            <a:endParaRPr lang="et-EE" dirty="0"/>
          </a:p>
        </p:txBody>
      </p:sp>
      <p:sp>
        <p:nvSpPr>
          <p:cNvPr id="8" name="Ovaal 7"/>
          <p:cNvSpPr/>
          <p:nvPr/>
        </p:nvSpPr>
        <p:spPr>
          <a:xfrm>
            <a:off x="2344845" y="4833156"/>
            <a:ext cx="4104457" cy="1944216"/>
          </a:xfrm>
          <a:prstGeom prst="ellipse">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000" dirty="0" smtClean="0"/>
          </a:p>
          <a:p>
            <a:pPr algn="ctr"/>
            <a:r>
              <a:rPr lang="et-EE" sz="2000" dirty="0" smtClean="0"/>
              <a:t>KOHALIK OMAVALITSUS:</a:t>
            </a:r>
          </a:p>
          <a:p>
            <a:pPr algn="ctr"/>
            <a:r>
              <a:rPr lang="et-EE" sz="2000" dirty="0" smtClean="0"/>
              <a:t>HOOLEKANDETEENUSED </a:t>
            </a:r>
            <a:r>
              <a:rPr lang="et-EE" dirty="0" smtClean="0"/>
              <a:t>(isiklik abistaja/tugiisik, viipekeeletõlk, transport) </a:t>
            </a:r>
            <a:r>
              <a:rPr lang="et-EE" sz="2000" dirty="0" smtClean="0"/>
              <a:t>SOTSIAALTOETUSED</a:t>
            </a:r>
          </a:p>
          <a:p>
            <a:pPr algn="ctr"/>
            <a:endParaRPr lang="et-EE" dirty="0"/>
          </a:p>
        </p:txBody>
      </p:sp>
      <p:sp>
        <p:nvSpPr>
          <p:cNvPr id="9" name="Ovaal 8"/>
          <p:cNvSpPr/>
          <p:nvPr/>
        </p:nvSpPr>
        <p:spPr>
          <a:xfrm>
            <a:off x="2676519" y="2420888"/>
            <a:ext cx="3533485" cy="259228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t>REHABILITATSIOON (tööalane vs sotsiaalne)</a:t>
            </a:r>
          </a:p>
          <a:p>
            <a:pPr algn="ctr"/>
            <a:r>
              <a:rPr lang="et-EE" dirty="0" smtClean="0"/>
              <a:t>ABIVAHENDID </a:t>
            </a:r>
            <a:br>
              <a:rPr lang="et-EE" dirty="0" smtClean="0"/>
            </a:br>
            <a:r>
              <a:rPr lang="et-EE" dirty="0" smtClean="0"/>
              <a:t>(töö vs igapäevaelu)</a:t>
            </a:r>
          </a:p>
          <a:p>
            <a:pPr algn="ctr"/>
            <a:r>
              <a:rPr lang="et-EE" dirty="0" smtClean="0"/>
              <a:t>KAITSTUD TÖÖ</a:t>
            </a:r>
          </a:p>
          <a:p>
            <a:pPr algn="ctr"/>
            <a:r>
              <a:rPr lang="et-EE" dirty="0" smtClean="0"/>
              <a:t>(lühike vs pikk)</a:t>
            </a:r>
          </a:p>
          <a:p>
            <a:pPr algn="ctr"/>
            <a:r>
              <a:rPr lang="et-EE" dirty="0" smtClean="0"/>
              <a:t>TRANSPORT</a:t>
            </a:r>
          </a:p>
          <a:p>
            <a:pPr algn="ctr"/>
            <a:r>
              <a:rPr lang="et-EE" dirty="0" smtClean="0"/>
              <a:t>(töö vs igapäevaelu) </a:t>
            </a:r>
            <a:endParaRPr lang="et-EE" dirty="0"/>
          </a:p>
        </p:txBody>
      </p:sp>
    </p:spTree>
    <p:extLst>
      <p:ext uri="{BB962C8B-B14F-4D97-AF65-F5344CB8AC3E}">
        <p14:creationId xmlns:p14="http://schemas.microsoft.com/office/powerpoint/2010/main" val="3856289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28399"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ctrTitle"/>
          </p:nvPr>
        </p:nvSpPr>
        <p:spPr>
          <a:xfrm>
            <a:off x="251520" y="548680"/>
            <a:ext cx="8687488" cy="648072"/>
          </a:xfrm>
        </p:spPr>
        <p:txBody>
          <a:bodyPr>
            <a:normAutofit/>
          </a:bodyPr>
          <a:lstStyle/>
          <a:p>
            <a:pPr algn="l"/>
            <a:r>
              <a:rPr lang="et-EE" sz="3200" b="1" dirty="0" smtClean="0">
                <a:solidFill>
                  <a:schemeClr val="accent6"/>
                </a:solidFill>
              </a:rPr>
              <a:t>Töövõimetoetus</a:t>
            </a:r>
          </a:p>
        </p:txBody>
      </p:sp>
      <p:sp>
        <p:nvSpPr>
          <p:cNvPr id="5" name="TextBox 4"/>
          <p:cNvSpPr txBox="1"/>
          <p:nvPr/>
        </p:nvSpPr>
        <p:spPr>
          <a:xfrm>
            <a:off x="276218" y="1139852"/>
            <a:ext cx="8654861" cy="4708981"/>
          </a:xfrm>
          <a:prstGeom prst="rect">
            <a:avLst/>
          </a:prstGeom>
          <a:noFill/>
        </p:spPr>
        <p:txBody>
          <a:bodyPr wrap="square" rtlCol="0">
            <a:spAutoFit/>
          </a:bodyPr>
          <a:lstStyle/>
          <a:p>
            <a:pPr eaLnBrk="1" hangingPunct="1"/>
            <a:r>
              <a:rPr lang="et-EE" sz="2000" b="1" dirty="0" smtClean="0">
                <a:latin typeface="+mn-lt"/>
              </a:rPr>
              <a:t>Töövõimetoetus</a:t>
            </a:r>
            <a:r>
              <a:rPr lang="et-EE" sz="2000" dirty="0" smtClean="0">
                <a:latin typeface="+mn-lt"/>
              </a:rPr>
              <a:t> makstakse kahes suuruses:</a:t>
            </a:r>
          </a:p>
          <a:p>
            <a:pPr marL="342900" indent="-342900">
              <a:buBlip>
                <a:blip r:embed="rId6"/>
              </a:buBlip>
            </a:pPr>
            <a:r>
              <a:rPr lang="et-EE" sz="2000" dirty="0" smtClean="0">
                <a:latin typeface="+mn-lt"/>
              </a:rPr>
              <a:t>337 </a:t>
            </a:r>
            <a:r>
              <a:rPr lang="et-EE" sz="2000" dirty="0">
                <a:latin typeface="+mn-lt"/>
              </a:rPr>
              <a:t>€ töövõime </a:t>
            </a:r>
            <a:r>
              <a:rPr lang="et-EE" sz="2000" dirty="0" smtClean="0">
                <a:latin typeface="+mn-lt"/>
              </a:rPr>
              <a:t>puudumisel (100% päevamäärast, mis on </a:t>
            </a:r>
            <a:r>
              <a:rPr lang="et-EE" sz="2000" dirty="0" smtClean="0"/>
              <a:t>11,25 €)</a:t>
            </a:r>
            <a:endParaRPr lang="et-EE" sz="2000" dirty="0" smtClean="0">
              <a:latin typeface="+mn-lt"/>
            </a:endParaRPr>
          </a:p>
          <a:p>
            <a:pPr marL="342900" indent="-342900">
              <a:buBlip>
                <a:blip r:embed="rId6"/>
              </a:buBlip>
            </a:pPr>
            <a:r>
              <a:rPr lang="et-EE" sz="2000" noProof="1"/>
              <a:t>192</a:t>
            </a:r>
            <a:r>
              <a:rPr lang="et-EE" sz="2000" dirty="0" smtClean="0">
                <a:latin typeface="+mn-lt"/>
              </a:rPr>
              <a:t> </a:t>
            </a:r>
            <a:r>
              <a:rPr lang="et-EE" sz="2000" dirty="0">
                <a:latin typeface="+mn-lt"/>
              </a:rPr>
              <a:t>€ osalise töövõime </a:t>
            </a:r>
            <a:r>
              <a:rPr lang="et-EE" sz="2000" dirty="0" smtClean="0">
                <a:latin typeface="+mn-lt"/>
              </a:rPr>
              <a:t>korral</a:t>
            </a:r>
            <a:r>
              <a:rPr lang="et-EE" sz="2000" dirty="0"/>
              <a:t> </a:t>
            </a:r>
            <a:r>
              <a:rPr lang="et-EE" sz="2000" dirty="0" smtClean="0"/>
              <a:t>(57% päevamäärast, mis </a:t>
            </a:r>
            <a:r>
              <a:rPr lang="et-EE" sz="2000" dirty="0"/>
              <a:t>on 6,41 € </a:t>
            </a:r>
            <a:r>
              <a:rPr lang="et-EE" sz="2000" dirty="0" smtClean="0"/>
              <a:t>) </a:t>
            </a:r>
            <a:endParaRPr lang="et-EE" sz="2000" dirty="0">
              <a:latin typeface="+mn-lt"/>
            </a:endParaRPr>
          </a:p>
          <a:p>
            <a:pPr eaLnBrk="1" hangingPunct="1"/>
            <a:endParaRPr lang="et-EE" sz="2000" dirty="0" smtClean="0">
              <a:solidFill>
                <a:schemeClr val="accent6"/>
              </a:solidFill>
              <a:latin typeface="+mn-lt"/>
            </a:endParaRPr>
          </a:p>
          <a:p>
            <a:pPr eaLnBrk="1" hangingPunct="1"/>
            <a:r>
              <a:rPr lang="et-EE" sz="2000" b="1" dirty="0" smtClean="0">
                <a:latin typeface="+mn-lt"/>
              </a:rPr>
              <a:t>Kui töövõimetuspension oli suurem, makstakse niisama suurt toetust edasi </a:t>
            </a:r>
            <a:r>
              <a:rPr lang="et-EE" sz="2000" dirty="0" smtClean="0">
                <a:latin typeface="+mn-lt"/>
              </a:rPr>
              <a:t>(kui töövõime kaotuse % oli varem määratud vähemalt kaheks aastaks).</a:t>
            </a:r>
          </a:p>
          <a:p>
            <a:pPr eaLnBrk="1" hangingPunct="1"/>
            <a:endParaRPr lang="et-EE" sz="2000" dirty="0"/>
          </a:p>
          <a:p>
            <a:r>
              <a:rPr lang="en-US" sz="2000" b="1" dirty="0"/>
              <a:t>Töö</a:t>
            </a:r>
            <a:r>
              <a:rPr lang="et-EE" sz="2000" b="1" dirty="0"/>
              <a:t>võimetoetust</a:t>
            </a:r>
            <a:r>
              <a:rPr lang="en-US" sz="2000" b="1" dirty="0"/>
              <a:t> </a:t>
            </a:r>
            <a:r>
              <a:rPr lang="en-US" sz="2000" b="1" dirty="0" smtClean="0"/>
              <a:t>vähenda</a:t>
            </a:r>
            <a:r>
              <a:rPr lang="et-EE" sz="2000" b="1" dirty="0" smtClean="0"/>
              <a:t>takse, </a:t>
            </a:r>
            <a:r>
              <a:rPr lang="et-EE" sz="2000" dirty="0" smtClean="0"/>
              <a:t>kui kuu töötasu ületab</a:t>
            </a:r>
            <a:r>
              <a:rPr lang="en-US" sz="2000" dirty="0" smtClean="0"/>
              <a:t> </a:t>
            </a:r>
            <a:r>
              <a:rPr lang="et-EE" sz="2000" dirty="0" smtClean="0"/>
              <a:t>1012,50</a:t>
            </a:r>
            <a:r>
              <a:rPr lang="en-US" sz="2000" dirty="0" smtClean="0"/>
              <a:t> eur</a:t>
            </a:r>
            <a:r>
              <a:rPr lang="et-EE" sz="2000" dirty="0" smtClean="0"/>
              <a:t>ot. </a:t>
            </a:r>
            <a:br>
              <a:rPr lang="et-EE" sz="2000" dirty="0" smtClean="0"/>
            </a:br>
            <a:endParaRPr lang="et-EE" sz="2000" dirty="0"/>
          </a:p>
          <a:p>
            <a:r>
              <a:rPr lang="en-US" sz="2000" b="1" dirty="0"/>
              <a:t>Töö</a:t>
            </a:r>
            <a:r>
              <a:rPr lang="et-EE" sz="2000" b="1" dirty="0"/>
              <a:t>võimetoetust</a:t>
            </a:r>
            <a:r>
              <a:rPr lang="en-US" sz="2000" b="1" dirty="0"/>
              <a:t> </a:t>
            </a:r>
            <a:r>
              <a:rPr lang="et-EE" sz="2000" b="1" dirty="0" smtClean="0"/>
              <a:t>ei maksta</a:t>
            </a:r>
            <a:r>
              <a:rPr lang="en-US" sz="2000" b="1" dirty="0" smtClean="0"/>
              <a:t>, </a:t>
            </a:r>
            <a:r>
              <a:rPr lang="en-US" sz="2000" dirty="0"/>
              <a:t>kui </a:t>
            </a:r>
            <a:r>
              <a:rPr lang="et-EE" sz="2000" dirty="0" smtClean="0"/>
              <a:t>kuu </a:t>
            </a:r>
            <a:r>
              <a:rPr lang="en-US" sz="2000" dirty="0" smtClean="0"/>
              <a:t>töötasu </a:t>
            </a:r>
            <a:r>
              <a:rPr lang="en-US" sz="2000" dirty="0"/>
              <a:t>ületab </a:t>
            </a:r>
            <a:r>
              <a:rPr lang="en-US" sz="2000" dirty="0" smtClean="0"/>
              <a:t>13</a:t>
            </a:r>
            <a:r>
              <a:rPr lang="et-EE" sz="2000" dirty="0" smtClean="0"/>
              <a:t>97</a:t>
            </a:r>
            <a:r>
              <a:rPr lang="en-US" sz="2000" dirty="0" smtClean="0"/>
              <a:t> </a:t>
            </a:r>
            <a:r>
              <a:rPr lang="en-US" sz="2000" dirty="0"/>
              <a:t>eurot osalise töövõime korral ning </a:t>
            </a:r>
            <a:r>
              <a:rPr lang="en-US" sz="2000" dirty="0" smtClean="0"/>
              <a:t>16</a:t>
            </a:r>
            <a:r>
              <a:rPr lang="et-EE" sz="2000" dirty="0" smtClean="0"/>
              <a:t>87 </a:t>
            </a:r>
            <a:r>
              <a:rPr lang="en-US" sz="2000" dirty="0" smtClean="0"/>
              <a:t>eurot </a:t>
            </a:r>
            <a:r>
              <a:rPr lang="en-US" sz="2000" dirty="0"/>
              <a:t>puuduva töövõime </a:t>
            </a:r>
            <a:r>
              <a:rPr lang="en-US" sz="2000" dirty="0" smtClean="0"/>
              <a:t>korral</a:t>
            </a:r>
            <a:r>
              <a:rPr lang="et-EE" sz="2000" dirty="0" smtClean="0"/>
              <a:t>.</a:t>
            </a:r>
            <a:endParaRPr lang="en-US" sz="2000" dirty="0"/>
          </a:p>
          <a:p>
            <a:pPr algn="just" eaLnBrk="1" hangingPunct="1">
              <a:defRPr/>
            </a:pPr>
            <a:endParaRPr lang="et-EE" sz="2000" dirty="0"/>
          </a:p>
          <a:p>
            <a:r>
              <a:rPr lang="et-EE" sz="2000" dirty="0" smtClean="0">
                <a:solidFill>
                  <a:prstClr val="black"/>
                </a:solidFill>
              </a:rPr>
              <a:t>Makstakse </a:t>
            </a:r>
            <a:r>
              <a:rPr lang="et-EE" sz="2000" b="1" dirty="0">
                <a:solidFill>
                  <a:prstClr val="black"/>
                </a:solidFill>
              </a:rPr>
              <a:t>iga kuu kümnendaks kuupäevaks</a:t>
            </a:r>
            <a:r>
              <a:rPr lang="et-EE" sz="2000" dirty="0">
                <a:solidFill>
                  <a:prstClr val="black"/>
                </a:solidFill>
              </a:rPr>
              <a:t> eelmise kalendrikuu eest.</a:t>
            </a:r>
          </a:p>
          <a:p>
            <a:pPr algn="just" eaLnBrk="1" hangingPunct="1">
              <a:defRPr/>
            </a:pPr>
            <a:endParaRPr lang="et-EE" sz="2000" dirty="0">
              <a:latin typeface="+mn-lt"/>
            </a:endParaRPr>
          </a:p>
          <a:p>
            <a:pPr eaLnBrk="1" hangingPunct="1"/>
            <a:endParaRPr lang="et-EE" sz="2000" dirty="0">
              <a:latin typeface="+mn-lt"/>
            </a:endParaRPr>
          </a:p>
        </p:txBody>
      </p:sp>
    </p:spTree>
    <p:extLst>
      <p:ext uri="{BB962C8B-B14F-4D97-AF65-F5344CB8AC3E}">
        <p14:creationId xmlns:p14="http://schemas.microsoft.com/office/powerpoint/2010/main" val="551536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3509"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title"/>
          </p:nvPr>
        </p:nvSpPr>
        <p:spPr/>
        <p:txBody>
          <a:bodyPr>
            <a:normAutofit/>
          </a:bodyPr>
          <a:lstStyle/>
          <a:p>
            <a:pPr algn="l"/>
            <a:r>
              <a:rPr lang="et-EE" sz="2400" b="1" dirty="0" smtClean="0">
                <a:solidFill>
                  <a:schemeClr val="accent6">
                    <a:lumMod val="75000"/>
                  </a:schemeClr>
                </a:solidFill>
              </a:rPr>
              <a:t>Sissetuleku mõju töövõimetoetusele</a:t>
            </a:r>
            <a:endParaRPr lang="et-EE" sz="2400" b="1" dirty="0">
              <a:solidFill>
                <a:schemeClr val="accent6">
                  <a:lumMod val="75000"/>
                </a:schemeClr>
              </a:solidFill>
            </a:endParaRPr>
          </a:p>
        </p:txBody>
      </p:sp>
      <p:graphicFrame>
        <p:nvGraphicFramePr>
          <p:cNvPr id="12" name="Sisu kohatäide 11"/>
          <p:cNvGraphicFramePr>
            <a:graphicFrameLocks noGrp="1"/>
          </p:cNvGraphicFramePr>
          <p:nvPr>
            <p:ph idx="1"/>
            <p:extLst/>
          </p:nvPr>
        </p:nvGraphicFramePr>
        <p:xfrm>
          <a:off x="467544" y="1268760"/>
          <a:ext cx="8229600" cy="3705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istkülik 12"/>
          <p:cNvSpPr/>
          <p:nvPr/>
        </p:nvSpPr>
        <p:spPr>
          <a:xfrm>
            <a:off x="467544" y="5229200"/>
            <a:ext cx="8280920" cy="1477328"/>
          </a:xfrm>
          <a:prstGeom prst="rect">
            <a:avLst/>
          </a:prstGeom>
        </p:spPr>
        <p:txBody>
          <a:bodyPr wrap="square">
            <a:spAutoFit/>
          </a:bodyPr>
          <a:lstStyle/>
          <a:p>
            <a:r>
              <a:rPr lang="et-EE" b="1" dirty="0" smtClean="0"/>
              <a:t>Sissetulek </a:t>
            </a:r>
            <a:r>
              <a:rPr lang="et-EE" dirty="0" smtClean="0"/>
              <a:t>– </a:t>
            </a:r>
            <a:r>
              <a:rPr lang="et-EE" i="1" dirty="0" smtClean="0"/>
              <a:t>sotsiaalmaksu seaduse § 2 lg 1 p 1, 3, 4, 6 ja 9 alusel sotsiaalmaksuga maksustatud tasud,  töötuskindlustushüvitis, vanemahüvitis, ajutise töövõimetuse hüvitis, tööandja makstav haigushüvitis</a:t>
            </a:r>
          </a:p>
          <a:p>
            <a:r>
              <a:rPr lang="et-EE" b="1" dirty="0" smtClean="0"/>
              <a:t>TVT maksmise kuu </a:t>
            </a:r>
            <a:r>
              <a:rPr lang="et-EE" dirty="0" smtClean="0"/>
              <a:t>– </a:t>
            </a:r>
            <a:r>
              <a:rPr lang="et-EE" i="1" dirty="0" smtClean="0"/>
              <a:t>kuu mille </a:t>
            </a:r>
            <a:r>
              <a:rPr lang="et-EE" i="1" u="sng" dirty="0" smtClean="0"/>
              <a:t>eest</a:t>
            </a:r>
            <a:r>
              <a:rPr lang="et-EE" i="1" dirty="0" smtClean="0"/>
              <a:t> toetust makstakse</a:t>
            </a:r>
          </a:p>
          <a:p>
            <a:r>
              <a:rPr lang="et-EE" b="1" dirty="0" smtClean="0"/>
              <a:t>TVT väljamakse </a:t>
            </a:r>
            <a:r>
              <a:rPr lang="et-EE" dirty="0" smtClean="0"/>
              <a:t>– </a:t>
            </a:r>
            <a:r>
              <a:rPr lang="et-EE" i="1" dirty="0" smtClean="0"/>
              <a:t>10 kuupäevaks </a:t>
            </a:r>
            <a:r>
              <a:rPr lang="et-EE" i="1" u="sng" dirty="0" smtClean="0"/>
              <a:t>eelmise</a:t>
            </a:r>
            <a:r>
              <a:rPr lang="et-EE" i="1" dirty="0" smtClean="0"/>
              <a:t> kalendrikuu eest</a:t>
            </a:r>
            <a:endParaRPr lang="et-EE" i="1" dirty="0"/>
          </a:p>
        </p:txBody>
      </p:sp>
    </p:spTree>
    <p:extLst>
      <p:ext uri="{BB962C8B-B14F-4D97-AF65-F5344CB8AC3E}">
        <p14:creationId xmlns:p14="http://schemas.microsoft.com/office/powerpoint/2010/main" val="3021305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4533"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ctrTitle"/>
          </p:nvPr>
        </p:nvSpPr>
        <p:spPr>
          <a:xfrm>
            <a:off x="212139" y="620688"/>
            <a:ext cx="8687488" cy="648072"/>
          </a:xfrm>
        </p:spPr>
        <p:txBody>
          <a:bodyPr>
            <a:normAutofit/>
          </a:bodyPr>
          <a:lstStyle/>
          <a:p>
            <a:pPr algn="l"/>
            <a:r>
              <a:rPr lang="et-EE" sz="2400" b="1" dirty="0" smtClean="0">
                <a:solidFill>
                  <a:schemeClr val="accent6">
                    <a:lumMod val="75000"/>
                  </a:schemeClr>
                </a:solidFill>
              </a:rPr>
              <a:t>Töövõimetoetuse vähendamine</a:t>
            </a:r>
            <a:endParaRPr lang="et-EE" sz="2400" b="1" dirty="0">
              <a:solidFill>
                <a:schemeClr val="accent6">
                  <a:lumMod val="75000"/>
                </a:schemeClr>
              </a:solidFill>
            </a:endParaRPr>
          </a:p>
        </p:txBody>
      </p:sp>
      <p:sp>
        <p:nvSpPr>
          <p:cNvPr id="2" name="Ristkülik 1"/>
          <p:cNvSpPr/>
          <p:nvPr/>
        </p:nvSpPr>
        <p:spPr>
          <a:xfrm>
            <a:off x="395536" y="1746573"/>
            <a:ext cx="8208912" cy="2677656"/>
          </a:xfrm>
          <a:prstGeom prst="rect">
            <a:avLst/>
          </a:prstGeom>
        </p:spPr>
        <p:txBody>
          <a:bodyPr wrap="square">
            <a:spAutoFit/>
          </a:bodyPr>
          <a:lstStyle/>
          <a:p>
            <a:r>
              <a:rPr lang="et-EE" sz="2400" dirty="0"/>
              <a:t>Kui osalise või puuduva töövõimega inimesele määratakse töövõimetoetus perioodi eest, mille eest talle maksti töötutoetust, vähendatakse sama perioodi eest makstavat töövõimetoetust töötutoetuse summa võrra.</a:t>
            </a:r>
          </a:p>
          <a:p>
            <a:endParaRPr lang="et-EE" sz="2400" dirty="0"/>
          </a:p>
          <a:p>
            <a:r>
              <a:rPr lang="et-EE" sz="2400" dirty="0" smtClean="0"/>
              <a:t>Töövõimetoetust </a:t>
            </a:r>
            <a:r>
              <a:rPr lang="et-EE" sz="2400" dirty="0"/>
              <a:t>vähendatakse välisriigist samal eesmärgil makstava </a:t>
            </a:r>
            <a:r>
              <a:rPr lang="et-EE" sz="2400" dirty="0" smtClean="0"/>
              <a:t>toetuse, pensioni või muu rahalise hüvitise võrra</a:t>
            </a:r>
            <a:r>
              <a:rPr lang="et-EE" sz="2400" dirty="0"/>
              <a:t>.</a:t>
            </a:r>
          </a:p>
        </p:txBody>
      </p:sp>
    </p:spTree>
    <p:extLst>
      <p:ext uri="{BB962C8B-B14F-4D97-AF65-F5344CB8AC3E}">
        <p14:creationId xmlns:p14="http://schemas.microsoft.com/office/powerpoint/2010/main" val="47359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24305"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ctrTitle"/>
          </p:nvPr>
        </p:nvSpPr>
        <p:spPr>
          <a:xfrm>
            <a:off x="196244" y="764704"/>
            <a:ext cx="8687488" cy="648072"/>
          </a:xfrm>
        </p:spPr>
        <p:txBody>
          <a:bodyPr>
            <a:noAutofit/>
          </a:bodyPr>
          <a:lstStyle/>
          <a:p>
            <a:pPr algn="l"/>
            <a:r>
              <a:rPr lang="et-EE" sz="2800" b="1" dirty="0">
                <a:solidFill>
                  <a:schemeClr val="accent6">
                    <a:lumMod val="75000"/>
                  </a:schemeClr>
                </a:solidFill>
              </a:rPr>
              <a:t>Osalise töövõimega </a:t>
            </a:r>
            <a:r>
              <a:rPr lang="et-EE" sz="2800" b="1" dirty="0" smtClean="0">
                <a:solidFill>
                  <a:schemeClr val="accent6">
                    <a:lumMod val="75000"/>
                  </a:schemeClr>
                </a:solidFill>
              </a:rPr>
              <a:t>inimeselt, </a:t>
            </a:r>
            <a:r>
              <a:rPr lang="et-EE" sz="2800" b="1" dirty="0">
                <a:solidFill>
                  <a:schemeClr val="accent6">
                    <a:lumMod val="75000"/>
                  </a:schemeClr>
                </a:solidFill>
              </a:rPr>
              <a:t>kes </a:t>
            </a:r>
            <a:r>
              <a:rPr lang="et-EE" sz="2800" b="1" dirty="0" smtClean="0">
                <a:solidFill>
                  <a:schemeClr val="accent6">
                    <a:lumMod val="75000"/>
                  </a:schemeClr>
                </a:solidFill>
              </a:rPr>
              <a:t>otsib töötukassa abiga tööd, oodatakse järgmist: </a:t>
            </a:r>
            <a:endParaRPr lang="et-EE" sz="2800" b="1" dirty="0">
              <a:solidFill>
                <a:schemeClr val="accent6">
                  <a:lumMod val="75000"/>
                </a:schemeClr>
              </a:solidFill>
            </a:endParaRPr>
          </a:p>
        </p:txBody>
      </p:sp>
      <p:sp>
        <p:nvSpPr>
          <p:cNvPr id="5" name="TextBox 4"/>
          <p:cNvSpPr txBox="1"/>
          <p:nvPr/>
        </p:nvSpPr>
        <p:spPr>
          <a:xfrm>
            <a:off x="185789" y="1700808"/>
            <a:ext cx="8654861" cy="6247863"/>
          </a:xfrm>
          <a:prstGeom prst="rect">
            <a:avLst/>
          </a:prstGeom>
          <a:noFill/>
        </p:spPr>
        <p:txBody>
          <a:bodyPr wrap="square" rtlCol="0">
            <a:spAutoFit/>
          </a:bodyPr>
          <a:lstStyle/>
          <a:p>
            <a:pPr marL="342900" indent="-342900" algn="just" eaLnBrk="1" hangingPunct="1">
              <a:buBlip>
                <a:blip r:embed="rId6"/>
              </a:buBlip>
            </a:pPr>
            <a:r>
              <a:rPr lang="et-EE" sz="2400" dirty="0" smtClean="0">
                <a:latin typeface="+mn-lt"/>
              </a:rPr>
              <a:t>Tööotsimiskavas </a:t>
            </a:r>
            <a:r>
              <a:rPr lang="et-EE" sz="2400" b="1" dirty="0">
                <a:latin typeface="+mn-lt"/>
              </a:rPr>
              <a:t>kokkulepitud </a:t>
            </a:r>
            <a:r>
              <a:rPr lang="et-EE" sz="2400" b="1" dirty="0" smtClean="0">
                <a:latin typeface="+mn-lt"/>
              </a:rPr>
              <a:t>tegevustes osalemine</a:t>
            </a:r>
            <a:r>
              <a:rPr lang="et-EE" sz="2400" dirty="0" smtClean="0">
                <a:latin typeface="+mn-lt"/>
              </a:rPr>
              <a:t>. Tegevused peavad olema </a:t>
            </a:r>
            <a:r>
              <a:rPr lang="et-EE" sz="2400" b="1" dirty="0" smtClean="0">
                <a:latin typeface="+mn-lt"/>
              </a:rPr>
              <a:t>jõukohased</a:t>
            </a:r>
            <a:r>
              <a:rPr lang="et-EE" sz="2400" dirty="0" smtClean="0">
                <a:latin typeface="+mn-lt"/>
              </a:rPr>
              <a:t> ja aitama tööle lähemale. </a:t>
            </a:r>
            <a:endParaRPr lang="et-EE" sz="2400" dirty="0">
              <a:latin typeface="+mn-lt"/>
            </a:endParaRPr>
          </a:p>
          <a:p>
            <a:pPr marL="342900" indent="-342900" algn="just" eaLnBrk="1" hangingPunct="1">
              <a:buBlip>
                <a:blip r:embed="rId6"/>
              </a:buBlip>
            </a:pPr>
            <a:endParaRPr lang="et-EE" sz="2400" dirty="0">
              <a:solidFill>
                <a:schemeClr val="accent6"/>
              </a:solidFill>
              <a:latin typeface="+mn-lt"/>
            </a:endParaRPr>
          </a:p>
          <a:p>
            <a:pPr marL="342900" indent="-342900" algn="just">
              <a:buBlip>
                <a:blip r:embed="rId6"/>
              </a:buBlip>
            </a:pPr>
            <a:r>
              <a:rPr lang="et-EE" sz="2400" dirty="0" smtClean="0">
                <a:latin typeface="+mn-lt"/>
              </a:rPr>
              <a:t>Töötukassas </a:t>
            </a:r>
            <a:r>
              <a:rPr lang="et-EE" sz="2400" b="1" dirty="0" smtClean="0">
                <a:latin typeface="+mn-lt"/>
              </a:rPr>
              <a:t>kokkulepitud ajal nõustamisel osalemine</a:t>
            </a:r>
            <a:r>
              <a:rPr lang="et-EE" sz="2400" dirty="0" smtClean="0">
                <a:latin typeface="+mn-lt"/>
              </a:rPr>
              <a:t>. Nõustamine </a:t>
            </a:r>
            <a:r>
              <a:rPr lang="et-EE" sz="2400" dirty="0">
                <a:latin typeface="+mn-lt"/>
              </a:rPr>
              <a:t>võib toimuda ka telefoni teel või </a:t>
            </a:r>
            <a:r>
              <a:rPr lang="et-EE" sz="2400" dirty="0" smtClean="0">
                <a:latin typeface="+mn-lt"/>
              </a:rPr>
              <a:t>ITP </a:t>
            </a:r>
            <a:r>
              <a:rPr lang="et-EE" sz="2400" dirty="0">
                <a:latin typeface="+mn-lt"/>
              </a:rPr>
              <a:t>vahendusel, </a:t>
            </a:r>
            <a:r>
              <a:rPr lang="et-EE" sz="2400" dirty="0" smtClean="0">
                <a:latin typeface="+mn-lt"/>
              </a:rPr>
              <a:t>kui vastuvõtule </a:t>
            </a:r>
            <a:r>
              <a:rPr lang="et-EE" sz="2400" dirty="0">
                <a:latin typeface="+mn-lt"/>
              </a:rPr>
              <a:t>tulemine on raskendatud terviseseisundist või puudest tingitud liikumistakistuse või muu erivajaduse tõttu. </a:t>
            </a:r>
            <a:r>
              <a:rPr lang="et-EE" sz="2400" dirty="0" smtClean="0">
                <a:latin typeface="+mn-lt"/>
              </a:rPr>
              <a:t> Samuti on teenusel osalemisel võimalik muul moel ühendust hoida.</a:t>
            </a:r>
          </a:p>
          <a:p>
            <a:pPr marL="342900" indent="-342900" algn="just" eaLnBrk="1" hangingPunct="1">
              <a:buBlip>
                <a:blip r:embed="rId6"/>
              </a:buBlip>
            </a:pPr>
            <a:endParaRPr lang="et-EE" sz="2400" b="1" dirty="0">
              <a:solidFill>
                <a:schemeClr val="accent6"/>
              </a:solidFill>
              <a:latin typeface="+mn-lt"/>
            </a:endParaRPr>
          </a:p>
          <a:p>
            <a:pPr marL="342900" indent="-342900" algn="just">
              <a:buBlip>
                <a:blip r:embed="rId6"/>
              </a:buBlip>
            </a:pPr>
            <a:r>
              <a:rPr lang="et-EE" sz="2400" b="1" dirty="0" smtClean="0">
                <a:latin typeface="+mn-lt"/>
              </a:rPr>
              <a:t>Sobiva </a:t>
            </a:r>
            <a:r>
              <a:rPr lang="et-EE" sz="2400" b="1" dirty="0">
                <a:latin typeface="+mn-lt"/>
              </a:rPr>
              <a:t>töö vastuvõtmine </a:t>
            </a:r>
            <a:r>
              <a:rPr lang="et-EE" sz="2400" dirty="0">
                <a:latin typeface="+mn-lt"/>
              </a:rPr>
              <a:t>(arvestades mh tervisest tulenevaid piiranguid</a:t>
            </a:r>
            <a:r>
              <a:rPr lang="et-EE" sz="2400" dirty="0" smtClean="0">
                <a:latin typeface="+mn-lt"/>
              </a:rPr>
              <a:t>).</a:t>
            </a:r>
            <a:endParaRPr lang="et-EE" sz="2400" dirty="0">
              <a:latin typeface="+mn-lt"/>
            </a:endParaRPr>
          </a:p>
          <a:p>
            <a:pPr eaLnBrk="1" hangingPunct="1"/>
            <a:endParaRPr lang="et-EE" sz="2000" dirty="0">
              <a:latin typeface="+mn-lt"/>
            </a:endParaRPr>
          </a:p>
          <a:p>
            <a:pPr eaLnBrk="1" hangingPunct="1"/>
            <a:endParaRPr lang="et-EE" sz="2400" dirty="0">
              <a:solidFill>
                <a:srgbClr val="000000"/>
              </a:solidFill>
            </a:endParaRPr>
          </a:p>
          <a:p>
            <a:pPr eaLnBrk="1" hangingPunct="1"/>
            <a:endParaRPr lang="et-EE" sz="2000" dirty="0" smtClean="0">
              <a:latin typeface="+mn-lt"/>
            </a:endParaRPr>
          </a:p>
          <a:p>
            <a:pPr eaLnBrk="1" hangingPunct="1"/>
            <a:endParaRPr lang="et-EE" sz="2400" dirty="0">
              <a:solidFill>
                <a:srgbClr val="000000"/>
              </a:solidFill>
            </a:endParaRPr>
          </a:p>
          <a:p>
            <a:pPr eaLnBrk="1" hangingPunct="1">
              <a:buFont typeface="Arial" charset="0"/>
              <a:buChar char="•"/>
            </a:pPr>
            <a:endParaRPr lang="et-EE" sz="2400" dirty="0"/>
          </a:p>
        </p:txBody>
      </p:sp>
    </p:spTree>
    <p:extLst>
      <p:ext uri="{BB962C8B-B14F-4D97-AF65-F5344CB8AC3E}">
        <p14:creationId xmlns:p14="http://schemas.microsoft.com/office/powerpoint/2010/main" val="2622372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29422"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ctrTitle"/>
          </p:nvPr>
        </p:nvSpPr>
        <p:spPr>
          <a:xfrm>
            <a:off x="142875" y="836712"/>
            <a:ext cx="8931861" cy="648072"/>
          </a:xfrm>
        </p:spPr>
        <p:txBody>
          <a:bodyPr>
            <a:noAutofit/>
          </a:bodyPr>
          <a:lstStyle/>
          <a:p>
            <a:r>
              <a:rPr lang="et-EE" sz="3600" b="1" dirty="0" smtClean="0">
                <a:solidFill>
                  <a:schemeClr val="accent6"/>
                </a:solidFill>
              </a:rPr>
              <a:t>Töövõimetoetuse maksmise peatamine</a:t>
            </a:r>
          </a:p>
        </p:txBody>
      </p:sp>
      <p:sp>
        <p:nvSpPr>
          <p:cNvPr id="2" name="Ümarnurkne ristkülik 1"/>
          <p:cNvSpPr/>
          <p:nvPr/>
        </p:nvSpPr>
        <p:spPr>
          <a:xfrm>
            <a:off x="148503" y="1862826"/>
            <a:ext cx="4274993" cy="93610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800" dirty="0" smtClean="0">
                <a:solidFill>
                  <a:schemeClr val="tx1"/>
                </a:solidFill>
              </a:rPr>
              <a:t>10 päevaks: </a:t>
            </a:r>
            <a:r>
              <a:rPr lang="et-EE" sz="2800" b="1" dirty="0" smtClean="0">
                <a:solidFill>
                  <a:schemeClr val="tx1"/>
                </a:solidFill>
              </a:rPr>
              <a:t>esimest korda </a:t>
            </a:r>
            <a:r>
              <a:rPr lang="et-EE" sz="2800" dirty="0" smtClean="0">
                <a:solidFill>
                  <a:schemeClr val="tx1"/>
                </a:solidFill>
              </a:rPr>
              <a:t>MÕJUVA PÕHJUSETA</a:t>
            </a:r>
            <a:endParaRPr lang="et-EE" sz="2800" dirty="0">
              <a:solidFill>
                <a:schemeClr val="tx1"/>
              </a:solidFill>
            </a:endParaRPr>
          </a:p>
        </p:txBody>
      </p:sp>
      <p:sp>
        <p:nvSpPr>
          <p:cNvPr id="3" name="Ümarnurkne ristkülik 2"/>
          <p:cNvSpPr/>
          <p:nvPr/>
        </p:nvSpPr>
        <p:spPr>
          <a:xfrm>
            <a:off x="2700502" y="3501008"/>
            <a:ext cx="4156876" cy="1518543"/>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dirty="0" smtClean="0"/>
          </a:p>
          <a:p>
            <a:pPr algn="ctr"/>
            <a:r>
              <a:rPr lang="et-EE" sz="2400" dirty="0" smtClean="0">
                <a:solidFill>
                  <a:schemeClr val="accent6"/>
                </a:solidFill>
                <a:latin typeface="Times New Roman" panose="02020603050405020304" pitchFamily="18" charset="0"/>
                <a:cs typeface="Times New Roman" panose="02020603050405020304" pitchFamily="18" charset="0"/>
              </a:rPr>
              <a:t>▪</a:t>
            </a:r>
            <a:r>
              <a:rPr lang="et-EE" sz="2400" dirty="0" smtClean="0">
                <a:solidFill>
                  <a:schemeClr val="tx1"/>
                </a:solidFill>
                <a:latin typeface="Times New Roman" panose="02020603050405020304" pitchFamily="18" charset="0"/>
                <a:cs typeface="Times New Roman" panose="02020603050405020304" pitchFamily="18" charset="0"/>
              </a:rPr>
              <a:t> </a:t>
            </a:r>
            <a:r>
              <a:rPr lang="et-EE" sz="2400" dirty="0" smtClean="0">
                <a:solidFill>
                  <a:schemeClr val="tx1"/>
                </a:solidFill>
              </a:rPr>
              <a:t>ei osale nõustamisel</a:t>
            </a:r>
          </a:p>
          <a:p>
            <a:pPr algn="ctr"/>
            <a:r>
              <a:rPr lang="et-EE" sz="2400" dirty="0">
                <a:solidFill>
                  <a:schemeClr val="accent6"/>
                </a:solidFill>
                <a:latin typeface="Times New Roman" panose="02020603050405020304" pitchFamily="18" charset="0"/>
                <a:cs typeface="Times New Roman" panose="02020603050405020304" pitchFamily="18" charset="0"/>
              </a:rPr>
              <a:t>▪</a:t>
            </a:r>
            <a:r>
              <a:rPr lang="et-EE" sz="2400" dirty="0">
                <a:solidFill>
                  <a:schemeClr val="tx1"/>
                </a:solidFill>
                <a:latin typeface="Times New Roman" panose="02020603050405020304" pitchFamily="18" charset="0"/>
                <a:cs typeface="Times New Roman" panose="02020603050405020304" pitchFamily="18" charset="0"/>
              </a:rPr>
              <a:t> </a:t>
            </a:r>
            <a:r>
              <a:rPr lang="et-EE" sz="2400" dirty="0" smtClean="0">
                <a:solidFill>
                  <a:schemeClr val="tx1"/>
                </a:solidFill>
              </a:rPr>
              <a:t>ei täida tööotsimiskava</a:t>
            </a:r>
          </a:p>
          <a:p>
            <a:pPr algn="ctr"/>
            <a:r>
              <a:rPr lang="et-EE" sz="2400" dirty="0">
                <a:solidFill>
                  <a:schemeClr val="accent6"/>
                </a:solidFill>
                <a:latin typeface="Times New Roman" panose="02020603050405020304" pitchFamily="18" charset="0"/>
                <a:cs typeface="Times New Roman" panose="02020603050405020304" pitchFamily="18" charset="0"/>
              </a:rPr>
              <a:t>▪</a:t>
            </a:r>
            <a:r>
              <a:rPr lang="et-EE" sz="2400" dirty="0">
                <a:solidFill>
                  <a:schemeClr val="tx1"/>
                </a:solidFill>
                <a:latin typeface="Times New Roman" panose="02020603050405020304" pitchFamily="18" charset="0"/>
                <a:cs typeface="Times New Roman" panose="02020603050405020304" pitchFamily="18" charset="0"/>
              </a:rPr>
              <a:t> </a:t>
            </a:r>
            <a:r>
              <a:rPr lang="et-EE" sz="2400" dirty="0" smtClean="0">
                <a:solidFill>
                  <a:schemeClr val="tx1"/>
                </a:solidFill>
              </a:rPr>
              <a:t>ei võta vastu sobivat tööd</a:t>
            </a:r>
          </a:p>
          <a:p>
            <a:pPr algn="ctr"/>
            <a:endParaRPr lang="et-EE" sz="2400" dirty="0"/>
          </a:p>
        </p:txBody>
      </p:sp>
      <p:sp>
        <p:nvSpPr>
          <p:cNvPr id="7" name="Ümarnurkne ristkülik 6"/>
          <p:cNvSpPr/>
          <p:nvPr/>
        </p:nvSpPr>
        <p:spPr>
          <a:xfrm>
            <a:off x="4678068" y="1862826"/>
            <a:ext cx="4176465" cy="93610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800" dirty="0" smtClean="0">
                <a:solidFill>
                  <a:schemeClr val="tx1"/>
                </a:solidFill>
              </a:rPr>
              <a:t>30 päevaks: </a:t>
            </a:r>
            <a:r>
              <a:rPr lang="et-EE" sz="2800" b="1" dirty="0" smtClean="0">
                <a:solidFill>
                  <a:schemeClr val="tx1"/>
                </a:solidFill>
              </a:rPr>
              <a:t>teist korda </a:t>
            </a:r>
            <a:r>
              <a:rPr lang="et-EE" sz="2800" dirty="0" smtClean="0">
                <a:solidFill>
                  <a:schemeClr val="tx1"/>
                </a:solidFill>
              </a:rPr>
              <a:t>MÕJUVA PÕHJUSETA</a:t>
            </a:r>
            <a:endParaRPr lang="et-EE" sz="2800" dirty="0">
              <a:solidFill>
                <a:schemeClr val="tx1"/>
              </a:solidFill>
            </a:endParaRPr>
          </a:p>
        </p:txBody>
      </p:sp>
      <p:sp>
        <p:nvSpPr>
          <p:cNvPr id="4" name="Allanool 3"/>
          <p:cNvSpPr/>
          <p:nvPr/>
        </p:nvSpPr>
        <p:spPr>
          <a:xfrm>
            <a:off x="3419872" y="2852936"/>
            <a:ext cx="484632" cy="59406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
        <p:nvSpPr>
          <p:cNvPr id="9" name="Allanool 8"/>
          <p:cNvSpPr/>
          <p:nvPr/>
        </p:nvSpPr>
        <p:spPr>
          <a:xfrm>
            <a:off x="5508104" y="2852936"/>
            <a:ext cx="484632" cy="59406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765101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0446"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Pealkiri 4"/>
          <p:cNvSpPr>
            <a:spLocks noGrp="1"/>
          </p:cNvSpPr>
          <p:nvPr>
            <p:ph type="ctrTitle"/>
          </p:nvPr>
        </p:nvSpPr>
        <p:spPr>
          <a:xfrm>
            <a:off x="115561" y="732404"/>
            <a:ext cx="8931861" cy="648072"/>
          </a:xfrm>
        </p:spPr>
        <p:txBody>
          <a:bodyPr>
            <a:noAutofit/>
          </a:bodyPr>
          <a:lstStyle/>
          <a:p>
            <a:r>
              <a:rPr lang="et-EE" sz="3600" b="1" dirty="0" smtClean="0">
                <a:solidFill>
                  <a:schemeClr val="accent6"/>
                </a:solidFill>
              </a:rPr>
              <a:t>Töövõimetoetuse maksmise lõpetamine</a:t>
            </a:r>
          </a:p>
        </p:txBody>
      </p:sp>
      <p:sp>
        <p:nvSpPr>
          <p:cNvPr id="2" name="Ümarnurkne ristkülik 1"/>
          <p:cNvSpPr/>
          <p:nvPr/>
        </p:nvSpPr>
        <p:spPr>
          <a:xfrm>
            <a:off x="488844" y="1485818"/>
            <a:ext cx="8239921" cy="93610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800" b="1" dirty="0" smtClean="0">
                <a:solidFill>
                  <a:schemeClr val="tx1"/>
                </a:solidFill>
              </a:rPr>
              <a:t>Kolmandat</a:t>
            </a:r>
            <a:r>
              <a:rPr lang="et-EE" sz="2800" dirty="0" smtClean="0">
                <a:solidFill>
                  <a:schemeClr val="tx1"/>
                </a:solidFill>
              </a:rPr>
              <a:t> </a:t>
            </a:r>
            <a:r>
              <a:rPr lang="et-EE" sz="2800" b="1" dirty="0" smtClean="0">
                <a:solidFill>
                  <a:schemeClr val="tx1"/>
                </a:solidFill>
              </a:rPr>
              <a:t>korda </a:t>
            </a:r>
            <a:r>
              <a:rPr lang="et-EE" sz="2800" dirty="0" smtClean="0">
                <a:solidFill>
                  <a:schemeClr val="tx1"/>
                </a:solidFill>
              </a:rPr>
              <a:t>MÕJUVA PÕHJUSETA</a:t>
            </a:r>
            <a:endParaRPr lang="et-EE" sz="2800" dirty="0">
              <a:solidFill>
                <a:schemeClr val="tx1"/>
              </a:solidFill>
            </a:endParaRPr>
          </a:p>
        </p:txBody>
      </p:sp>
      <p:sp>
        <p:nvSpPr>
          <p:cNvPr id="5" name="Ümarnurkne ristkülik 4"/>
          <p:cNvSpPr/>
          <p:nvPr/>
        </p:nvSpPr>
        <p:spPr>
          <a:xfrm>
            <a:off x="506225" y="2564904"/>
            <a:ext cx="8245549" cy="122413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smtClean="0">
                <a:solidFill>
                  <a:schemeClr val="accent6"/>
                </a:solidFill>
                <a:latin typeface="Times New Roman" panose="02020603050405020304" pitchFamily="18" charset="0"/>
                <a:cs typeface="Times New Roman" panose="02020603050405020304" pitchFamily="18" charset="0"/>
              </a:rPr>
              <a:t>▪</a:t>
            </a:r>
            <a:r>
              <a:rPr lang="et-EE" sz="2400" dirty="0" smtClean="0">
                <a:solidFill>
                  <a:schemeClr val="tx1"/>
                </a:solidFill>
                <a:latin typeface="Times New Roman" panose="02020603050405020304" pitchFamily="18" charset="0"/>
                <a:cs typeface="Times New Roman" panose="02020603050405020304" pitchFamily="18" charset="0"/>
              </a:rPr>
              <a:t> </a:t>
            </a:r>
            <a:r>
              <a:rPr lang="et-EE" sz="2400" dirty="0" smtClean="0">
                <a:solidFill>
                  <a:schemeClr val="tx1"/>
                </a:solidFill>
              </a:rPr>
              <a:t>ei </a:t>
            </a:r>
            <a:r>
              <a:rPr lang="et-EE" sz="2400" dirty="0">
                <a:solidFill>
                  <a:schemeClr val="tx1"/>
                </a:solidFill>
              </a:rPr>
              <a:t>osale nõustamisel</a:t>
            </a:r>
          </a:p>
          <a:p>
            <a:pPr algn="ctr"/>
            <a:r>
              <a:rPr lang="et-EE" sz="2400" dirty="0">
                <a:solidFill>
                  <a:schemeClr val="accent6"/>
                </a:solidFill>
                <a:latin typeface="Times New Roman" panose="02020603050405020304" pitchFamily="18" charset="0"/>
                <a:cs typeface="Times New Roman" panose="02020603050405020304" pitchFamily="18" charset="0"/>
              </a:rPr>
              <a:t>▪</a:t>
            </a:r>
            <a:r>
              <a:rPr lang="et-EE" sz="2400" dirty="0">
                <a:solidFill>
                  <a:schemeClr val="tx1"/>
                </a:solidFill>
                <a:latin typeface="Times New Roman" panose="02020603050405020304" pitchFamily="18" charset="0"/>
                <a:cs typeface="Times New Roman" panose="02020603050405020304" pitchFamily="18" charset="0"/>
              </a:rPr>
              <a:t> </a:t>
            </a:r>
            <a:r>
              <a:rPr lang="et-EE" sz="2400" dirty="0">
                <a:solidFill>
                  <a:schemeClr val="tx1"/>
                </a:solidFill>
              </a:rPr>
              <a:t>ei täida tööotsimiskava</a:t>
            </a:r>
          </a:p>
          <a:p>
            <a:pPr algn="ctr"/>
            <a:r>
              <a:rPr lang="et-EE" sz="2400" dirty="0">
                <a:solidFill>
                  <a:schemeClr val="accent6"/>
                </a:solidFill>
                <a:latin typeface="Times New Roman" panose="02020603050405020304" pitchFamily="18" charset="0"/>
                <a:cs typeface="Times New Roman" panose="02020603050405020304" pitchFamily="18" charset="0"/>
              </a:rPr>
              <a:t>▪</a:t>
            </a:r>
            <a:r>
              <a:rPr lang="et-EE" sz="2400" dirty="0">
                <a:solidFill>
                  <a:schemeClr val="tx1"/>
                </a:solidFill>
                <a:latin typeface="Times New Roman" panose="02020603050405020304" pitchFamily="18" charset="0"/>
                <a:cs typeface="Times New Roman" panose="02020603050405020304" pitchFamily="18" charset="0"/>
              </a:rPr>
              <a:t> </a:t>
            </a:r>
            <a:r>
              <a:rPr lang="et-EE" sz="2400" dirty="0">
                <a:solidFill>
                  <a:schemeClr val="tx1"/>
                </a:solidFill>
              </a:rPr>
              <a:t>ei võta vastu sobivat tööd</a:t>
            </a:r>
          </a:p>
        </p:txBody>
      </p:sp>
      <p:sp>
        <p:nvSpPr>
          <p:cNvPr id="6" name="Ümarnurkne ristkülik 5"/>
          <p:cNvSpPr/>
          <p:nvPr/>
        </p:nvSpPr>
        <p:spPr>
          <a:xfrm>
            <a:off x="488844" y="4576886"/>
            <a:ext cx="8262930" cy="113431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a:solidFill>
                  <a:schemeClr val="tx1"/>
                </a:solidFill>
              </a:rPr>
              <a:t>Töötuna arvelolek ja töövõimetoetuse maksmine </a:t>
            </a:r>
            <a:r>
              <a:rPr lang="et-EE" sz="2400" b="1" dirty="0">
                <a:solidFill>
                  <a:schemeClr val="tx1"/>
                </a:solidFill>
              </a:rPr>
              <a:t>lõpetatakse</a:t>
            </a:r>
            <a:endParaRPr lang="et-EE" sz="2400" dirty="0">
              <a:solidFill>
                <a:schemeClr val="tx1"/>
              </a:solidFill>
            </a:endParaRPr>
          </a:p>
        </p:txBody>
      </p:sp>
      <p:sp>
        <p:nvSpPr>
          <p:cNvPr id="8" name="TextBox 7"/>
          <p:cNvSpPr txBox="1"/>
          <p:nvPr/>
        </p:nvSpPr>
        <p:spPr>
          <a:xfrm>
            <a:off x="251520" y="5877272"/>
            <a:ext cx="8651886" cy="1231106"/>
          </a:xfrm>
          <a:prstGeom prst="rect">
            <a:avLst/>
          </a:prstGeom>
          <a:noFill/>
        </p:spPr>
        <p:txBody>
          <a:bodyPr wrap="square" rtlCol="0">
            <a:spAutoFit/>
          </a:bodyPr>
          <a:lstStyle/>
          <a:p>
            <a:pPr algn="just"/>
            <a:r>
              <a:rPr lang="et-EE" b="1" dirty="0" smtClean="0"/>
              <a:t>NB! </a:t>
            </a:r>
            <a:r>
              <a:rPr lang="et-EE" dirty="0"/>
              <a:t>Toetuse maksmist ei lõpetata, kui inimene täidab mõnda muud toetuse saamise tingimust või liigub 14 päeva jooksul aktiivsesse tegevusse (tööle, õppima vms</a:t>
            </a:r>
            <a:r>
              <a:rPr lang="et-EE" dirty="0" smtClean="0"/>
              <a:t>)</a:t>
            </a:r>
            <a:endParaRPr lang="et-EE" dirty="0"/>
          </a:p>
          <a:p>
            <a:endParaRPr lang="et-EE" sz="2000" dirty="0"/>
          </a:p>
          <a:p>
            <a:endParaRPr lang="et-EE" dirty="0"/>
          </a:p>
        </p:txBody>
      </p:sp>
      <p:sp>
        <p:nvSpPr>
          <p:cNvPr id="10" name="Allanool 9"/>
          <p:cNvSpPr/>
          <p:nvPr/>
        </p:nvSpPr>
        <p:spPr>
          <a:xfrm>
            <a:off x="3993094" y="3885517"/>
            <a:ext cx="653441" cy="63175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186239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5"/>
          <p:cNvGraphicFramePr>
            <a:graphicFrameLocks noChangeAspect="1"/>
          </p:cNvGraphicFramePr>
          <p:nvPr>
            <p:extLst/>
          </p:nvPr>
        </p:nvGraphicFramePr>
        <p:xfrm>
          <a:off x="179512" y="209103"/>
          <a:ext cx="1607344" cy="363141"/>
        </p:xfrm>
        <a:graphic>
          <a:graphicData uri="http://schemas.openxmlformats.org/presentationml/2006/ole">
            <mc:AlternateContent xmlns:mc="http://schemas.openxmlformats.org/markup-compatibility/2006">
              <mc:Choice xmlns:v="urn:schemas-microsoft-com:vml" Requires="v">
                <p:oleObj spid="_x0000_s535557"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09103"/>
                        <a:ext cx="1607344" cy="3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Pealkiri 6"/>
          <p:cNvSpPr txBox="1">
            <a:spLocks/>
          </p:cNvSpPr>
          <p:nvPr/>
        </p:nvSpPr>
        <p:spPr>
          <a:xfrm>
            <a:off x="154313" y="679869"/>
            <a:ext cx="8134589" cy="38097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t-EE" sz="3200" b="1" dirty="0" smtClean="0">
                <a:solidFill>
                  <a:schemeClr val="accent6"/>
                </a:solidFill>
              </a:rPr>
              <a:t>Tere tulemast töötukassasse!</a:t>
            </a:r>
            <a:endParaRPr lang="et-EE" sz="3200" b="1" dirty="0">
              <a:solidFill>
                <a:schemeClr val="accent6"/>
              </a:solidFill>
            </a:endParaRPr>
          </a:p>
        </p:txBody>
      </p:sp>
      <p:pic>
        <p:nvPicPr>
          <p:cNvPr id="18" name="Pilt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706" y="1935296"/>
            <a:ext cx="2258411" cy="1505607"/>
          </a:xfrm>
          <a:prstGeom prst="rect">
            <a:avLst/>
          </a:prstGeom>
          <a:ln>
            <a:solidFill>
              <a:schemeClr val="accent6"/>
            </a:solidFill>
          </a:ln>
        </p:spPr>
      </p:pic>
      <p:pic>
        <p:nvPicPr>
          <p:cNvPr id="19" name="Pilt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2795" y="4303163"/>
            <a:ext cx="2258411" cy="1505607"/>
          </a:xfrm>
          <a:prstGeom prst="rect">
            <a:avLst/>
          </a:prstGeom>
          <a:ln>
            <a:solidFill>
              <a:schemeClr val="accent6"/>
            </a:solidFill>
          </a:ln>
        </p:spPr>
      </p:pic>
      <p:pic>
        <p:nvPicPr>
          <p:cNvPr id="20" name="Pilt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0884" y="1935296"/>
            <a:ext cx="2258411" cy="1505607"/>
          </a:xfrm>
          <a:prstGeom prst="rect">
            <a:avLst/>
          </a:prstGeom>
          <a:ln>
            <a:solidFill>
              <a:schemeClr val="accent6"/>
            </a:solidFill>
          </a:ln>
        </p:spPr>
      </p:pic>
      <p:pic>
        <p:nvPicPr>
          <p:cNvPr id="21" name="Pilt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2795" y="1935296"/>
            <a:ext cx="2258411" cy="1505607"/>
          </a:xfrm>
          <a:prstGeom prst="rect">
            <a:avLst/>
          </a:prstGeom>
          <a:ln>
            <a:solidFill>
              <a:schemeClr val="accent6"/>
            </a:solidFill>
          </a:ln>
        </p:spPr>
      </p:pic>
      <p:sp>
        <p:nvSpPr>
          <p:cNvPr id="23" name="TextBox 22"/>
          <p:cNvSpPr txBox="1"/>
          <p:nvPr/>
        </p:nvSpPr>
        <p:spPr>
          <a:xfrm>
            <a:off x="504706" y="3472166"/>
            <a:ext cx="2241371" cy="1015663"/>
          </a:xfrm>
          <a:prstGeom prst="rect">
            <a:avLst/>
          </a:prstGeom>
          <a:solidFill>
            <a:schemeClr val="accent6"/>
          </a:solidFill>
          <a:ln>
            <a:solidFill>
              <a:schemeClr val="bg1"/>
            </a:solidFill>
          </a:ln>
        </p:spPr>
        <p:txBody>
          <a:bodyPr wrap="square" rtlCol="0">
            <a:spAutoFit/>
          </a:bodyPr>
          <a:lstStyle/>
          <a:p>
            <a:pPr lvl="0" algn="ctr"/>
            <a:r>
              <a:rPr lang="et-EE" sz="2000" b="1" dirty="0">
                <a:solidFill>
                  <a:schemeClr val="bg1"/>
                </a:solidFill>
              </a:rPr>
              <a:t>juhtliist nägemispuudega inimesele</a:t>
            </a:r>
          </a:p>
        </p:txBody>
      </p:sp>
      <p:sp>
        <p:nvSpPr>
          <p:cNvPr id="24" name="TextBox 23"/>
          <p:cNvSpPr txBox="1"/>
          <p:nvPr/>
        </p:nvSpPr>
        <p:spPr>
          <a:xfrm>
            <a:off x="6380883" y="3538732"/>
            <a:ext cx="2258411" cy="923330"/>
          </a:xfrm>
          <a:prstGeom prst="rect">
            <a:avLst/>
          </a:prstGeom>
          <a:solidFill>
            <a:schemeClr val="accent6"/>
          </a:solidFill>
          <a:ln>
            <a:solidFill>
              <a:schemeClr val="bg1"/>
            </a:solidFill>
          </a:ln>
        </p:spPr>
        <p:txBody>
          <a:bodyPr wrap="square" rtlCol="0">
            <a:spAutoFit/>
          </a:bodyPr>
          <a:lstStyle/>
          <a:p>
            <a:pPr lvl="0" algn="ctr"/>
            <a:r>
              <a:rPr lang="et-EE" b="1" dirty="0" smtClean="0">
                <a:solidFill>
                  <a:schemeClr val="bg1"/>
                </a:solidFill>
              </a:rPr>
              <a:t>töövahenduse klientide nõustamise ala ja </a:t>
            </a:r>
            <a:r>
              <a:rPr lang="et-EE" sz="1600" b="1" dirty="0" smtClean="0">
                <a:solidFill>
                  <a:schemeClr val="bg1"/>
                </a:solidFill>
              </a:rPr>
              <a:t>ooteala</a:t>
            </a:r>
            <a:endParaRPr lang="et-EE" sz="1600" b="1" dirty="0">
              <a:solidFill>
                <a:schemeClr val="bg1"/>
              </a:solidFill>
            </a:endParaRPr>
          </a:p>
        </p:txBody>
      </p:sp>
      <p:sp>
        <p:nvSpPr>
          <p:cNvPr id="25" name="TextBox 24"/>
          <p:cNvSpPr txBox="1"/>
          <p:nvPr/>
        </p:nvSpPr>
        <p:spPr>
          <a:xfrm>
            <a:off x="3417844" y="5824186"/>
            <a:ext cx="2283361" cy="830997"/>
          </a:xfrm>
          <a:prstGeom prst="rect">
            <a:avLst/>
          </a:prstGeom>
          <a:solidFill>
            <a:schemeClr val="accent6"/>
          </a:solidFill>
          <a:ln>
            <a:solidFill>
              <a:schemeClr val="bg1"/>
            </a:solidFill>
          </a:ln>
        </p:spPr>
        <p:txBody>
          <a:bodyPr wrap="square" rtlCol="0">
            <a:spAutoFit/>
          </a:bodyPr>
          <a:lstStyle/>
          <a:p>
            <a:pPr lvl="0" algn="ctr"/>
            <a:r>
              <a:rPr lang="et-EE" sz="1600" b="1" dirty="0">
                <a:solidFill>
                  <a:schemeClr val="bg1"/>
                </a:solidFill>
              </a:rPr>
              <a:t>abivahendid nägemis- ja kuulmispuudega inimestele</a:t>
            </a:r>
          </a:p>
        </p:txBody>
      </p:sp>
      <p:sp>
        <p:nvSpPr>
          <p:cNvPr id="26" name="TextBox 25"/>
          <p:cNvSpPr txBox="1"/>
          <p:nvPr/>
        </p:nvSpPr>
        <p:spPr>
          <a:xfrm>
            <a:off x="3430422" y="3506089"/>
            <a:ext cx="2270784" cy="707886"/>
          </a:xfrm>
          <a:prstGeom prst="rect">
            <a:avLst/>
          </a:prstGeom>
          <a:solidFill>
            <a:schemeClr val="accent6"/>
          </a:solidFill>
          <a:ln>
            <a:solidFill>
              <a:schemeClr val="bg1"/>
            </a:solidFill>
          </a:ln>
        </p:spPr>
        <p:txBody>
          <a:bodyPr wrap="square" rtlCol="0">
            <a:spAutoFit/>
          </a:bodyPr>
          <a:lstStyle/>
          <a:p>
            <a:pPr lvl="0" algn="ctr"/>
            <a:r>
              <a:rPr lang="et-EE" sz="2000" b="1" dirty="0">
                <a:solidFill>
                  <a:schemeClr val="bg1"/>
                </a:solidFill>
              </a:rPr>
              <a:t>privaatsem </a:t>
            </a:r>
            <a:r>
              <a:rPr lang="et-EE" sz="2000" b="1" dirty="0" smtClean="0">
                <a:solidFill>
                  <a:schemeClr val="bg1"/>
                </a:solidFill>
              </a:rPr>
              <a:t>ruum juhtumikorraldajale</a:t>
            </a:r>
            <a:endParaRPr lang="et-EE" sz="2000" b="1" dirty="0">
              <a:solidFill>
                <a:schemeClr val="bg1"/>
              </a:solidFill>
            </a:endParaRPr>
          </a:p>
        </p:txBody>
      </p:sp>
      <p:sp>
        <p:nvSpPr>
          <p:cNvPr id="2" name="TextBox 1"/>
          <p:cNvSpPr txBox="1"/>
          <p:nvPr/>
        </p:nvSpPr>
        <p:spPr>
          <a:xfrm>
            <a:off x="511665" y="4636074"/>
            <a:ext cx="3168352" cy="1384995"/>
          </a:xfrm>
          <a:prstGeom prst="rect">
            <a:avLst/>
          </a:prstGeom>
          <a:noFill/>
        </p:spPr>
        <p:txBody>
          <a:bodyPr wrap="square" rtlCol="0">
            <a:spAutoFit/>
          </a:bodyPr>
          <a:lstStyle/>
          <a:p>
            <a:r>
              <a:rPr lang="et-EE" sz="2800" b="1" dirty="0" smtClean="0">
                <a:solidFill>
                  <a:schemeClr val="accent6"/>
                </a:solidFill>
              </a:rPr>
              <a:t>Tallinna </a:t>
            </a:r>
            <a:br>
              <a:rPr lang="et-EE" sz="2800" b="1" dirty="0" smtClean="0">
                <a:solidFill>
                  <a:schemeClr val="accent6"/>
                </a:solidFill>
              </a:rPr>
            </a:br>
            <a:r>
              <a:rPr lang="et-EE" sz="2800" b="1" dirty="0" smtClean="0">
                <a:solidFill>
                  <a:schemeClr val="accent6"/>
                </a:solidFill>
              </a:rPr>
              <a:t>Lilleküla </a:t>
            </a:r>
          </a:p>
          <a:p>
            <a:r>
              <a:rPr lang="et-EE" sz="2800" b="1" dirty="0" smtClean="0">
                <a:solidFill>
                  <a:schemeClr val="accent6"/>
                </a:solidFill>
              </a:rPr>
              <a:t>büroo</a:t>
            </a:r>
            <a:endParaRPr lang="et-EE" sz="2800" b="1" dirty="0">
              <a:solidFill>
                <a:schemeClr val="accent6"/>
              </a:solidFill>
            </a:endParaRPr>
          </a:p>
        </p:txBody>
      </p:sp>
      <p:pic>
        <p:nvPicPr>
          <p:cNvPr id="13" name="Pilt 12"/>
          <p:cNvPicPr>
            <a:picLocks noChangeAspect="1"/>
          </p:cNvPicPr>
          <p:nvPr/>
        </p:nvPicPr>
        <p:blipFill>
          <a:blip r:embed="rId10"/>
          <a:stretch>
            <a:fillRect/>
          </a:stretch>
        </p:blipFill>
        <p:spPr>
          <a:xfrm>
            <a:off x="7020272" y="238869"/>
            <a:ext cx="1333500" cy="1333500"/>
          </a:xfrm>
          <a:prstGeom prst="rect">
            <a:avLst/>
          </a:prstGeom>
        </p:spPr>
      </p:pic>
      <p:sp>
        <p:nvSpPr>
          <p:cNvPr id="14" name="TextBox 13"/>
          <p:cNvSpPr txBox="1"/>
          <p:nvPr/>
        </p:nvSpPr>
        <p:spPr>
          <a:xfrm>
            <a:off x="185574" y="1060839"/>
            <a:ext cx="6846073" cy="369332"/>
          </a:xfrm>
          <a:prstGeom prst="rect">
            <a:avLst/>
          </a:prstGeom>
          <a:noFill/>
        </p:spPr>
        <p:txBody>
          <a:bodyPr wrap="square" rtlCol="0">
            <a:spAutoFit/>
          </a:bodyPr>
          <a:lstStyle/>
          <a:p>
            <a:r>
              <a:rPr lang="et-EE" dirty="0">
                <a:solidFill>
                  <a:schemeClr val="accent2"/>
                </a:solidFill>
              </a:rPr>
              <a:t>http://www.vordoigusvolinik.ee/siiasaab/</a:t>
            </a:r>
          </a:p>
        </p:txBody>
      </p:sp>
    </p:spTree>
    <p:extLst>
      <p:ext uri="{BB962C8B-B14F-4D97-AF65-F5344CB8AC3E}">
        <p14:creationId xmlns:p14="http://schemas.microsoft.com/office/powerpoint/2010/main" val="613490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ealkiri 1"/>
          <p:cNvSpPr>
            <a:spLocks noGrp="1"/>
          </p:cNvSpPr>
          <p:nvPr>
            <p:ph type="ctrTitle"/>
          </p:nvPr>
        </p:nvSpPr>
        <p:spPr>
          <a:xfrm>
            <a:off x="323528" y="2420888"/>
            <a:ext cx="8643937" cy="1470025"/>
          </a:xfrm>
        </p:spPr>
        <p:txBody>
          <a:bodyPr/>
          <a:lstStyle/>
          <a:p>
            <a:pPr eaLnBrk="1" hangingPunct="1"/>
            <a:r>
              <a:rPr lang="et-EE" sz="4000" b="1" dirty="0" smtClean="0">
                <a:cs typeface="Times New Roman" pitchFamily="18" charset="0"/>
              </a:rPr>
              <a:t>Aitäh!</a:t>
            </a:r>
            <a:endParaRPr lang="en-US" sz="4000" b="1" dirty="0" smtClean="0">
              <a:cs typeface="Times New Roman" pitchFamily="18" charset="0"/>
            </a:endParaRPr>
          </a:p>
        </p:txBody>
      </p:sp>
      <p:sp>
        <p:nvSpPr>
          <p:cNvPr id="3" name="Alapealkiri 2"/>
          <p:cNvSpPr>
            <a:spLocks noGrp="1"/>
          </p:cNvSpPr>
          <p:nvPr>
            <p:ph type="subTitle" idx="1"/>
          </p:nvPr>
        </p:nvSpPr>
        <p:spPr>
          <a:xfrm>
            <a:off x="1071563" y="3857625"/>
            <a:ext cx="7415212" cy="2357438"/>
          </a:xfrm>
        </p:spPr>
        <p:txBody>
          <a:bodyPr rtlCol="0">
            <a:normAutofit/>
          </a:bodyPr>
          <a:lstStyle/>
          <a:p>
            <a:pPr eaLnBrk="1" fontAlgn="auto" hangingPunct="1">
              <a:spcAft>
                <a:spcPts val="0"/>
              </a:spcAft>
              <a:defRPr/>
            </a:pPr>
            <a:r>
              <a:rPr lang="et-EE" sz="2400" dirty="0" smtClean="0"/>
              <a:t/>
            </a:r>
            <a:br>
              <a:rPr lang="et-EE" sz="2400" dirty="0" smtClean="0"/>
            </a:br>
            <a:endParaRPr lang="et-EE" sz="2400" dirty="0" smtClean="0"/>
          </a:p>
          <a:p>
            <a:pPr eaLnBrk="1" fontAlgn="auto" hangingPunct="1">
              <a:spcAft>
                <a:spcPts val="0"/>
              </a:spcAft>
              <a:defRPr/>
            </a:pPr>
            <a:endParaRPr lang="et-EE" sz="2400" dirty="0" smtClean="0"/>
          </a:p>
          <a:p>
            <a:pPr eaLnBrk="1" fontAlgn="auto" hangingPunct="1">
              <a:spcAft>
                <a:spcPts val="0"/>
              </a:spcAft>
              <a:defRPr/>
            </a:pPr>
            <a:r>
              <a:rPr lang="et-EE" sz="2400" dirty="0" err="1" smtClean="0">
                <a:hlinkClick r:id="rId3"/>
              </a:rPr>
              <a:t>siim.sarapuu@tootukassa.ee</a:t>
            </a:r>
            <a:endParaRPr lang="et-EE" sz="2400" dirty="0" smtClean="0"/>
          </a:p>
          <a:p>
            <a:pPr eaLnBrk="1" fontAlgn="auto" hangingPunct="1">
              <a:spcAft>
                <a:spcPts val="0"/>
              </a:spcAft>
              <a:defRPr/>
            </a:pPr>
            <a:r>
              <a:rPr lang="et-EE" sz="2400" dirty="0" smtClean="0">
                <a:hlinkClick r:id="rId4"/>
              </a:rPr>
              <a:t>www.tootukassa.ee</a:t>
            </a:r>
            <a:endParaRPr lang="et-EE" sz="2400" dirty="0" smtClean="0"/>
          </a:p>
          <a:p>
            <a:pPr eaLnBrk="1" fontAlgn="auto" hangingPunct="1">
              <a:spcAft>
                <a:spcPts val="0"/>
              </a:spcAft>
              <a:defRPr/>
            </a:pPr>
            <a:endParaRPr lang="et-EE" sz="2400" dirty="0" smtClean="0"/>
          </a:p>
          <a:p>
            <a:pPr eaLnBrk="1" fontAlgn="auto" hangingPunct="1">
              <a:spcAft>
                <a:spcPts val="0"/>
              </a:spcAft>
              <a:defRPr/>
            </a:pPr>
            <a:endParaRPr lang="et-EE" sz="2600" dirty="0" smtClean="0"/>
          </a:p>
        </p:txBody>
      </p:sp>
      <p:graphicFrame>
        <p:nvGraphicFramePr>
          <p:cNvPr id="2053" name="Object 6"/>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23284" name="CorelDRAW" r:id="rId5" imgW="6872400" imgH="1553040" progId="">
                  <p:embed/>
                </p:oleObj>
              </mc:Choice>
              <mc:Fallback>
                <p:oleObj name="CorelDRAW" r:id="rId5" imgW="6872400" imgH="155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7016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548680"/>
            <a:ext cx="8229600" cy="576064"/>
          </a:xfrm>
        </p:spPr>
        <p:txBody>
          <a:bodyPr rtlCol="0">
            <a:normAutofit/>
          </a:bodyPr>
          <a:lstStyle/>
          <a:p>
            <a:pPr algn="l" eaLnBrk="1" fontAlgn="auto" hangingPunct="1">
              <a:spcAft>
                <a:spcPts val="0"/>
              </a:spcAft>
              <a:defRPr/>
            </a:pPr>
            <a:r>
              <a:rPr lang="et-EE" sz="2800" b="1" dirty="0" smtClean="0">
                <a:solidFill>
                  <a:srgbClr val="E46C0A"/>
                </a:solidFill>
              </a:rPr>
              <a:t>Teemad</a:t>
            </a:r>
            <a:r>
              <a:rPr lang="et-EE" sz="2400" b="1" dirty="0" smtClean="0">
                <a:solidFill>
                  <a:srgbClr val="E46C0A"/>
                </a:solidFill>
              </a:rPr>
              <a:t>	</a:t>
            </a:r>
            <a:endParaRPr lang="et-EE" sz="2400" dirty="0" smtClean="0">
              <a:solidFill>
                <a:srgbClr val="E46C0A"/>
              </a:solidFill>
            </a:endParaRP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184530"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467544" y="1196752"/>
            <a:ext cx="8229600" cy="4785395"/>
          </a:xfrm>
        </p:spPr>
        <p:txBody>
          <a:bodyPr>
            <a:normAutofit/>
          </a:bodyPr>
          <a:lstStyle/>
          <a:p>
            <a:pPr>
              <a:buClr>
                <a:schemeClr val="accent6">
                  <a:lumMod val="75000"/>
                </a:schemeClr>
              </a:buClr>
              <a:buFont typeface="Wingdings" charset="2"/>
              <a:buChar char="§"/>
            </a:pPr>
            <a:r>
              <a:rPr lang="et-EE" sz="2800" dirty="0" smtClean="0"/>
              <a:t>Mis on Töövõimereform?</a:t>
            </a:r>
          </a:p>
          <a:p>
            <a:pPr>
              <a:buClr>
                <a:schemeClr val="accent6">
                  <a:lumMod val="75000"/>
                </a:schemeClr>
              </a:buClr>
              <a:buFont typeface="Wingdings" charset="2"/>
              <a:buChar char="§"/>
            </a:pPr>
            <a:r>
              <a:rPr lang="et-EE" sz="2800" dirty="0" smtClean="0"/>
              <a:t>Kes on töövõimereformi sihtrühm?</a:t>
            </a:r>
          </a:p>
          <a:p>
            <a:pPr>
              <a:buClr>
                <a:schemeClr val="accent6">
                  <a:lumMod val="75000"/>
                </a:schemeClr>
              </a:buClr>
              <a:buFont typeface="Wingdings" charset="2"/>
              <a:buChar char="§"/>
            </a:pPr>
            <a:r>
              <a:rPr lang="et-EE" sz="2800" dirty="0" smtClean="0"/>
              <a:t>Kuidas toimub töövõime hindamine?</a:t>
            </a:r>
          </a:p>
          <a:p>
            <a:pPr>
              <a:buClr>
                <a:schemeClr val="accent6">
                  <a:lumMod val="75000"/>
                </a:schemeClr>
              </a:buClr>
              <a:buFont typeface="Wingdings" charset="2"/>
              <a:buChar char="§"/>
            </a:pPr>
            <a:r>
              <a:rPr lang="et-EE" sz="2800" dirty="0" smtClean="0"/>
              <a:t>Mis tingimustel ja kui palju makstakse töövõime toetust?</a:t>
            </a:r>
          </a:p>
          <a:p>
            <a:pPr marL="0" indent="0">
              <a:buClr>
                <a:schemeClr val="accent6">
                  <a:lumMod val="75000"/>
                </a:schemeClr>
              </a:buClr>
              <a:buNone/>
            </a:pPr>
            <a:endParaRPr lang="et-EE" sz="2400" dirty="0" smtClean="0"/>
          </a:p>
        </p:txBody>
      </p:sp>
    </p:spTree>
    <p:extLst>
      <p:ext uri="{BB962C8B-B14F-4D97-AF65-F5344CB8AC3E}">
        <p14:creationId xmlns:p14="http://schemas.microsoft.com/office/powerpoint/2010/main" val="227968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isu kohatäide 2"/>
          <p:cNvGraphicFramePr>
            <a:graphicFrameLocks noGrp="1"/>
          </p:cNvGraphicFramePr>
          <p:nvPr>
            <p:ph idx="1"/>
            <p:extLst/>
          </p:nvPr>
        </p:nvGraphicFramePr>
        <p:xfrm>
          <a:off x="142875" y="466122"/>
          <a:ext cx="8784976"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stkülik 3"/>
          <p:cNvSpPr/>
          <p:nvPr/>
        </p:nvSpPr>
        <p:spPr>
          <a:xfrm>
            <a:off x="142875" y="332656"/>
            <a:ext cx="8676331" cy="584775"/>
          </a:xfrm>
          <a:prstGeom prst="rect">
            <a:avLst/>
          </a:prstGeom>
        </p:spPr>
        <p:txBody>
          <a:bodyPr wrap="square">
            <a:spAutoFit/>
          </a:bodyPr>
          <a:lstStyle/>
          <a:p>
            <a:r>
              <a:rPr lang="et-EE" sz="3200" b="1" dirty="0" smtClean="0">
                <a:solidFill>
                  <a:schemeClr val="accent6"/>
                </a:solidFill>
              </a:rPr>
              <a:t>Mis muutub töövõimereformiga?</a:t>
            </a:r>
            <a:endParaRPr lang="et-EE" sz="3200" b="1" dirty="0">
              <a:solidFill>
                <a:schemeClr val="accent6"/>
              </a:solidFill>
            </a:endParaRPr>
          </a:p>
        </p:txBody>
      </p:sp>
      <p:graphicFrame>
        <p:nvGraphicFramePr>
          <p:cNvPr id="2" name="Skemaatiline diagramm 1"/>
          <p:cNvGraphicFramePr/>
          <p:nvPr>
            <p:extLst/>
          </p:nvPr>
        </p:nvGraphicFramePr>
        <p:xfrm>
          <a:off x="251520" y="989342"/>
          <a:ext cx="8496944" cy="43434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251520" y="5841079"/>
            <a:ext cx="8784976" cy="646331"/>
          </a:xfrm>
          <a:prstGeom prst="rect">
            <a:avLst/>
          </a:prstGeom>
          <a:noFill/>
        </p:spPr>
        <p:txBody>
          <a:bodyPr wrap="square" rtlCol="0">
            <a:spAutoFit/>
          </a:bodyPr>
          <a:lstStyle/>
          <a:p>
            <a:r>
              <a:rPr lang="et-EE" b="1" dirty="0" smtClean="0"/>
              <a:t>Töövõimereform muudab töövõime hindamist ja rahalisi toetusi. Vähenenud töövõimega inimesed saavad senisest rohkem tuge töötamiseks ja igapäevaelus toimetulekuks. </a:t>
            </a:r>
            <a:endParaRPr lang="et-EE" b="1" dirty="0"/>
          </a:p>
        </p:txBody>
      </p:sp>
    </p:spTree>
    <p:extLst>
      <p:ext uri="{BB962C8B-B14F-4D97-AF65-F5344CB8AC3E}">
        <p14:creationId xmlns:p14="http://schemas.microsoft.com/office/powerpoint/2010/main" val="417620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kt 5"/>
          <p:cNvGraphicFramePr>
            <a:graphicFrameLocks noChangeAspect="1"/>
          </p:cNvGraphicFramePr>
          <p:nvPr>
            <p:extLst/>
          </p:nvPr>
        </p:nvGraphicFramePr>
        <p:xfrm>
          <a:off x="251520" y="400676"/>
          <a:ext cx="1607344" cy="363141"/>
        </p:xfrm>
        <a:graphic>
          <a:graphicData uri="http://schemas.openxmlformats.org/presentationml/2006/ole">
            <mc:AlternateContent xmlns:mc="http://schemas.openxmlformats.org/markup-compatibility/2006">
              <mc:Choice xmlns:v="urn:schemas-microsoft-com:vml" Requires="v">
                <p:oleObj spid="_x0000_s525327"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0676"/>
                        <a:ext cx="1607344" cy="363141"/>
                      </a:xfrm>
                      <a:prstGeom prst="rect">
                        <a:avLst/>
                      </a:prstGeom>
                      <a:noFill/>
                      <a:ln>
                        <a:noFill/>
                      </a:ln>
                      <a:effectLst/>
                      <a:extLst/>
                    </p:spPr>
                  </p:pic>
                </p:oleObj>
              </mc:Fallback>
            </mc:AlternateContent>
          </a:graphicData>
        </a:graphic>
      </p:graphicFrame>
      <p:sp>
        <p:nvSpPr>
          <p:cNvPr id="7" name="Pealkiri 6"/>
          <p:cNvSpPr>
            <a:spLocks noGrp="1"/>
          </p:cNvSpPr>
          <p:nvPr>
            <p:ph type="title"/>
          </p:nvPr>
        </p:nvSpPr>
        <p:spPr>
          <a:xfrm>
            <a:off x="467544" y="1050653"/>
            <a:ext cx="8134589" cy="380970"/>
          </a:xfrm>
        </p:spPr>
        <p:txBody>
          <a:bodyPr>
            <a:noAutofit/>
          </a:bodyPr>
          <a:lstStyle/>
          <a:p>
            <a:pPr algn="l">
              <a:defRPr/>
            </a:pPr>
            <a:r>
              <a:rPr lang="et-EE" sz="3200" b="1" dirty="0">
                <a:solidFill>
                  <a:schemeClr val="accent6"/>
                </a:solidFill>
              </a:rPr>
              <a:t>Muudatused toimuvad samm-sammult</a:t>
            </a:r>
            <a:endParaRPr lang="et-EE" sz="3200" b="1" dirty="0">
              <a:solidFill>
                <a:schemeClr val="accent6"/>
              </a:solidFill>
              <a:latin typeface="Franklin Gothic Book" panose="020B0503020102020204" pitchFamily="34" charset="0"/>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t-EE" sz="1350"/>
          </a:p>
        </p:txBody>
      </p:sp>
      <p:graphicFrame>
        <p:nvGraphicFramePr>
          <p:cNvPr id="4" name="Sisu kohatäide 3"/>
          <p:cNvGraphicFramePr>
            <a:graphicFrameLocks noGrp="1"/>
          </p:cNvGraphicFramePr>
          <p:nvPr>
            <p:ph idx="1"/>
            <p:extLst/>
          </p:nvPr>
        </p:nvGraphicFramePr>
        <p:xfrm>
          <a:off x="468313" y="1557338"/>
          <a:ext cx="8256587" cy="37655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nvSpPr>
        <p:spPr>
          <a:xfrm>
            <a:off x="611958" y="1988840"/>
            <a:ext cx="687752" cy="646331"/>
          </a:xfrm>
          <a:prstGeom prst="rect">
            <a:avLst/>
          </a:prstGeom>
          <a:noFill/>
          <a:ln>
            <a:solidFill>
              <a:schemeClr val="bg1">
                <a:lumMod val="50000"/>
              </a:schemeClr>
            </a:solidFill>
          </a:ln>
        </p:spPr>
        <p:txBody>
          <a:bodyPr wrap="none" rtlCol="0">
            <a:spAutoFit/>
          </a:bodyPr>
          <a:lstStyle/>
          <a:p>
            <a:r>
              <a:rPr lang="et-EE" b="1" dirty="0" smtClean="0">
                <a:solidFill>
                  <a:schemeClr val="bg1"/>
                </a:solidFill>
              </a:rPr>
              <a:t>JAAN</a:t>
            </a:r>
          </a:p>
          <a:p>
            <a:r>
              <a:rPr lang="et-EE" b="1" dirty="0" smtClean="0">
                <a:solidFill>
                  <a:schemeClr val="bg1"/>
                </a:solidFill>
              </a:rPr>
              <a:t>2016</a:t>
            </a:r>
            <a:endParaRPr lang="et-EE" b="1" dirty="0">
              <a:solidFill>
                <a:schemeClr val="bg1"/>
              </a:solidFill>
            </a:endParaRPr>
          </a:p>
        </p:txBody>
      </p:sp>
      <p:sp>
        <p:nvSpPr>
          <p:cNvPr id="8" name="TextBox 7"/>
          <p:cNvSpPr txBox="1"/>
          <p:nvPr/>
        </p:nvSpPr>
        <p:spPr>
          <a:xfrm>
            <a:off x="927141" y="3116947"/>
            <a:ext cx="721672" cy="646331"/>
          </a:xfrm>
          <a:prstGeom prst="rect">
            <a:avLst/>
          </a:prstGeom>
          <a:noFill/>
        </p:spPr>
        <p:txBody>
          <a:bodyPr wrap="none" rtlCol="0">
            <a:spAutoFit/>
          </a:bodyPr>
          <a:lstStyle/>
          <a:p>
            <a:r>
              <a:rPr lang="et-EE" b="1" dirty="0" smtClean="0">
                <a:solidFill>
                  <a:schemeClr val="bg1"/>
                </a:solidFill>
              </a:rPr>
              <a:t>JUULI</a:t>
            </a:r>
          </a:p>
          <a:p>
            <a:r>
              <a:rPr lang="et-EE" b="1" dirty="0" smtClean="0">
                <a:solidFill>
                  <a:schemeClr val="bg1"/>
                </a:solidFill>
              </a:rPr>
              <a:t>2016</a:t>
            </a:r>
            <a:endParaRPr lang="et-EE" b="1" dirty="0">
              <a:solidFill>
                <a:schemeClr val="bg1"/>
              </a:solidFill>
            </a:endParaRPr>
          </a:p>
        </p:txBody>
      </p:sp>
      <p:sp>
        <p:nvSpPr>
          <p:cNvPr id="9" name="TextBox 8"/>
          <p:cNvSpPr txBox="1"/>
          <p:nvPr/>
        </p:nvSpPr>
        <p:spPr>
          <a:xfrm>
            <a:off x="619385" y="4245054"/>
            <a:ext cx="740652" cy="646331"/>
          </a:xfrm>
          <a:prstGeom prst="rect">
            <a:avLst/>
          </a:prstGeom>
          <a:noFill/>
        </p:spPr>
        <p:txBody>
          <a:bodyPr wrap="none" rtlCol="0">
            <a:spAutoFit/>
          </a:bodyPr>
          <a:lstStyle/>
          <a:p>
            <a:r>
              <a:rPr lang="et-EE" b="1" dirty="0" smtClean="0">
                <a:solidFill>
                  <a:schemeClr val="bg1"/>
                </a:solidFill>
              </a:rPr>
              <a:t>JAAN </a:t>
            </a:r>
          </a:p>
          <a:p>
            <a:r>
              <a:rPr lang="et-EE" b="1" dirty="0" smtClean="0">
                <a:solidFill>
                  <a:schemeClr val="bg1"/>
                </a:solidFill>
              </a:rPr>
              <a:t>2017</a:t>
            </a:r>
            <a:endParaRPr lang="et-EE" b="1" dirty="0">
              <a:solidFill>
                <a:schemeClr val="bg1"/>
              </a:solidFill>
            </a:endParaRPr>
          </a:p>
        </p:txBody>
      </p:sp>
    </p:spTree>
    <p:extLst>
      <p:ext uri="{BB962C8B-B14F-4D97-AF65-F5344CB8AC3E}">
        <p14:creationId xmlns:p14="http://schemas.microsoft.com/office/powerpoint/2010/main" val="2721868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7504" y="764704"/>
            <a:ext cx="8229600" cy="576064"/>
          </a:xfrm>
        </p:spPr>
        <p:txBody>
          <a:bodyPr rtlCol="0">
            <a:noAutofit/>
          </a:bodyPr>
          <a:lstStyle/>
          <a:p>
            <a:pPr algn="l" eaLnBrk="1" fontAlgn="auto" hangingPunct="1">
              <a:spcAft>
                <a:spcPts val="0"/>
              </a:spcAft>
              <a:defRPr/>
            </a:pPr>
            <a:r>
              <a:rPr lang="et-EE" sz="2800" b="1" dirty="0" smtClean="0">
                <a:solidFill>
                  <a:schemeClr val="accent6"/>
                </a:solidFill>
              </a:rPr>
              <a:t>Kui on vaja hinnata töövõimet ja puuet …</a:t>
            </a:r>
          </a:p>
        </p:txBody>
      </p:sp>
      <p:graphicFrame>
        <p:nvGraphicFramePr>
          <p:cNvPr id="4099" name="Object 8"/>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478260"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isu kohatäide 2"/>
          <p:cNvSpPr>
            <a:spLocks noGrp="1"/>
          </p:cNvSpPr>
          <p:nvPr>
            <p:ph idx="1"/>
          </p:nvPr>
        </p:nvSpPr>
        <p:spPr>
          <a:xfrm>
            <a:off x="107504" y="1556792"/>
            <a:ext cx="8856984" cy="4824536"/>
          </a:xfrm>
        </p:spPr>
        <p:txBody>
          <a:bodyPr>
            <a:normAutofit/>
          </a:bodyPr>
          <a:lstStyle/>
          <a:p>
            <a:pPr>
              <a:buClr>
                <a:schemeClr val="accent6">
                  <a:lumMod val="75000"/>
                </a:schemeClr>
              </a:buClr>
              <a:buFont typeface="Wingdings" charset="2"/>
              <a:buChar char="§"/>
            </a:pPr>
            <a:r>
              <a:rPr lang="et-EE" sz="2400" dirty="0" smtClean="0"/>
              <a:t>Töövõime hindamist </a:t>
            </a:r>
            <a:r>
              <a:rPr lang="et-EE" sz="2400" dirty="0"/>
              <a:t> </a:t>
            </a:r>
            <a:r>
              <a:rPr lang="et-EE" sz="2400" dirty="0" smtClean="0"/>
              <a:t>ja puude tuvastamist on võimalik </a:t>
            </a:r>
            <a:r>
              <a:rPr lang="et-EE" sz="2400" b="1" dirty="0" smtClean="0">
                <a:solidFill>
                  <a:schemeClr val="accent6"/>
                </a:solidFill>
              </a:rPr>
              <a:t>koos</a:t>
            </a:r>
            <a:r>
              <a:rPr lang="et-EE" sz="2400" b="1" dirty="0" smtClean="0">
                <a:solidFill>
                  <a:srgbClr val="FF0000"/>
                </a:solidFill>
              </a:rPr>
              <a:t> </a:t>
            </a:r>
            <a:r>
              <a:rPr lang="et-EE" sz="2400" dirty="0" smtClean="0"/>
              <a:t> taotleda töötukassas või sotsiaalkindlustusametis: inimene esitab </a:t>
            </a:r>
            <a:r>
              <a:rPr lang="et-EE" sz="2400" dirty="0" smtClean="0">
                <a:solidFill>
                  <a:schemeClr val="accent6"/>
                </a:solidFill>
              </a:rPr>
              <a:t>ühe taotluse </a:t>
            </a:r>
            <a:r>
              <a:rPr lang="et-EE" sz="2400" dirty="0" smtClean="0"/>
              <a:t>(küsimused on samad) ja tehakse </a:t>
            </a:r>
            <a:r>
              <a:rPr lang="et-EE" sz="2400" dirty="0" smtClean="0">
                <a:solidFill>
                  <a:schemeClr val="accent6"/>
                </a:solidFill>
              </a:rPr>
              <a:t>üks hindamine</a:t>
            </a:r>
          </a:p>
          <a:p>
            <a:pPr marL="0" indent="0">
              <a:buClr>
                <a:schemeClr val="accent6">
                  <a:lumMod val="75000"/>
                </a:schemeClr>
              </a:buClr>
              <a:buNone/>
            </a:pPr>
            <a:endParaRPr lang="et-EE" sz="2400" dirty="0"/>
          </a:p>
          <a:p>
            <a:pPr>
              <a:buClr>
                <a:schemeClr val="accent6">
                  <a:lumMod val="75000"/>
                </a:schemeClr>
              </a:buClr>
              <a:buFont typeface="Wingdings" charset="2"/>
              <a:buChar char="§"/>
            </a:pPr>
            <a:r>
              <a:rPr lang="et-EE" sz="2400" dirty="0" smtClean="0"/>
              <a:t>Kui inimene soovib taotleda </a:t>
            </a:r>
            <a:r>
              <a:rPr lang="et-EE" sz="2400" b="1" dirty="0" smtClean="0">
                <a:solidFill>
                  <a:schemeClr val="accent6"/>
                </a:solidFill>
              </a:rPr>
              <a:t>ainult</a:t>
            </a:r>
            <a:r>
              <a:rPr lang="et-EE" sz="2400" dirty="0" smtClean="0"/>
              <a:t> puude raskusastme ja lisakulude tuvastamist, tuleb pöörduda sotsiaalkindlustusametisse</a:t>
            </a:r>
          </a:p>
          <a:p>
            <a:pPr marL="0" indent="0">
              <a:buClr>
                <a:schemeClr val="accent6">
                  <a:lumMod val="75000"/>
                </a:schemeClr>
              </a:buClr>
              <a:buNone/>
            </a:pPr>
            <a:endParaRPr lang="et-EE" sz="2400" dirty="0"/>
          </a:p>
          <a:p>
            <a:pPr>
              <a:buClr>
                <a:schemeClr val="accent6">
                  <a:lumMod val="75000"/>
                </a:schemeClr>
              </a:buClr>
              <a:buFont typeface="Wingdings" charset="2"/>
              <a:buChar char="§"/>
            </a:pPr>
            <a:r>
              <a:rPr lang="et-EE" sz="2400" dirty="0" smtClean="0"/>
              <a:t>Kui inimene soovib taotleda </a:t>
            </a:r>
            <a:r>
              <a:rPr lang="et-EE" sz="2400" b="1" dirty="0" smtClean="0">
                <a:solidFill>
                  <a:schemeClr val="accent6"/>
                </a:solidFill>
              </a:rPr>
              <a:t>ainult</a:t>
            </a:r>
            <a:r>
              <a:rPr lang="et-EE" sz="2400" dirty="0" smtClean="0"/>
              <a:t> töövõime hindamist, tuleb pöörduda töötukassasse. </a:t>
            </a:r>
          </a:p>
          <a:p>
            <a:pPr marL="0" indent="0">
              <a:buClr>
                <a:schemeClr val="accent6">
                  <a:lumMod val="75000"/>
                </a:schemeClr>
              </a:buClr>
              <a:buNone/>
            </a:pPr>
            <a:endParaRPr lang="et-EE" sz="2400" dirty="0" smtClean="0"/>
          </a:p>
          <a:p>
            <a:pPr>
              <a:buBlip>
                <a:blip r:embed="rId6"/>
              </a:buBlip>
            </a:pPr>
            <a:endParaRPr lang="et-EE" sz="2400" dirty="0"/>
          </a:p>
          <a:p>
            <a:pPr>
              <a:buBlip>
                <a:blip r:embed="rId6"/>
              </a:buBlip>
            </a:pPr>
            <a:endParaRPr lang="et-EE" sz="2400" dirty="0"/>
          </a:p>
          <a:p>
            <a:pPr marL="0" indent="0" algn="ctr">
              <a:buNone/>
            </a:pPr>
            <a:endParaRPr lang="et-EE" sz="3600" b="1" dirty="0" smtClean="0">
              <a:solidFill>
                <a:srgbClr val="E46C0A"/>
              </a:solidFill>
            </a:endParaRPr>
          </a:p>
          <a:p>
            <a:pPr marL="0" indent="0" algn="ctr">
              <a:buNone/>
            </a:pPr>
            <a:endParaRPr lang="et-EE" sz="3600" b="1" dirty="0">
              <a:solidFill>
                <a:srgbClr val="E46C0A"/>
              </a:solidFill>
            </a:endParaRPr>
          </a:p>
        </p:txBody>
      </p:sp>
    </p:spTree>
    <p:extLst>
      <p:ext uri="{BB962C8B-B14F-4D97-AF65-F5344CB8AC3E}">
        <p14:creationId xmlns:p14="http://schemas.microsoft.com/office/powerpoint/2010/main" val="117156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ealkiri 1"/>
          <p:cNvSpPr>
            <a:spLocks noGrp="1"/>
          </p:cNvSpPr>
          <p:nvPr>
            <p:ph type="title"/>
          </p:nvPr>
        </p:nvSpPr>
        <p:spPr>
          <a:xfrm>
            <a:off x="539552" y="5949280"/>
            <a:ext cx="8208912" cy="719832"/>
          </a:xfrm>
        </p:spPr>
        <p:txBody>
          <a:bodyPr>
            <a:normAutofit fontScale="90000"/>
          </a:bodyPr>
          <a:lstStyle/>
          <a:p>
            <a:pPr algn="l">
              <a:defRPr/>
            </a:pPr>
            <a:r>
              <a:rPr lang="et-EE" sz="2000" b="1" dirty="0">
                <a:solidFill>
                  <a:schemeClr val="accent6">
                    <a:lumMod val="75000"/>
                  </a:schemeClr>
                </a:solidFill>
              </a:rPr>
              <a:t>18-aastaste kuni vanaduspensioniealiste </a:t>
            </a:r>
            <a:r>
              <a:rPr lang="et-EE" sz="2000" b="1" dirty="0" smtClean="0">
                <a:solidFill>
                  <a:schemeClr val="accent6">
                    <a:lumMod val="75000"/>
                  </a:schemeClr>
                </a:solidFill>
              </a:rPr>
              <a:t>töövõime kaotusega </a:t>
            </a:r>
            <a:r>
              <a:rPr lang="et-EE" sz="2000" b="1" dirty="0">
                <a:solidFill>
                  <a:schemeClr val="accent6">
                    <a:lumMod val="75000"/>
                  </a:schemeClr>
                </a:solidFill>
              </a:rPr>
              <a:t>inimeste jagunemine hõiveseisundi järgi uuringu andmetel, </a:t>
            </a:r>
            <a:r>
              <a:rPr lang="et-EE" sz="2000" b="1" dirty="0" smtClean="0">
                <a:solidFill>
                  <a:schemeClr val="accent6">
                    <a:lumMod val="75000"/>
                  </a:schemeClr>
                </a:solidFill>
              </a:rPr>
              <a:t>2014</a:t>
            </a:r>
            <a:br>
              <a:rPr lang="et-EE" sz="2000" b="1" dirty="0" smtClean="0">
                <a:solidFill>
                  <a:schemeClr val="accent6">
                    <a:lumMod val="75000"/>
                  </a:schemeClr>
                </a:solidFill>
              </a:rPr>
            </a:br>
            <a:r>
              <a:rPr lang="et-EE" sz="1500" b="1" dirty="0" smtClean="0">
                <a:solidFill>
                  <a:schemeClr val="accent6">
                    <a:lumMod val="75000"/>
                  </a:schemeClr>
                </a:solidFill>
              </a:rPr>
              <a:t>Allikas: Statistikaameti Tööjõu-uuring, Eesti Töötukassa</a:t>
            </a:r>
          </a:p>
        </p:txBody>
      </p:sp>
      <p:graphicFrame>
        <p:nvGraphicFramePr>
          <p:cNvPr id="11268" name="Objekt 1"/>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8627"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611560" y="5229200"/>
            <a:ext cx="8064896" cy="584775"/>
          </a:xfrm>
          <a:prstGeom prst="rect">
            <a:avLst/>
          </a:prstGeom>
          <a:noFill/>
        </p:spPr>
        <p:txBody>
          <a:bodyPr wrap="square" rtlCol="0">
            <a:spAutoFit/>
          </a:bodyPr>
          <a:lstStyle/>
          <a:p>
            <a:r>
              <a:rPr lang="et-EE" sz="1600" dirty="0"/>
              <a:t>Registreeritud töötud siin isikud vanuses 16 kuni pensioniiga, kes kuulusid tööturuteenuste- ja toetuste seaduse mõistes riskirühma “puudega töötud”.</a:t>
            </a:r>
          </a:p>
        </p:txBody>
      </p:sp>
      <p:pic>
        <p:nvPicPr>
          <p:cNvPr id="2" name="Pilt 1"/>
          <p:cNvPicPr>
            <a:picLocks noChangeAspect="1"/>
          </p:cNvPicPr>
          <p:nvPr/>
        </p:nvPicPr>
        <p:blipFill>
          <a:blip r:embed="rId6"/>
          <a:stretch>
            <a:fillRect/>
          </a:stretch>
        </p:blipFill>
        <p:spPr>
          <a:xfrm>
            <a:off x="755575" y="715163"/>
            <a:ext cx="7384593" cy="4378731"/>
          </a:xfrm>
          <a:prstGeom prst="rect">
            <a:avLst/>
          </a:prstGeom>
        </p:spPr>
      </p:pic>
    </p:spTree>
    <p:extLst>
      <p:ext uri="{BB962C8B-B14F-4D97-AF65-F5344CB8AC3E}">
        <p14:creationId xmlns:p14="http://schemas.microsoft.com/office/powerpoint/2010/main" val="1314665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ealkiri 1"/>
          <p:cNvSpPr>
            <a:spLocks noGrp="1"/>
          </p:cNvSpPr>
          <p:nvPr>
            <p:ph type="title"/>
          </p:nvPr>
        </p:nvSpPr>
        <p:spPr>
          <a:xfrm>
            <a:off x="395536" y="5445224"/>
            <a:ext cx="8424936" cy="720080"/>
          </a:xfrm>
          <a:noFill/>
        </p:spPr>
        <p:txBody>
          <a:bodyPr>
            <a:noAutofit/>
          </a:bodyPr>
          <a:lstStyle/>
          <a:p>
            <a:pPr algn="l">
              <a:defRPr/>
            </a:pPr>
            <a:r>
              <a:rPr lang="et-EE" sz="2000" b="1" dirty="0" smtClean="0">
                <a:solidFill>
                  <a:schemeClr val="accent6">
                    <a:lumMod val="75000"/>
                  </a:schemeClr>
                </a:solidFill>
              </a:rPr>
              <a:t>16-62-aastased puudega töövõimetuspensionärid puude liigi järgi, 30.06.2014</a:t>
            </a:r>
            <a:endParaRPr lang="et-EE" sz="2000" b="1" dirty="0">
              <a:solidFill>
                <a:schemeClr val="accent6">
                  <a:lumMod val="75000"/>
                </a:schemeClr>
              </a:solidFill>
            </a:endParaRPr>
          </a:p>
        </p:txBody>
      </p:sp>
      <p:graphicFrame>
        <p:nvGraphicFramePr>
          <p:cNvPr id="11268" name="Objekt 1"/>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9651"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istkülik 1"/>
          <p:cNvSpPr/>
          <p:nvPr/>
        </p:nvSpPr>
        <p:spPr>
          <a:xfrm>
            <a:off x="574998" y="6305023"/>
            <a:ext cx="7344816" cy="300082"/>
          </a:xfrm>
          <a:prstGeom prst="rect">
            <a:avLst/>
          </a:prstGeom>
        </p:spPr>
        <p:txBody>
          <a:bodyPr wrap="square">
            <a:spAutoFit/>
          </a:bodyPr>
          <a:lstStyle/>
          <a:p>
            <a:pPr>
              <a:lnSpc>
                <a:spcPct val="90000"/>
              </a:lnSpc>
              <a:spcBef>
                <a:spcPct val="0"/>
              </a:spcBef>
              <a:defRPr/>
            </a:pPr>
            <a:r>
              <a:rPr lang="et-EE" sz="1500" i="1" dirty="0">
                <a:latin typeface="+mj-lt"/>
                <a:ea typeface="+mj-ea"/>
                <a:cs typeface="+mj-cs"/>
              </a:rPr>
              <a:t>Allikas: </a:t>
            </a:r>
            <a:r>
              <a:rPr lang="et-EE" sz="1500" i="1" dirty="0" smtClean="0">
                <a:latin typeface="+mj-lt"/>
                <a:ea typeface="+mj-ea"/>
                <a:cs typeface="+mj-cs"/>
              </a:rPr>
              <a:t>Sotsiaalkindlustusamet</a:t>
            </a:r>
            <a:endParaRPr lang="et-EE" sz="1500" i="1" dirty="0">
              <a:latin typeface="+mj-lt"/>
              <a:ea typeface="+mj-ea"/>
              <a:cs typeface="+mj-cs"/>
            </a:endParaRP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98" y="681037"/>
            <a:ext cx="8101458" cy="48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0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ealkiri 1"/>
          <p:cNvSpPr>
            <a:spLocks noGrp="1"/>
          </p:cNvSpPr>
          <p:nvPr>
            <p:ph type="title"/>
          </p:nvPr>
        </p:nvSpPr>
        <p:spPr>
          <a:xfrm>
            <a:off x="574998" y="5445224"/>
            <a:ext cx="7992888" cy="720080"/>
          </a:xfrm>
          <a:noFill/>
        </p:spPr>
        <p:txBody>
          <a:bodyPr>
            <a:noAutofit/>
          </a:bodyPr>
          <a:lstStyle/>
          <a:p>
            <a:pPr algn="l">
              <a:defRPr/>
            </a:pPr>
            <a:r>
              <a:rPr lang="fi-FI" sz="2000" b="1" dirty="0" smtClean="0">
                <a:solidFill>
                  <a:schemeClr val="accent6">
                    <a:lumMod val="75000"/>
                  </a:schemeClr>
                </a:solidFill>
              </a:rPr>
              <a:t>16-62-aastas</a:t>
            </a:r>
            <a:r>
              <a:rPr lang="et-EE" sz="2000" b="1" dirty="0" smtClean="0">
                <a:solidFill>
                  <a:schemeClr val="accent6">
                    <a:lumMod val="75000"/>
                  </a:schemeClr>
                </a:solidFill>
              </a:rPr>
              <a:t>te töövõime kaotusega inimeste arv</a:t>
            </a:r>
            <a:r>
              <a:rPr lang="fi-FI" sz="2000" b="1" dirty="0" smtClean="0">
                <a:solidFill>
                  <a:schemeClr val="accent6">
                    <a:lumMod val="75000"/>
                  </a:schemeClr>
                </a:solidFill>
              </a:rPr>
              <a:t> </a:t>
            </a:r>
            <a:r>
              <a:rPr lang="fi-FI" sz="2000" b="1" dirty="0">
                <a:solidFill>
                  <a:schemeClr val="accent6">
                    <a:lumMod val="75000"/>
                  </a:schemeClr>
                </a:solidFill>
              </a:rPr>
              <a:t>ja </a:t>
            </a:r>
            <a:r>
              <a:rPr lang="et-EE" sz="2000" b="1" dirty="0" smtClean="0">
                <a:solidFill>
                  <a:schemeClr val="accent6">
                    <a:lumMod val="75000"/>
                  </a:schemeClr>
                </a:solidFill>
              </a:rPr>
              <a:t>nende </a:t>
            </a:r>
            <a:r>
              <a:rPr lang="fi-FI" sz="2000" b="1" dirty="0" smtClean="0">
                <a:solidFill>
                  <a:schemeClr val="accent6">
                    <a:lumMod val="75000"/>
                  </a:schemeClr>
                </a:solidFill>
              </a:rPr>
              <a:t>osa</a:t>
            </a:r>
            <a:r>
              <a:rPr lang="et-EE" sz="2000" b="1" dirty="0" smtClean="0">
                <a:solidFill>
                  <a:schemeClr val="accent6">
                    <a:lumMod val="75000"/>
                  </a:schemeClr>
                </a:solidFill>
              </a:rPr>
              <a:t>kaal</a:t>
            </a:r>
            <a:r>
              <a:rPr lang="fi-FI" sz="2000" b="1" dirty="0" smtClean="0">
                <a:solidFill>
                  <a:schemeClr val="accent6">
                    <a:lumMod val="75000"/>
                  </a:schemeClr>
                </a:solidFill>
              </a:rPr>
              <a:t> </a:t>
            </a:r>
            <a:r>
              <a:rPr lang="fi-FI" sz="2000" b="1" dirty="0">
                <a:solidFill>
                  <a:schemeClr val="accent6">
                    <a:lumMod val="75000"/>
                  </a:schemeClr>
                </a:solidFill>
              </a:rPr>
              <a:t>maakonna </a:t>
            </a:r>
            <a:r>
              <a:rPr lang="et-EE" sz="2000" b="1" dirty="0" smtClean="0">
                <a:solidFill>
                  <a:schemeClr val="accent6">
                    <a:lumMod val="75000"/>
                  </a:schemeClr>
                </a:solidFill>
              </a:rPr>
              <a:t>samaealises rahvastikus (30.06.2015)</a:t>
            </a:r>
            <a:endParaRPr lang="et-EE" sz="2000" b="1" dirty="0">
              <a:solidFill>
                <a:schemeClr val="accent6">
                  <a:lumMod val="75000"/>
                </a:schemeClr>
              </a:solidFill>
            </a:endParaRPr>
          </a:p>
        </p:txBody>
      </p:sp>
      <p:graphicFrame>
        <p:nvGraphicFramePr>
          <p:cNvPr id="11268" name="Objekt 1"/>
          <p:cNvGraphicFramePr>
            <a:graphicFrameLocks noChangeAspect="1"/>
          </p:cNvGraphicFramePr>
          <p:nvPr/>
        </p:nvGraphicFramePr>
        <p:xfrm>
          <a:off x="142875" y="142875"/>
          <a:ext cx="2143125" cy="484188"/>
        </p:xfrm>
        <a:graphic>
          <a:graphicData uri="http://schemas.openxmlformats.org/presentationml/2006/ole">
            <mc:AlternateContent xmlns:mc="http://schemas.openxmlformats.org/markup-compatibility/2006">
              <mc:Choice xmlns:v="urn:schemas-microsoft-com:vml" Requires="v">
                <p:oleObj spid="_x0000_s536580"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42875"/>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istkülik 1"/>
          <p:cNvSpPr/>
          <p:nvPr/>
        </p:nvSpPr>
        <p:spPr>
          <a:xfrm>
            <a:off x="574998" y="6305023"/>
            <a:ext cx="7344816" cy="300082"/>
          </a:xfrm>
          <a:prstGeom prst="rect">
            <a:avLst/>
          </a:prstGeom>
        </p:spPr>
        <p:txBody>
          <a:bodyPr wrap="square">
            <a:spAutoFit/>
          </a:bodyPr>
          <a:lstStyle/>
          <a:p>
            <a:pPr>
              <a:lnSpc>
                <a:spcPct val="90000"/>
              </a:lnSpc>
              <a:spcBef>
                <a:spcPct val="0"/>
              </a:spcBef>
              <a:defRPr/>
            </a:pPr>
            <a:r>
              <a:rPr lang="et-EE" sz="1500" b="1" dirty="0">
                <a:solidFill>
                  <a:schemeClr val="accent6">
                    <a:lumMod val="75000"/>
                  </a:schemeClr>
                </a:solidFill>
                <a:latin typeface="+mj-lt"/>
                <a:ea typeface="+mj-ea"/>
                <a:cs typeface="+mj-cs"/>
              </a:rPr>
              <a:t>Allikas: </a:t>
            </a:r>
            <a:r>
              <a:rPr lang="et-EE" sz="1500" b="1" dirty="0" smtClean="0">
                <a:solidFill>
                  <a:schemeClr val="accent6">
                    <a:lumMod val="75000"/>
                  </a:schemeClr>
                </a:solidFill>
                <a:latin typeface="+mj-lt"/>
                <a:ea typeface="+mj-ea"/>
                <a:cs typeface="+mj-cs"/>
              </a:rPr>
              <a:t>SKA</a:t>
            </a:r>
            <a:r>
              <a:rPr lang="et-EE" sz="1500" b="1" dirty="0" smtClean="0">
                <a:solidFill>
                  <a:schemeClr val="accent6">
                    <a:lumMod val="75000"/>
                  </a:schemeClr>
                </a:solidFill>
              </a:rPr>
              <a:t>, Statistikaamet (rahvaarv seisuga 01.01.2015)</a:t>
            </a:r>
            <a:endParaRPr lang="et-EE" sz="1500" b="1" dirty="0">
              <a:solidFill>
                <a:schemeClr val="accent6">
                  <a:lumMod val="75000"/>
                </a:schemeClr>
              </a:solidFill>
              <a:latin typeface="+mj-lt"/>
              <a:ea typeface="+mj-ea"/>
              <a:cs typeface="+mj-cs"/>
            </a:endParaRPr>
          </a:p>
        </p:txBody>
      </p:sp>
      <p:pic>
        <p:nvPicPr>
          <p:cNvPr id="3" name="Pilt 2"/>
          <p:cNvPicPr>
            <a:picLocks noChangeAspect="1"/>
          </p:cNvPicPr>
          <p:nvPr/>
        </p:nvPicPr>
        <p:blipFill>
          <a:blip r:embed="rId6"/>
          <a:stretch>
            <a:fillRect/>
          </a:stretch>
        </p:blipFill>
        <p:spPr>
          <a:xfrm>
            <a:off x="574998" y="627063"/>
            <a:ext cx="7405776" cy="4789320"/>
          </a:xfrm>
          <a:prstGeom prst="rect">
            <a:avLst/>
          </a:prstGeom>
        </p:spPr>
      </p:pic>
    </p:spTree>
    <p:extLst>
      <p:ext uri="{BB962C8B-B14F-4D97-AF65-F5344CB8AC3E}">
        <p14:creationId xmlns:p14="http://schemas.microsoft.com/office/powerpoint/2010/main" val="3496541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8556</TotalTime>
  <Words>2046</Words>
  <Application>Microsoft Office PowerPoint</Application>
  <PresentationFormat>Ekraaniseanss (4:3)</PresentationFormat>
  <Paragraphs>312</Paragraphs>
  <Slides>27</Slides>
  <Notes>26</Notes>
  <HiddenSlides>0</HiddenSlides>
  <MMClips>0</MMClips>
  <ScaleCrop>false</ScaleCrop>
  <HeadingPairs>
    <vt:vector size="8" baseType="variant">
      <vt:variant>
        <vt:lpstr>Kasutatud fondid</vt:lpstr>
      </vt:variant>
      <vt:variant>
        <vt:i4>6</vt:i4>
      </vt:variant>
      <vt:variant>
        <vt:lpstr>Kujundus</vt:lpstr>
      </vt:variant>
      <vt:variant>
        <vt:i4>1</vt:i4>
      </vt:variant>
      <vt:variant>
        <vt:lpstr>Manustatud OLE-serverid</vt:lpstr>
      </vt:variant>
      <vt:variant>
        <vt:i4>1</vt:i4>
      </vt:variant>
      <vt:variant>
        <vt:lpstr>Slaidipealkirjad</vt:lpstr>
      </vt:variant>
      <vt:variant>
        <vt:i4>27</vt:i4>
      </vt:variant>
    </vt:vector>
  </HeadingPairs>
  <TitlesOfParts>
    <vt:vector size="35" baseType="lpstr">
      <vt:lpstr>Andalus</vt:lpstr>
      <vt:lpstr>Arial</vt:lpstr>
      <vt:lpstr>Calibri</vt:lpstr>
      <vt:lpstr>Franklin Gothic Book</vt:lpstr>
      <vt:lpstr>Times New Roman</vt:lpstr>
      <vt:lpstr>Wingdings</vt:lpstr>
      <vt:lpstr>Tarkvarakomplekti Office kujundus</vt:lpstr>
      <vt:lpstr>CorelDRAW</vt:lpstr>
      <vt:lpstr>Eesti Töötukassa töövõimereformi rakendajana ning ootused partneritele</vt:lpstr>
      <vt:lpstr>Töövõimereform: kes mida teeb? </vt:lpstr>
      <vt:lpstr>Teemad </vt:lpstr>
      <vt:lpstr>PowerPointi esitlus</vt:lpstr>
      <vt:lpstr>Muudatused toimuvad samm-sammult</vt:lpstr>
      <vt:lpstr>Kui on vaja hinnata töövõimet ja puuet …</vt:lpstr>
      <vt:lpstr>18-aastaste kuni vanaduspensioniealiste töövõime kaotusega inimeste jagunemine hõiveseisundi järgi uuringu andmetel, 2014 Allikas: Statistikaameti Tööjõu-uuring, Eesti Töötukassa</vt:lpstr>
      <vt:lpstr>16-62-aastased puudega töövõimetuspensionärid puude liigi järgi, 30.06.2014</vt:lpstr>
      <vt:lpstr>16-62-aastaste töövõime kaotusega inimeste arv ja nende osakaal maakonna samaealises rahvastikus (30.06.2015)</vt:lpstr>
      <vt:lpstr>Töövõime hindamise metoodika</vt:lpstr>
      <vt:lpstr>Töövõimet välistavad seisundid</vt:lpstr>
      <vt:lpstr>Töövõime hindamise teekond: I samm</vt:lpstr>
      <vt:lpstr>Töövõime hindamise teekond: II samm</vt:lpstr>
      <vt:lpstr>Töövõime hindamise teekond: III samm</vt:lpstr>
      <vt:lpstr>Töövõime hindamise teekond: IV samm</vt:lpstr>
      <vt:lpstr>Töövõime hindamise teekond: V samm</vt:lpstr>
      <vt:lpstr>Näide töövõime hinnangust</vt:lpstr>
      <vt:lpstr>Õigus töövõimetoetusele </vt:lpstr>
      <vt:lpstr>Osalise töövõimega isikul on õigust töövõimetoetusele, kui ta täidab vähemalt ühte alljärgnevatest tingimustest:</vt:lpstr>
      <vt:lpstr>Töövõimetoetus</vt:lpstr>
      <vt:lpstr>Sissetuleku mõju töövõimetoetusele</vt:lpstr>
      <vt:lpstr>Töövõimetoetuse vähendamine</vt:lpstr>
      <vt:lpstr>Osalise töövõimega inimeselt, kes otsib töötukassa abiga tööd, oodatakse järgmist: </vt:lpstr>
      <vt:lpstr>Töövõimetoetuse maksmise peatamine</vt:lpstr>
      <vt:lpstr>Töövõimetoetuse maksmise lõpetamine</vt:lpstr>
      <vt:lpstr>PowerPointi esitlus</vt:lpstr>
      <vt:lpstr>Aitäh!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Gerli Aas</dc:creator>
  <cp:lastModifiedBy>Vello Tamm</cp:lastModifiedBy>
  <cp:revision>432</cp:revision>
  <cp:lastPrinted>2015-02-18T07:37:52Z</cp:lastPrinted>
  <dcterms:created xsi:type="dcterms:W3CDTF">2013-10-03T07:25:10Z</dcterms:created>
  <dcterms:modified xsi:type="dcterms:W3CDTF">2016-05-18T07:00:56Z</dcterms:modified>
</cp:coreProperties>
</file>