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58" r:id="rId3"/>
    <p:sldId id="260" r:id="rId4"/>
    <p:sldId id="267" r:id="rId5"/>
    <p:sldId id="268" r:id="rId6"/>
    <p:sldId id="264" r:id="rId7"/>
    <p:sldId id="261" r:id="rId8"/>
    <p:sldId id="269" r:id="rId9"/>
    <p:sldId id="263" r:id="rId10"/>
  </p:sldIdLst>
  <p:sldSz cx="12192000" cy="6858000"/>
  <p:notesSz cx="6858000" cy="9144000"/>
  <p:defaultTextStyle>
    <a:defPPr>
      <a:defRPr lang="et-E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94660"/>
  </p:normalViewPr>
  <p:slideViewPr>
    <p:cSldViewPr snapToGrid="0">
      <p:cViewPr varScale="1">
        <p:scale>
          <a:sx n="70" d="100"/>
          <a:sy n="70" d="100"/>
        </p:scale>
        <p:origin x="73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t-E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EFAC176-8957-45E6-945A-6D2E51A02B3B}" type="datetimeFigureOut">
              <a:rPr lang="et-EE" smtClean="0"/>
              <a:t>17.05.2016</a:t>
            </a:fld>
            <a:endParaRPr lang="et-E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t-E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t-E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t-E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3953CB5-10D3-4C13-ADB0-0BC063082AAB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10298733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t-E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953CB5-10D3-4C13-ADB0-0BC063082AAB}" type="slidenum">
              <a:rPr lang="et-EE" smtClean="0"/>
              <a:t>2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301744617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t-E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953CB5-10D3-4C13-ADB0-0BC063082AAB}" type="slidenum">
              <a:rPr lang="et-EE" smtClean="0"/>
              <a:t>6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37989791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t-E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t-E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A43BC-E1DF-4B2A-9EDB-3C3C1D97C53C}" type="datetimeFigureOut">
              <a:rPr lang="et-EE" smtClean="0"/>
              <a:t>17.05.2016</a:t>
            </a:fld>
            <a:endParaRPr lang="et-E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97D70-3D78-4DBC-98C0-3E4304598079}" type="slidenum">
              <a:rPr lang="et-EE" smtClean="0"/>
              <a:t>‹#›</a:t>
            </a:fld>
            <a:endParaRPr lang="et-EE"/>
          </a:p>
        </p:txBody>
      </p:sp>
      <p:pic>
        <p:nvPicPr>
          <p:cNvPr id="7" name="Pilt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2954" y="6091388"/>
            <a:ext cx="2215715" cy="542850"/>
          </a:xfrm>
          <a:prstGeom prst="rect">
            <a:avLst/>
          </a:prstGeom>
        </p:spPr>
      </p:pic>
      <p:pic>
        <p:nvPicPr>
          <p:cNvPr id="8" name="Pilt 9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11653" y="5940425"/>
            <a:ext cx="1504950" cy="781050"/>
          </a:xfrm>
          <a:prstGeom prst="rect">
            <a:avLst/>
          </a:prstGeom>
        </p:spPr>
      </p:pic>
      <p:pic>
        <p:nvPicPr>
          <p:cNvPr id="9" name="Picture 8"/>
          <p:cNvPicPr/>
          <p:nvPr userDrawn="1"/>
        </p:nvPicPr>
        <p:blipFill>
          <a:blip r:embed="rId4"/>
          <a:stretch>
            <a:fillRect/>
          </a:stretch>
        </p:blipFill>
        <p:spPr>
          <a:xfrm>
            <a:off x="8959533" y="5600700"/>
            <a:ext cx="2025968" cy="11160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249415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t-E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t-E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A43BC-E1DF-4B2A-9EDB-3C3C1D97C53C}" type="datetimeFigureOut">
              <a:rPr lang="et-EE" smtClean="0"/>
              <a:t>17.05.2016</a:t>
            </a:fld>
            <a:endParaRPr lang="et-E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97D70-3D78-4DBC-98C0-3E4304598079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26226362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t-E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t-E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A43BC-E1DF-4B2A-9EDB-3C3C1D97C53C}" type="datetimeFigureOut">
              <a:rPr lang="et-EE" smtClean="0"/>
              <a:t>17.05.2016</a:t>
            </a:fld>
            <a:endParaRPr lang="et-E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97D70-3D78-4DBC-98C0-3E4304598079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13253630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t-E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t-E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A43BC-E1DF-4B2A-9EDB-3C3C1D97C53C}" type="datetimeFigureOut">
              <a:rPr lang="et-EE" smtClean="0"/>
              <a:t>17.05.2016</a:t>
            </a:fld>
            <a:endParaRPr lang="et-E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97D70-3D78-4DBC-98C0-3E4304598079}" type="slidenum">
              <a:rPr lang="et-EE" smtClean="0"/>
              <a:t>‹#›</a:t>
            </a:fld>
            <a:endParaRPr lang="et-EE"/>
          </a:p>
        </p:txBody>
      </p:sp>
      <p:pic>
        <p:nvPicPr>
          <p:cNvPr id="7" name="Pilt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1942" y="6084925"/>
            <a:ext cx="2215715" cy="542850"/>
          </a:xfrm>
          <a:prstGeom prst="rect">
            <a:avLst/>
          </a:prstGeom>
        </p:spPr>
      </p:pic>
      <p:pic>
        <p:nvPicPr>
          <p:cNvPr id="8" name="Pilt 9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11653" y="5876132"/>
            <a:ext cx="1504950" cy="781050"/>
          </a:xfrm>
          <a:prstGeom prst="rect">
            <a:avLst/>
          </a:prstGeom>
        </p:spPr>
      </p:pic>
      <p:pic>
        <p:nvPicPr>
          <p:cNvPr id="9" name="Picture 8"/>
          <p:cNvPicPr/>
          <p:nvPr userDrawn="1"/>
        </p:nvPicPr>
        <p:blipFill>
          <a:blip r:embed="rId4"/>
          <a:stretch>
            <a:fillRect/>
          </a:stretch>
        </p:blipFill>
        <p:spPr>
          <a:xfrm>
            <a:off x="8980120" y="5608638"/>
            <a:ext cx="1822768" cy="11128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971352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t-E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A43BC-E1DF-4B2A-9EDB-3C3C1D97C53C}" type="datetimeFigureOut">
              <a:rPr lang="et-EE" smtClean="0"/>
              <a:t>17.05.2016</a:t>
            </a:fld>
            <a:endParaRPr lang="et-E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97D70-3D78-4DBC-98C0-3E4304598079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32578130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t-E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t-E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t-E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A43BC-E1DF-4B2A-9EDB-3C3C1D97C53C}" type="datetimeFigureOut">
              <a:rPr lang="et-EE" smtClean="0"/>
              <a:t>17.05.2016</a:t>
            </a:fld>
            <a:endParaRPr lang="et-E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97D70-3D78-4DBC-98C0-3E4304598079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33533282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t-E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t-E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t-EE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A43BC-E1DF-4B2A-9EDB-3C3C1D97C53C}" type="datetimeFigureOut">
              <a:rPr lang="et-EE" smtClean="0"/>
              <a:t>17.05.2016</a:t>
            </a:fld>
            <a:endParaRPr lang="et-E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97D70-3D78-4DBC-98C0-3E4304598079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22442755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t-EE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A43BC-E1DF-4B2A-9EDB-3C3C1D97C53C}" type="datetimeFigureOut">
              <a:rPr lang="et-EE" smtClean="0"/>
              <a:t>17.05.2016</a:t>
            </a:fld>
            <a:endParaRPr lang="et-E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97D70-3D78-4DBC-98C0-3E4304598079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11854500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A43BC-E1DF-4B2A-9EDB-3C3C1D97C53C}" type="datetimeFigureOut">
              <a:rPr lang="et-EE" smtClean="0"/>
              <a:t>17.05.2016</a:t>
            </a:fld>
            <a:endParaRPr lang="et-E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97D70-3D78-4DBC-98C0-3E4304598079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6599378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t-E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t-E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A43BC-E1DF-4B2A-9EDB-3C3C1D97C53C}" type="datetimeFigureOut">
              <a:rPr lang="et-EE" smtClean="0"/>
              <a:t>17.05.2016</a:t>
            </a:fld>
            <a:endParaRPr lang="et-E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97D70-3D78-4DBC-98C0-3E4304598079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2195791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t-E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t-E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A43BC-E1DF-4B2A-9EDB-3C3C1D97C53C}" type="datetimeFigureOut">
              <a:rPr lang="et-EE" smtClean="0"/>
              <a:t>17.05.2016</a:t>
            </a:fld>
            <a:endParaRPr lang="et-E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97D70-3D78-4DBC-98C0-3E4304598079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5303150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t-E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t-E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1A43BC-E1DF-4B2A-9EDB-3C3C1D97C53C}" type="datetimeFigureOut">
              <a:rPr lang="et-EE" smtClean="0"/>
              <a:t>17.05.2016</a:t>
            </a:fld>
            <a:endParaRPr lang="et-E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t-E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F97D70-3D78-4DBC-98C0-3E4304598079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41667717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t-E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mailto:siim@heak.ee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t-EE" dirty="0" smtClean="0"/>
              <a:t>Harjumaa noorte ettevõtlikkust toetav programm</a:t>
            </a:r>
            <a:endParaRPr lang="et-EE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r"/>
            <a:r>
              <a:rPr lang="et-EE" sz="2600" dirty="0" smtClean="0"/>
              <a:t>Siim Kasari</a:t>
            </a:r>
          </a:p>
          <a:p>
            <a:pPr algn="r"/>
            <a:r>
              <a:rPr lang="et-EE" sz="2600" dirty="0" smtClean="0"/>
              <a:t>SA Harju Ettevõtlus- ja Arenduskeskus</a:t>
            </a:r>
          </a:p>
          <a:p>
            <a:endParaRPr lang="et-EE" dirty="0"/>
          </a:p>
          <a:p>
            <a:endParaRPr lang="et-EE" dirty="0" smtClean="0"/>
          </a:p>
          <a:p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17219766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t-EE" dirty="0" smtClean="0"/>
              <a:t>Majandus- </a:t>
            </a:r>
            <a:r>
              <a:rPr lang="et-EE" smtClean="0"/>
              <a:t>ja ettevõtlusõppe </a:t>
            </a:r>
            <a:r>
              <a:rPr lang="et-EE" dirty="0" smtClean="0"/>
              <a:t>hetkeolukord:</a:t>
            </a:r>
            <a:endParaRPr lang="et-E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t-EE" dirty="0" smtClean="0"/>
          </a:p>
          <a:p>
            <a:r>
              <a:rPr lang="et-EE" dirty="0" smtClean="0"/>
              <a:t>Olukord </a:t>
            </a:r>
            <a:r>
              <a:rPr lang="et-EE" dirty="0"/>
              <a:t>seisuga </a:t>
            </a:r>
            <a:r>
              <a:rPr lang="et-EE" u="sng" dirty="0"/>
              <a:t>august 2015</a:t>
            </a:r>
            <a:r>
              <a:rPr lang="et-EE" dirty="0"/>
              <a:t>:</a:t>
            </a:r>
            <a:br>
              <a:rPr lang="et-EE" dirty="0"/>
            </a:br>
            <a:r>
              <a:rPr lang="et-EE" dirty="0" smtClean="0"/>
              <a:t>Kaardistuse </a:t>
            </a:r>
            <a:r>
              <a:rPr lang="et-EE" dirty="0"/>
              <a:t>kohaselt toimub majandus- ja ettevõtlusõpetus kokku 16 koolis. Harjumaal on koole kokku 61, seega õpet rakendavate koolide arv moodustab 26% Harjumaa koolidest. Peamiselt toimub õpe suuremates gümnaasiumites, kuid on ka mõningad põhikoole. </a:t>
            </a:r>
          </a:p>
          <a:p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33817363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t-EE" dirty="0" smtClean="0"/>
              <a:t>Õpilasfirmad kui ainus kestlik programm Harjumaal hetkeseisuga:</a:t>
            </a:r>
            <a:endParaRPr lang="et-E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t-EE" sz="2000" dirty="0" smtClean="0"/>
              <a:t>Õpilasfirmad</a:t>
            </a:r>
            <a:r>
              <a:rPr lang="et-EE" sz="2000" dirty="0"/>
              <a:t>e</a:t>
            </a:r>
            <a:r>
              <a:rPr lang="et-EE" sz="2000" dirty="0" smtClean="0"/>
              <a:t> statistika:</a:t>
            </a:r>
            <a:r>
              <a:rPr lang="et-EE" sz="2400" dirty="0" smtClean="0"/>
              <a:t/>
            </a:r>
            <a:br>
              <a:rPr lang="et-EE" sz="2400" dirty="0" smtClean="0"/>
            </a:br>
            <a:endParaRPr lang="et-EE" sz="2400" dirty="0"/>
          </a:p>
          <a:p>
            <a:endParaRPr lang="et-EE" sz="2400" dirty="0" smtClean="0"/>
          </a:p>
          <a:p>
            <a:endParaRPr lang="et-EE" sz="2400" dirty="0"/>
          </a:p>
          <a:p>
            <a:endParaRPr lang="et-EE" sz="2000" dirty="0" smtClean="0"/>
          </a:p>
          <a:p>
            <a:endParaRPr lang="et-EE" sz="2000" dirty="0"/>
          </a:p>
          <a:p>
            <a:r>
              <a:rPr lang="et-EE" sz="2000" dirty="0" smtClean="0"/>
              <a:t>Rakendavad Harjumaa koolid on: Kiili Gümnaasium, Viimsi Keskkool, Turba Kool, Saue Gümnaasium, Loo Keskkool, Saku Gümnaasium, Tabasalu </a:t>
            </a:r>
            <a:r>
              <a:rPr lang="et-EE" sz="2000" dirty="0" err="1" smtClean="0"/>
              <a:t>Ühisgümnaasium</a:t>
            </a:r>
            <a:endParaRPr lang="et-EE" sz="2000" dirty="0" smtClean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42264449"/>
              </p:ext>
            </p:extLst>
          </p:nvPr>
        </p:nvGraphicFramePr>
        <p:xfrm>
          <a:off x="1603345" y="2355374"/>
          <a:ext cx="8127999" cy="1645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09333"/>
                <a:gridCol w="2709333"/>
                <a:gridCol w="2709333"/>
              </a:tblGrid>
              <a:tr h="232011">
                <a:tc>
                  <a:txBody>
                    <a:bodyPr/>
                    <a:lstStyle/>
                    <a:p>
                      <a:endParaRPr lang="et-E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t-EE" dirty="0" smtClean="0"/>
                        <a:t>2014/15</a:t>
                      </a:r>
                      <a:r>
                        <a:rPr lang="et-EE" baseline="0" dirty="0" smtClean="0"/>
                        <a:t> õppeaasta</a:t>
                      </a:r>
                      <a:endParaRPr lang="et-E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t-EE" dirty="0" smtClean="0"/>
                        <a:t>2015/16</a:t>
                      </a:r>
                      <a:r>
                        <a:rPr lang="et-EE" baseline="0" dirty="0" smtClean="0"/>
                        <a:t> õppeaasta</a:t>
                      </a:r>
                      <a:endParaRPr lang="et-EE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t-EE" dirty="0" smtClean="0"/>
                        <a:t>Tallinn</a:t>
                      </a:r>
                      <a:endParaRPr lang="et-E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t-EE" dirty="0" smtClean="0"/>
                        <a:t>68 firmat</a:t>
                      </a:r>
                      <a:r>
                        <a:rPr lang="et-EE" baseline="0" dirty="0" smtClean="0"/>
                        <a:t> (18 kooli)</a:t>
                      </a:r>
                      <a:endParaRPr lang="et-E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t-EE" dirty="0" smtClean="0"/>
                        <a:t>59 firmat</a:t>
                      </a:r>
                      <a:r>
                        <a:rPr lang="et-EE" baseline="0" dirty="0" smtClean="0"/>
                        <a:t> ( 18 kooli) </a:t>
                      </a:r>
                      <a:r>
                        <a:rPr lang="et-EE" baseline="0" dirty="0" err="1" smtClean="0"/>
                        <a:t>HEAKi</a:t>
                      </a:r>
                      <a:r>
                        <a:rPr lang="et-EE" baseline="0" dirty="0" smtClean="0"/>
                        <a:t> seotus ühe firmaga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t-EE" dirty="0" smtClean="0"/>
                        <a:t>Harjumaa (v.a Tallinn)</a:t>
                      </a:r>
                      <a:endParaRPr lang="et-E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t-EE" dirty="0" smtClean="0"/>
                        <a:t>19 firmat</a:t>
                      </a:r>
                      <a:r>
                        <a:rPr lang="et-EE" baseline="0" dirty="0" smtClean="0"/>
                        <a:t> (5 kooli) </a:t>
                      </a:r>
                      <a:endParaRPr lang="et-E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t-EE" dirty="0" smtClean="0"/>
                        <a:t>35</a:t>
                      </a:r>
                      <a:r>
                        <a:rPr lang="et-EE" baseline="0" dirty="0" smtClean="0"/>
                        <a:t> firmat (7 kooli) </a:t>
                      </a:r>
                      <a:r>
                        <a:rPr lang="et-EE" baseline="0" dirty="0" err="1" smtClean="0"/>
                        <a:t>HEAKi</a:t>
                      </a:r>
                      <a:r>
                        <a:rPr lang="et-EE" baseline="0" dirty="0" smtClean="0"/>
                        <a:t> seotus 11 firmaga</a:t>
                      </a:r>
                      <a:endParaRPr lang="et-EE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111095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t-EE" dirty="0" smtClean="0"/>
              <a:t>Ettevõtlikkuse arendamise võimalused Lääne-Harju piirkonnas:</a:t>
            </a:r>
            <a:endParaRPr lang="et-E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t-EE" dirty="0" smtClean="0"/>
          </a:p>
          <a:p>
            <a:r>
              <a:rPr lang="et-EE" dirty="0" smtClean="0"/>
              <a:t>Noorte omaalgatusfond</a:t>
            </a:r>
          </a:p>
          <a:p>
            <a:r>
              <a:rPr lang="et-EE" dirty="0" smtClean="0"/>
              <a:t>Ühekordsed projektid</a:t>
            </a:r>
          </a:p>
          <a:p>
            <a:r>
              <a:rPr lang="et-EE" dirty="0" smtClean="0"/>
              <a:t>Karjääripäevad</a:t>
            </a:r>
          </a:p>
          <a:p>
            <a:r>
              <a:rPr lang="et-EE" dirty="0" smtClean="0"/>
              <a:t>Õppeained – majandus- ja ettevõtlusõpetus, ettevõtlikkuse õpetus, karjääriõpetus, </a:t>
            </a:r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32541460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t-EE" dirty="0" smtClean="0"/>
              <a:t>Ettevõtlikkuse arendamise võimalused Ida-Harju piirkonnas:</a:t>
            </a:r>
            <a:endParaRPr lang="et-E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t-EE" dirty="0" smtClean="0"/>
          </a:p>
          <a:p>
            <a:r>
              <a:rPr lang="et-EE" dirty="0" smtClean="0"/>
              <a:t>Ettevõtlusteemaline seminaripäev (igal aastal koostöös HEAK-</a:t>
            </a:r>
            <a:r>
              <a:rPr lang="et-EE" dirty="0" err="1" smtClean="0"/>
              <a:t>ga</a:t>
            </a:r>
            <a:r>
              <a:rPr lang="et-EE" dirty="0" smtClean="0"/>
              <a:t>)</a:t>
            </a:r>
          </a:p>
          <a:p>
            <a:r>
              <a:rPr lang="et-EE" dirty="0" smtClean="0"/>
              <a:t>Ühekordsed projektid</a:t>
            </a:r>
          </a:p>
          <a:p>
            <a:r>
              <a:rPr lang="et-EE" dirty="0" smtClean="0"/>
              <a:t>Õpilasmalevad</a:t>
            </a:r>
          </a:p>
          <a:p>
            <a:r>
              <a:rPr lang="et-EE" dirty="0" smtClean="0"/>
              <a:t>Tugevad õpilasomavalitsused</a:t>
            </a:r>
          </a:p>
          <a:p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5599044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smtClean="0"/>
              <a:t>Ettevõtlikkust arendav </a:t>
            </a:r>
            <a:r>
              <a:rPr lang="et-EE" dirty="0" err="1" smtClean="0"/>
              <a:t>noorteprogramm</a:t>
            </a:r>
            <a:r>
              <a:rPr lang="et-EE" dirty="0" smtClean="0"/>
              <a:t>:</a:t>
            </a:r>
            <a:endParaRPr lang="et-E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t-EE" dirty="0" smtClean="0"/>
              <a:t>Eesmärk:  </a:t>
            </a:r>
            <a:r>
              <a:rPr lang="et-EE" dirty="0"/>
              <a:t>toetada Harjumaa </a:t>
            </a:r>
            <a:r>
              <a:rPr lang="et-EE" dirty="0" smtClean="0"/>
              <a:t>noorte </a:t>
            </a:r>
            <a:r>
              <a:rPr lang="et-EE" dirty="0"/>
              <a:t>tööhõivevalmidust ja üleüldist ettevõtlikkust läbi praktilise </a:t>
            </a:r>
            <a:r>
              <a:rPr lang="et-EE" dirty="0" smtClean="0"/>
              <a:t>töö, </a:t>
            </a:r>
            <a:r>
              <a:rPr lang="et-EE" dirty="0"/>
              <a:t>mis aitab ennetada noorte tööturuprobleeme, nendega toimetulekut ja edukamalt tööturule siseneda. Samuti aitab kaasa ettevõtlike isikuomaduste </a:t>
            </a:r>
            <a:r>
              <a:rPr lang="et-EE" dirty="0" smtClean="0"/>
              <a:t>kujunemisele.</a:t>
            </a:r>
          </a:p>
          <a:p>
            <a:endParaRPr lang="et-EE" dirty="0" smtClean="0"/>
          </a:p>
          <a:p>
            <a:r>
              <a:rPr lang="et-EE" dirty="0" smtClean="0"/>
              <a:t>Sihtgrupp: 9.-12. klasside õpilased</a:t>
            </a:r>
          </a:p>
          <a:p>
            <a:endParaRPr lang="et-EE" dirty="0" smtClean="0"/>
          </a:p>
          <a:p>
            <a:r>
              <a:rPr lang="et-EE" dirty="0" smtClean="0"/>
              <a:t>Programm </a:t>
            </a:r>
            <a:r>
              <a:rPr lang="et-EE" u="sng" dirty="0" smtClean="0"/>
              <a:t>rakendub september 2016</a:t>
            </a:r>
            <a:endParaRPr lang="et-EE" dirty="0" smtClean="0"/>
          </a:p>
          <a:p>
            <a:endParaRPr lang="et-EE" sz="2400" u="sng" dirty="0" smtClean="0"/>
          </a:p>
        </p:txBody>
      </p:sp>
    </p:spTree>
    <p:extLst>
      <p:ext uri="{BB962C8B-B14F-4D97-AF65-F5344CB8AC3E}">
        <p14:creationId xmlns:p14="http://schemas.microsoft.com/office/powerpoint/2010/main" val="22768726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err="1" smtClean="0"/>
              <a:t>Noorteprogrammi</a:t>
            </a:r>
            <a:r>
              <a:rPr lang="et-EE" dirty="0" smtClean="0"/>
              <a:t> tegevusvaldkonnad:</a:t>
            </a:r>
            <a:endParaRPr lang="et-E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t-EE" sz="3200" dirty="0" smtClean="0"/>
              <a:t>Info- ja kommunikatsioonitehnoloogia</a:t>
            </a:r>
          </a:p>
          <a:p>
            <a:r>
              <a:rPr lang="et-EE" sz="3200" dirty="0" err="1" smtClean="0"/>
              <a:t>Inseneeria</a:t>
            </a:r>
            <a:endParaRPr lang="et-EE" sz="3200" dirty="0" smtClean="0"/>
          </a:p>
          <a:p>
            <a:r>
              <a:rPr lang="et-EE" sz="3200" dirty="0" smtClean="0"/>
              <a:t>Sotsiaalne ettevõtlus</a:t>
            </a:r>
          </a:p>
          <a:p>
            <a:r>
              <a:rPr lang="et-EE" sz="3200" dirty="0" smtClean="0"/>
              <a:t>Loomemajandus</a:t>
            </a:r>
          </a:p>
          <a:p>
            <a:r>
              <a:rPr lang="et-EE" sz="3200" dirty="0" smtClean="0"/>
              <a:t>Muu</a:t>
            </a:r>
          </a:p>
          <a:p>
            <a:endParaRPr lang="et-EE" sz="2400" dirty="0"/>
          </a:p>
        </p:txBody>
      </p:sp>
    </p:spTree>
    <p:extLst>
      <p:ext uri="{BB962C8B-B14F-4D97-AF65-F5344CB8AC3E}">
        <p14:creationId xmlns:p14="http://schemas.microsoft.com/office/powerpoint/2010/main" val="35746923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t-EE" dirty="0" smtClean="0"/>
              <a:t>Ajaline raamistik:</a:t>
            </a:r>
            <a:endParaRPr lang="et-E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 dirty="0" smtClean="0"/>
              <a:t>September: osalejate leidmine</a:t>
            </a:r>
          </a:p>
          <a:p>
            <a:r>
              <a:rPr lang="et-EE" dirty="0" smtClean="0"/>
              <a:t>Oktoober: avaüritus, töötoad CV koostamisest ja </a:t>
            </a:r>
            <a:r>
              <a:rPr lang="et-EE" dirty="0" err="1" smtClean="0"/>
              <a:t>enesebränding</a:t>
            </a:r>
            <a:endParaRPr lang="et-EE" dirty="0" smtClean="0"/>
          </a:p>
          <a:p>
            <a:r>
              <a:rPr lang="et-EE" dirty="0" smtClean="0"/>
              <a:t>November – detsember: ettevõtete külastused, teoreetiliste teadmiste omandamised </a:t>
            </a:r>
          </a:p>
          <a:p>
            <a:r>
              <a:rPr lang="et-EE" dirty="0" smtClean="0"/>
              <a:t>November – aprill: praktilise toote või teenuse väljatöötamine</a:t>
            </a:r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27047078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t-E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t-EE" sz="4800" dirty="0" smtClean="0"/>
              <a:t>Tänan tähelepanu eest!</a:t>
            </a:r>
          </a:p>
          <a:p>
            <a:pPr marL="0" indent="0" algn="r">
              <a:buNone/>
            </a:pPr>
            <a:endParaRPr lang="et-EE" sz="2400" dirty="0"/>
          </a:p>
          <a:p>
            <a:pPr marL="0" indent="0" algn="r">
              <a:buNone/>
            </a:pPr>
            <a:r>
              <a:rPr lang="et-EE" sz="2400" u="sng" dirty="0"/>
              <a:t>K</a:t>
            </a:r>
            <a:r>
              <a:rPr lang="et-EE" sz="2400" u="sng" dirty="0" smtClean="0"/>
              <a:t>üsimused, soovitused, ettepanekud:</a:t>
            </a:r>
          </a:p>
          <a:p>
            <a:pPr marL="0" indent="0" algn="r">
              <a:buNone/>
            </a:pPr>
            <a:r>
              <a:rPr lang="et-EE" sz="2400" dirty="0" smtClean="0"/>
              <a:t>Siim Kasari</a:t>
            </a:r>
          </a:p>
          <a:p>
            <a:pPr marL="0" indent="0" algn="r">
              <a:buNone/>
            </a:pPr>
            <a:r>
              <a:rPr lang="et-EE" sz="2400" dirty="0" smtClean="0"/>
              <a:t>Noorte koordinaator</a:t>
            </a:r>
          </a:p>
          <a:p>
            <a:pPr marL="0" indent="0" algn="r">
              <a:buNone/>
            </a:pPr>
            <a:r>
              <a:rPr lang="et-EE" sz="2400" dirty="0" smtClean="0"/>
              <a:t>SA Harju Ettevõtlus- ja Arenduskeskus</a:t>
            </a:r>
          </a:p>
          <a:p>
            <a:pPr marL="0" indent="0" algn="r">
              <a:buNone/>
            </a:pPr>
            <a:r>
              <a:rPr lang="et-EE" sz="2400" dirty="0" smtClean="0">
                <a:hlinkClick r:id="rId2"/>
              </a:rPr>
              <a:t>siim@heak.ee</a:t>
            </a:r>
            <a:endParaRPr lang="et-EE" sz="2400" dirty="0" smtClean="0"/>
          </a:p>
          <a:p>
            <a:pPr marL="0" indent="0" algn="r">
              <a:buNone/>
            </a:pPr>
            <a:r>
              <a:rPr lang="et-EE" sz="2400" dirty="0" smtClean="0"/>
              <a:t>+37256221540</a:t>
            </a:r>
          </a:p>
          <a:p>
            <a:endParaRPr lang="et-EE" dirty="0"/>
          </a:p>
          <a:p>
            <a:endParaRPr lang="et-EE" dirty="0" smtClean="0"/>
          </a:p>
          <a:p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41275520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308</TotalTime>
  <Words>235</Words>
  <Application>Microsoft Office PowerPoint</Application>
  <PresentationFormat>Widescreen</PresentationFormat>
  <Paragraphs>62</Paragraphs>
  <Slides>9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 Theme</vt:lpstr>
      <vt:lpstr>Harjumaa noorte ettevõtlikkust toetav programm</vt:lpstr>
      <vt:lpstr>Majandus- ja ettevõtlusõppe hetkeolukord:</vt:lpstr>
      <vt:lpstr>Õpilasfirmad kui ainus kestlik programm Harjumaal hetkeseisuga:</vt:lpstr>
      <vt:lpstr>Ettevõtlikkuse arendamise võimalused Lääne-Harju piirkonnas:</vt:lpstr>
      <vt:lpstr>Ettevõtlikkuse arendamise võimalused Ida-Harju piirkonnas:</vt:lpstr>
      <vt:lpstr>Ettevõtlikkust arendav noorteprogramm:</vt:lpstr>
      <vt:lpstr>Noorteprogrammi tegevusvaldkonnad:</vt:lpstr>
      <vt:lpstr>Ajaline raamistik: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Harjumaa noorte ettevõtlikkus täna ja tulevikus</dc:title>
  <dc:creator>Siim</dc:creator>
  <cp:lastModifiedBy>Siim</cp:lastModifiedBy>
  <cp:revision>21</cp:revision>
  <dcterms:created xsi:type="dcterms:W3CDTF">2016-02-01T12:41:22Z</dcterms:created>
  <dcterms:modified xsi:type="dcterms:W3CDTF">2016-05-17T10:20:17Z</dcterms:modified>
</cp:coreProperties>
</file>