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0" r:id="rId3"/>
    <p:sldId id="271" r:id="rId4"/>
    <p:sldId id="274" r:id="rId5"/>
    <p:sldId id="275" r:id="rId6"/>
    <p:sldId id="280" r:id="rId7"/>
    <p:sldId id="272" r:id="rId8"/>
    <p:sldId id="279" r:id="rId9"/>
    <p:sldId id="273" r:id="rId10"/>
    <p:sldId id="276" r:id="rId11"/>
    <p:sldId id="277" r:id="rId12"/>
    <p:sldId id="278" r:id="rId13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Leht1!$B$1</c:f>
              <c:strCache>
                <c:ptCount val="1"/>
                <c:pt idx="0">
                  <c:v>reiside arv</c:v>
                </c:pt>
              </c:strCache>
            </c:strRef>
          </c:tx>
          <c:invertIfNegative val="0"/>
          <c:cat>
            <c:strRef>
              <c:f>Leht1!$A$2:$A$11</c:f>
              <c:strCache>
                <c:ptCount val="10"/>
                <c:pt idx="0">
                  <c:v>Aegviidu vald</c:v>
                </c:pt>
                <c:pt idx="1">
                  <c:v>Anija vald</c:v>
                </c:pt>
                <c:pt idx="2">
                  <c:v>Keila linn</c:v>
                </c:pt>
                <c:pt idx="3">
                  <c:v>Keila vald</c:v>
                </c:pt>
                <c:pt idx="4">
                  <c:v>Kiili vald</c:v>
                </c:pt>
                <c:pt idx="5">
                  <c:v>Kose vald</c:v>
                </c:pt>
                <c:pt idx="6">
                  <c:v>Nissi vald</c:v>
                </c:pt>
                <c:pt idx="7">
                  <c:v>Raasiku vald</c:v>
                </c:pt>
                <c:pt idx="8">
                  <c:v>Saku vald</c:v>
                </c:pt>
                <c:pt idx="9">
                  <c:v>Saue linn</c:v>
                </c:pt>
              </c:strCache>
            </c:strRef>
          </c:cat>
          <c:val>
            <c:numRef>
              <c:f>Leht1!$B$2:$B$11</c:f>
              <c:numCache>
                <c:formatCode>General</c:formatCode>
                <c:ptCount val="10"/>
                <c:pt idx="0">
                  <c:v>44</c:v>
                </c:pt>
                <c:pt idx="1">
                  <c:v>18</c:v>
                </c:pt>
                <c:pt idx="2">
                  <c:v>540</c:v>
                </c:pt>
                <c:pt idx="3">
                  <c:v>289</c:v>
                </c:pt>
                <c:pt idx="4">
                  <c:v>11</c:v>
                </c:pt>
                <c:pt idx="5">
                  <c:v>299</c:v>
                </c:pt>
                <c:pt idx="6">
                  <c:v>2</c:v>
                </c:pt>
                <c:pt idx="7">
                  <c:v>111</c:v>
                </c:pt>
                <c:pt idx="8">
                  <c:v>485</c:v>
                </c:pt>
                <c:pt idx="9">
                  <c:v>568</c:v>
                </c:pt>
              </c:numCache>
            </c:numRef>
          </c:val>
        </c:ser>
        <c:ser>
          <c:idx val="1"/>
          <c:order val="1"/>
          <c:tx>
            <c:strRef>
              <c:f>Leht1!$C$1</c:f>
              <c:strCache>
                <c:ptCount val="1"/>
                <c:pt idx="0">
                  <c:v>kokkuplaneeritavaid</c:v>
                </c:pt>
              </c:strCache>
            </c:strRef>
          </c:tx>
          <c:invertIfNegative val="0"/>
          <c:cat>
            <c:strRef>
              <c:f>Leht1!$A$2:$A$11</c:f>
              <c:strCache>
                <c:ptCount val="10"/>
                <c:pt idx="0">
                  <c:v>Aegviidu vald</c:v>
                </c:pt>
                <c:pt idx="1">
                  <c:v>Anija vald</c:v>
                </c:pt>
                <c:pt idx="2">
                  <c:v>Keila linn</c:v>
                </c:pt>
                <c:pt idx="3">
                  <c:v>Keila vald</c:v>
                </c:pt>
                <c:pt idx="4">
                  <c:v>Kiili vald</c:v>
                </c:pt>
                <c:pt idx="5">
                  <c:v>Kose vald</c:v>
                </c:pt>
                <c:pt idx="6">
                  <c:v>Nissi vald</c:v>
                </c:pt>
                <c:pt idx="7">
                  <c:v>Raasiku vald</c:v>
                </c:pt>
                <c:pt idx="8">
                  <c:v>Saku vald</c:v>
                </c:pt>
                <c:pt idx="9">
                  <c:v>Saue linn</c:v>
                </c:pt>
              </c:strCache>
            </c:strRef>
          </c:cat>
          <c:val>
            <c:numRef>
              <c:f>Leht1!$C$2:$C$11</c:f>
              <c:numCache>
                <c:formatCode>General</c:formatCode>
                <c:ptCount val="10"/>
                <c:pt idx="0">
                  <c:v>15</c:v>
                </c:pt>
                <c:pt idx="1">
                  <c:v>4</c:v>
                </c:pt>
                <c:pt idx="2">
                  <c:v>49</c:v>
                </c:pt>
                <c:pt idx="3">
                  <c:v>11</c:v>
                </c:pt>
                <c:pt idx="4">
                  <c:v>4</c:v>
                </c:pt>
                <c:pt idx="5">
                  <c:v>27</c:v>
                </c:pt>
                <c:pt idx="6">
                  <c:v>0</c:v>
                </c:pt>
                <c:pt idx="7">
                  <c:v>8</c:v>
                </c:pt>
                <c:pt idx="8">
                  <c:v>4</c:v>
                </c:pt>
                <c:pt idx="9">
                  <c:v>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854912"/>
        <c:axId val="32081024"/>
      </c:barChart>
      <c:catAx>
        <c:axId val="28854912"/>
        <c:scaling>
          <c:orientation val="minMax"/>
        </c:scaling>
        <c:delete val="0"/>
        <c:axPos val="b"/>
        <c:majorTickMark val="out"/>
        <c:minorTickMark val="none"/>
        <c:tickLblPos val="nextTo"/>
        <c:crossAx val="32081024"/>
        <c:crosses val="autoZero"/>
        <c:auto val="1"/>
        <c:lblAlgn val="ctr"/>
        <c:lblOffset val="100"/>
        <c:noMultiLvlLbl val="0"/>
      </c:catAx>
      <c:valAx>
        <c:axId val="32081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8549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t-E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Leht1!$B$1</c:f>
              <c:strCache>
                <c:ptCount val="1"/>
                <c:pt idx="0">
                  <c:v>kogupikkus</c:v>
                </c:pt>
              </c:strCache>
            </c:strRef>
          </c:tx>
          <c:invertIfNegative val="0"/>
          <c:cat>
            <c:strRef>
              <c:f>Leht1!$A$2:$A$11</c:f>
              <c:strCache>
                <c:ptCount val="10"/>
                <c:pt idx="0">
                  <c:v>Aegviidu vald</c:v>
                </c:pt>
                <c:pt idx="1">
                  <c:v>Anija vald</c:v>
                </c:pt>
                <c:pt idx="2">
                  <c:v>Keila linn</c:v>
                </c:pt>
                <c:pt idx="3">
                  <c:v>Keila vald</c:v>
                </c:pt>
                <c:pt idx="4">
                  <c:v>Kiili vald</c:v>
                </c:pt>
                <c:pt idx="5">
                  <c:v>Kose vald</c:v>
                </c:pt>
                <c:pt idx="6">
                  <c:v>Nissi vald</c:v>
                </c:pt>
                <c:pt idx="7">
                  <c:v>Raasiku vald</c:v>
                </c:pt>
                <c:pt idx="8">
                  <c:v>Saku vald</c:v>
                </c:pt>
                <c:pt idx="9">
                  <c:v>Saue linn</c:v>
                </c:pt>
              </c:strCache>
            </c:strRef>
          </c:cat>
          <c:val>
            <c:numRef>
              <c:f>Leht1!$B$2:$B$11</c:f>
              <c:numCache>
                <c:formatCode>General</c:formatCode>
                <c:ptCount val="10"/>
                <c:pt idx="0">
                  <c:v>2357</c:v>
                </c:pt>
                <c:pt idx="1">
                  <c:v>989</c:v>
                </c:pt>
                <c:pt idx="2">
                  <c:v>12925</c:v>
                </c:pt>
                <c:pt idx="3">
                  <c:v>3347</c:v>
                </c:pt>
                <c:pt idx="4">
                  <c:v>466</c:v>
                </c:pt>
                <c:pt idx="5">
                  <c:v>8842</c:v>
                </c:pt>
                <c:pt idx="6">
                  <c:v>70</c:v>
                </c:pt>
                <c:pt idx="7">
                  <c:v>2651</c:v>
                </c:pt>
                <c:pt idx="8">
                  <c:v>9913</c:v>
                </c:pt>
                <c:pt idx="9">
                  <c:v>4355</c:v>
                </c:pt>
              </c:numCache>
            </c:numRef>
          </c:val>
        </c:ser>
        <c:ser>
          <c:idx val="1"/>
          <c:order val="1"/>
          <c:tx>
            <c:strRef>
              <c:f>Leht1!$C$1</c:f>
              <c:strCache>
                <c:ptCount val="1"/>
                <c:pt idx="0">
                  <c:v>tinglik sääst</c:v>
                </c:pt>
              </c:strCache>
            </c:strRef>
          </c:tx>
          <c:invertIfNegative val="0"/>
          <c:cat>
            <c:strRef>
              <c:f>Leht1!$A$2:$A$11</c:f>
              <c:strCache>
                <c:ptCount val="10"/>
                <c:pt idx="0">
                  <c:v>Aegviidu vald</c:v>
                </c:pt>
                <c:pt idx="1">
                  <c:v>Anija vald</c:v>
                </c:pt>
                <c:pt idx="2">
                  <c:v>Keila linn</c:v>
                </c:pt>
                <c:pt idx="3">
                  <c:v>Keila vald</c:v>
                </c:pt>
                <c:pt idx="4">
                  <c:v>Kiili vald</c:v>
                </c:pt>
                <c:pt idx="5">
                  <c:v>Kose vald</c:v>
                </c:pt>
                <c:pt idx="6">
                  <c:v>Nissi vald</c:v>
                </c:pt>
                <c:pt idx="7">
                  <c:v>Raasiku vald</c:v>
                </c:pt>
                <c:pt idx="8">
                  <c:v>Saku vald</c:v>
                </c:pt>
                <c:pt idx="9">
                  <c:v>Saue linn</c:v>
                </c:pt>
              </c:strCache>
            </c:strRef>
          </c:cat>
          <c:val>
            <c:numRef>
              <c:f>Leht1!$C$2:$C$11</c:f>
              <c:numCache>
                <c:formatCode>General</c:formatCode>
                <c:ptCount val="10"/>
                <c:pt idx="0">
                  <c:v>196</c:v>
                </c:pt>
                <c:pt idx="1">
                  <c:v>61</c:v>
                </c:pt>
                <c:pt idx="2">
                  <c:v>482</c:v>
                </c:pt>
                <c:pt idx="3">
                  <c:v>80</c:v>
                </c:pt>
                <c:pt idx="4">
                  <c:v>53</c:v>
                </c:pt>
                <c:pt idx="5">
                  <c:v>662</c:v>
                </c:pt>
                <c:pt idx="6">
                  <c:v>0</c:v>
                </c:pt>
                <c:pt idx="7">
                  <c:v>134</c:v>
                </c:pt>
                <c:pt idx="8">
                  <c:v>75</c:v>
                </c:pt>
                <c:pt idx="9">
                  <c:v>217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289600"/>
        <c:axId val="71696384"/>
      </c:barChart>
      <c:catAx>
        <c:axId val="127289600"/>
        <c:scaling>
          <c:orientation val="minMax"/>
        </c:scaling>
        <c:delete val="0"/>
        <c:axPos val="b"/>
        <c:majorTickMark val="out"/>
        <c:minorTickMark val="none"/>
        <c:tickLblPos val="nextTo"/>
        <c:crossAx val="71696384"/>
        <c:crosses val="autoZero"/>
        <c:auto val="1"/>
        <c:lblAlgn val="ctr"/>
        <c:lblOffset val="100"/>
        <c:noMultiLvlLbl val="0"/>
      </c:catAx>
      <c:valAx>
        <c:axId val="71696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72896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t-E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Leht1!$B$1</c:f>
              <c:strCache>
                <c:ptCount val="1"/>
                <c:pt idx="0">
                  <c:v>kogukestus</c:v>
                </c:pt>
              </c:strCache>
            </c:strRef>
          </c:tx>
          <c:invertIfNegative val="0"/>
          <c:cat>
            <c:strRef>
              <c:f>Leht1!$A$2:$A$11</c:f>
              <c:strCache>
                <c:ptCount val="10"/>
                <c:pt idx="0">
                  <c:v>Aegviidu vald</c:v>
                </c:pt>
                <c:pt idx="1">
                  <c:v>Anija vald</c:v>
                </c:pt>
                <c:pt idx="2">
                  <c:v>Keila linn</c:v>
                </c:pt>
                <c:pt idx="3">
                  <c:v>Keila vald</c:v>
                </c:pt>
                <c:pt idx="4">
                  <c:v>Kiili vald</c:v>
                </c:pt>
                <c:pt idx="5">
                  <c:v>Kose vald</c:v>
                </c:pt>
                <c:pt idx="6">
                  <c:v>Nissi vald</c:v>
                </c:pt>
                <c:pt idx="7">
                  <c:v>Raasiku vald</c:v>
                </c:pt>
                <c:pt idx="8">
                  <c:v>Saku vald</c:v>
                </c:pt>
                <c:pt idx="9">
                  <c:v>Saue linn</c:v>
                </c:pt>
              </c:strCache>
            </c:strRef>
          </c:cat>
          <c:val>
            <c:numRef>
              <c:f>Leht1!$B$2:$B$11</c:f>
              <c:numCache>
                <c:formatCode>General</c:formatCode>
                <c:ptCount val="10"/>
                <c:pt idx="0">
                  <c:v>3879</c:v>
                </c:pt>
                <c:pt idx="1">
                  <c:v>1049</c:v>
                </c:pt>
                <c:pt idx="2">
                  <c:v>28521</c:v>
                </c:pt>
                <c:pt idx="3">
                  <c:v>14680</c:v>
                </c:pt>
                <c:pt idx="4">
                  <c:v>898</c:v>
                </c:pt>
                <c:pt idx="5">
                  <c:v>10190</c:v>
                </c:pt>
                <c:pt idx="6">
                  <c:v>100</c:v>
                </c:pt>
                <c:pt idx="7">
                  <c:v>3904</c:v>
                </c:pt>
                <c:pt idx="8">
                  <c:v>20801</c:v>
                </c:pt>
                <c:pt idx="9">
                  <c:v>10357</c:v>
                </c:pt>
              </c:numCache>
            </c:numRef>
          </c:val>
        </c:ser>
        <c:ser>
          <c:idx val="1"/>
          <c:order val="1"/>
          <c:tx>
            <c:strRef>
              <c:f>Leht1!$C$1</c:f>
              <c:strCache>
                <c:ptCount val="1"/>
                <c:pt idx="0">
                  <c:v>tinglik sääst</c:v>
                </c:pt>
              </c:strCache>
            </c:strRef>
          </c:tx>
          <c:invertIfNegative val="0"/>
          <c:cat>
            <c:strRef>
              <c:f>Leht1!$A$2:$A$11</c:f>
              <c:strCache>
                <c:ptCount val="10"/>
                <c:pt idx="0">
                  <c:v>Aegviidu vald</c:v>
                </c:pt>
                <c:pt idx="1">
                  <c:v>Anija vald</c:v>
                </c:pt>
                <c:pt idx="2">
                  <c:v>Keila linn</c:v>
                </c:pt>
                <c:pt idx="3">
                  <c:v>Keila vald</c:v>
                </c:pt>
                <c:pt idx="4">
                  <c:v>Kiili vald</c:v>
                </c:pt>
                <c:pt idx="5">
                  <c:v>Kose vald</c:v>
                </c:pt>
                <c:pt idx="6">
                  <c:v>Nissi vald</c:v>
                </c:pt>
                <c:pt idx="7">
                  <c:v>Raasiku vald</c:v>
                </c:pt>
                <c:pt idx="8">
                  <c:v>Saku vald</c:v>
                </c:pt>
                <c:pt idx="9">
                  <c:v>Saue linn</c:v>
                </c:pt>
              </c:strCache>
            </c:strRef>
          </c:cat>
          <c:val>
            <c:numRef>
              <c:f>Leht1!$C$2:$C$11</c:f>
              <c:numCache>
                <c:formatCode>General</c:formatCode>
                <c:ptCount val="10"/>
                <c:pt idx="0">
                  <c:v>1579</c:v>
                </c:pt>
                <c:pt idx="1">
                  <c:v>234</c:v>
                </c:pt>
                <c:pt idx="2">
                  <c:v>3266</c:v>
                </c:pt>
                <c:pt idx="3">
                  <c:v>580</c:v>
                </c:pt>
                <c:pt idx="4">
                  <c:v>322</c:v>
                </c:pt>
                <c:pt idx="5">
                  <c:v>1260</c:v>
                </c:pt>
                <c:pt idx="6">
                  <c:v>0</c:v>
                </c:pt>
                <c:pt idx="7">
                  <c:v>292</c:v>
                </c:pt>
                <c:pt idx="8">
                  <c:v>210</c:v>
                </c:pt>
                <c:pt idx="9">
                  <c:v>1540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059392"/>
        <c:axId val="32060928"/>
      </c:barChart>
      <c:catAx>
        <c:axId val="32059392"/>
        <c:scaling>
          <c:orientation val="minMax"/>
        </c:scaling>
        <c:delete val="0"/>
        <c:axPos val="b"/>
        <c:majorTickMark val="out"/>
        <c:minorTickMark val="none"/>
        <c:tickLblPos val="nextTo"/>
        <c:crossAx val="32060928"/>
        <c:crosses val="autoZero"/>
        <c:auto val="1"/>
        <c:lblAlgn val="ctr"/>
        <c:lblOffset val="100"/>
        <c:noMultiLvlLbl val="0"/>
      </c:catAx>
      <c:valAx>
        <c:axId val="32060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0593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t-E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FE318-C02C-416C-8AC6-0E6C02B9F0FB}" type="datetimeFigureOut">
              <a:rPr lang="et-EE" smtClean="0"/>
              <a:t>5.11.2016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81831-DA0E-4C7D-B94D-34BE5B8E651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22109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C766-B72E-4BC7-8777-32D548899B93}" type="datetimeFigureOut">
              <a:rPr lang="et-EE" smtClean="0"/>
              <a:t>5.11.2016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7EC5-2ACA-4D4A-9528-CB6E071CC13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2586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C766-B72E-4BC7-8777-32D548899B93}" type="datetimeFigureOut">
              <a:rPr lang="et-EE" smtClean="0"/>
              <a:t>5.11.2016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7EC5-2ACA-4D4A-9528-CB6E071CC13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37163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C766-B72E-4BC7-8777-32D548899B93}" type="datetimeFigureOut">
              <a:rPr lang="et-EE" smtClean="0"/>
              <a:t>5.11.2016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7EC5-2ACA-4D4A-9528-CB6E071CC13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61554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C766-B72E-4BC7-8777-32D548899B93}" type="datetimeFigureOut">
              <a:rPr lang="et-EE" smtClean="0"/>
              <a:t>5.11.2016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7EC5-2ACA-4D4A-9528-CB6E071CC13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38979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C766-B72E-4BC7-8777-32D548899B93}" type="datetimeFigureOut">
              <a:rPr lang="et-EE" smtClean="0"/>
              <a:t>5.11.2016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7EC5-2ACA-4D4A-9528-CB6E071CC13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46955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C766-B72E-4BC7-8777-32D548899B93}" type="datetimeFigureOut">
              <a:rPr lang="et-EE" smtClean="0"/>
              <a:t>5.11.2016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7EC5-2ACA-4D4A-9528-CB6E071CC13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83913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C766-B72E-4BC7-8777-32D548899B93}" type="datetimeFigureOut">
              <a:rPr lang="et-EE" smtClean="0"/>
              <a:t>5.11.2016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7EC5-2ACA-4D4A-9528-CB6E071CC13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74155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C766-B72E-4BC7-8777-32D548899B93}" type="datetimeFigureOut">
              <a:rPr lang="et-EE" smtClean="0"/>
              <a:t>5.11.2016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7EC5-2ACA-4D4A-9528-CB6E071CC13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9766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C766-B72E-4BC7-8777-32D548899B93}" type="datetimeFigureOut">
              <a:rPr lang="et-EE" smtClean="0"/>
              <a:t>5.11.2016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7EC5-2ACA-4D4A-9528-CB6E071CC13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64351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C766-B72E-4BC7-8777-32D548899B93}" type="datetimeFigureOut">
              <a:rPr lang="et-EE" smtClean="0"/>
              <a:t>5.11.2016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7EC5-2ACA-4D4A-9528-CB6E071CC13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18634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C766-B72E-4BC7-8777-32D548899B93}" type="datetimeFigureOut">
              <a:rPr lang="et-EE" smtClean="0"/>
              <a:t>5.11.2016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B7EC5-2ACA-4D4A-9528-CB6E071CC13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3927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5C766-B72E-4BC7-8777-32D548899B93}" type="datetimeFigureOut">
              <a:rPr lang="et-EE" smtClean="0"/>
              <a:t>5.11.2016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B7EC5-2ACA-4D4A-9528-CB6E071CC137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3703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2378695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Sotsiaaltransporditeenuse</a:t>
            </a:r>
            <a:r>
              <a:rPr lang="fi-FI" dirty="0"/>
              <a:t> </a:t>
            </a:r>
            <a:r>
              <a:rPr lang="fi-FI" dirty="0" err="1"/>
              <a:t>kättesaadavus</a:t>
            </a:r>
            <a:r>
              <a:rPr lang="fi-FI" dirty="0"/>
              <a:t> ja </a:t>
            </a:r>
            <a:r>
              <a:rPr lang="fi-FI" dirty="0" err="1"/>
              <a:t>selle</a:t>
            </a:r>
            <a:r>
              <a:rPr lang="fi-FI" dirty="0"/>
              <a:t> </a:t>
            </a:r>
            <a:r>
              <a:rPr lang="fi-FI" dirty="0" err="1"/>
              <a:t>osutamise</a:t>
            </a:r>
            <a:r>
              <a:rPr lang="fi-FI" dirty="0"/>
              <a:t> </a:t>
            </a:r>
            <a:r>
              <a:rPr lang="fi-FI" dirty="0" err="1"/>
              <a:t>korraldus</a:t>
            </a:r>
            <a:r>
              <a:rPr lang="fi-FI" dirty="0"/>
              <a:t> Harju maakonna </a:t>
            </a:r>
            <a:r>
              <a:rPr lang="fi-FI" dirty="0" err="1"/>
              <a:t>omavalitsustes</a:t>
            </a:r>
            <a:r>
              <a:rPr lang="fi-FI" dirty="0"/>
              <a:t> 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Jaan </a:t>
            </a:r>
            <a:r>
              <a:rPr lang="et-EE" dirty="0" err="1" smtClean="0"/>
              <a:t>Lõõnik</a:t>
            </a:r>
            <a:endParaRPr lang="et-EE" dirty="0" smtClean="0"/>
          </a:p>
          <a:p>
            <a:r>
              <a:rPr lang="et-EE" dirty="0" smtClean="0"/>
              <a:t>ERKAS konsultant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669374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Arvestuslik sääst</a:t>
            </a:r>
            <a:br>
              <a:rPr lang="et-EE" dirty="0" smtClean="0"/>
            </a:br>
            <a:r>
              <a:rPr lang="et-EE" dirty="0" smtClean="0"/>
              <a:t>(mai – september 2016)</a:t>
            </a:r>
            <a:endParaRPr lang="et-EE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798501"/>
              </p:ext>
            </p:extLst>
          </p:nvPr>
        </p:nvGraphicFramePr>
        <p:xfrm>
          <a:off x="395535" y="1628802"/>
          <a:ext cx="8136906" cy="44644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4137"/>
                <a:gridCol w="1224136"/>
                <a:gridCol w="864096"/>
                <a:gridCol w="1224136"/>
                <a:gridCol w="1224136"/>
                <a:gridCol w="1246139"/>
                <a:gridCol w="1130126"/>
              </a:tblGrid>
              <a:tr h="15757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KOV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Potentsiaalne sääst läbitud vahemaa pikkuses </a:t>
                      </a:r>
                      <a:endParaRPr lang="et-EE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km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Reisi keskmine kiirus </a:t>
                      </a:r>
                      <a:endParaRPr lang="et-EE" sz="18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km/h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Potentsiaalse säästetud vahemaa läbimiseks kulunud aeg</a:t>
                      </a:r>
                      <a:endParaRPr lang="et-EE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h:mm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Potentsiaalse säästetud vahemaa läbimise maksumus euro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Potentsiaalse säästetud aja maksumus</a:t>
                      </a:r>
                      <a:endParaRPr lang="et-EE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euro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Kokku-planeerimise arvestuslik </a:t>
                      </a:r>
                      <a:endParaRPr lang="et-EE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sääst</a:t>
                      </a:r>
                      <a:endParaRPr lang="et-EE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euro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Aegviidu vald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196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36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5:27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147,00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48,07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195,07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Anija vald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61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57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1:04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45,75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9,45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55,20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Keila linn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482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27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17:51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361,50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157,63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519,13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Keila vald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81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14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5:47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60,75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51,09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111,84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Kiili vald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53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31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1:43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39,75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15,10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54,85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Kose vald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466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52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8:58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349,50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79,13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428,63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Nissi vald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0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42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0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0,00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0,00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0,00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Raasiku vald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134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41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3:16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100,50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28,86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129,36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Saku vald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75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29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2:35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56,25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22,84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79,09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Saue linn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217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25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8:40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162,75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76,64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239,39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2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KOKKU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1961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29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67:37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1470,75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</a:rPr>
                        <a:t>597,09</a:t>
                      </a:r>
                      <a:endParaRPr lang="et-EE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>
                          <a:effectLst/>
                        </a:rPr>
                        <a:t>2067,84</a:t>
                      </a:r>
                      <a:endParaRPr lang="et-E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824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Ühtse sotsiaaltranspordilahenduse võimalik mõju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95027"/>
              </p:ext>
            </p:extLst>
          </p:nvPr>
        </p:nvGraphicFramePr>
        <p:xfrm>
          <a:off x="611560" y="1700809"/>
          <a:ext cx="7920880" cy="45365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4503"/>
                <a:gridCol w="1101706"/>
                <a:gridCol w="1835600"/>
                <a:gridCol w="1835600"/>
                <a:gridCol w="1463471"/>
              </a:tblGrid>
              <a:tr h="16011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KOV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Reiside pikkus </a:t>
                      </a:r>
                      <a:endParaRPr lang="et-EE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km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Reiside arvestuslik maksumus</a:t>
                      </a:r>
                      <a:endParaRPr lang="et-EE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euro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Kokkuplaneerimise arvestuslik sääst</a:t>
                      </a:r>
                      <a:endParaRPr lang="et-EE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euro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Hinnanguline põhitöö kõrvalt autojuhi tööjõukulu euro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Aegviidu vald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2357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2345,87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195,07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278,88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Anija vald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989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894,96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55,20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17,66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Keila linn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12925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13920,70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519,13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1878,88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Keila vald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3347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4621,25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111,84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2160,41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Kiili vald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466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427,14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54,85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123,62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Kose vald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8842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8132,94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428,63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132,16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Nissi vald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70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67,22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0,00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14,72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Raasiku vald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2651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2559,18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129,36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574,54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Saku vald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9913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10453,09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79,09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1197,05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Saue linn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4355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4804,44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239,39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528,62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KOKKU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45915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48226,79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2067,84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 dirty="0">
                          <a:effectLst/>
                        </a:rPr>
                        <a:t>8189,83</a:t>
                      </a:r>
                      <a:endParaRPr lang="et-E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841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9832106"/>
              </p:ext>
            </p:extLst>
          </p:nvPr>
        </p:nvGraphicFramePr>
        <p:xfrm>
          <a:off x="457200" y="1481138"/>
          <a:ext cx="8229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0904"/>
                <a:gridCol w="3178696"/>
              </a:tblGrid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Tegevus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Aeg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Kohalike õigusaktide kehtestamine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kuni maini 2017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Rahastamistaotluse esitamine koostööprojektina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Omavalitsustevahelise koostöölepingu sõlmimine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 smtClean="0"/>
                        <a:t>mai 2017</a:t>
                      </a:r>
                    </a:p>
                    <a:p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Ühishangete korraldamine, selgitavad koosolekud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mai-juuni 2017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Teenuse käivitamine laiendatud piirkonnas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1.07.2017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Koolitus</a:t>
                      </a:r>
                      <a:r>
                        <a:rPr lang="et-EE" baseline="0" dirty="0" smtClean="0"/>
                        <a:t> vedajatele ja sotsiaalametnikele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sügis 2017</a:t>
                      </a:r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Edasiseks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62820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Sotsiaaltranspordi õiguslikud alused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13314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0944"/>
                <a:gridCol w="2818656"/>
              </a:tblGrid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Teenust</a:t>
                      </a:r>
                      <a:r>
                        <a:rPr lang="et-EE" baseline="0" dirty="0" smtClean="0"/>
                        <a:t> reguleeriv </a:t>
                      </a:r>
                      <a:r>
                        <a:rPr lang="et-EE" baseline="0" dirty="0" smtClean="0"/>
                        <a:t>kohalik õ</a:t>
                      </a:r>
                      <a:r>
                        <a:rPr lang="et-EE" dirty="0" smtClean="0"/>
                        <a:t>igusakt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dirty="0" smtClean="0"/>
                        <a:t>Omavalitsuste arv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Sotsiaalteenuste osutamise kord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dirty="0" smtClean="0"/>
                        <a:t>19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Sotsiaaltranspordi teenuse täpsustatud kord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dirty="0" smtClean="0"/>
                        <a:t>3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Õigusaktis teenus sätestamata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dirty="0" smtClean="0"/>
                        <a:t>1</a:t>
                      </a:r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3861048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t-EE" dirty="0" smtClean="0"/>
              <a:t>Kohalikud õigusaktid on kehtestatud vastavalt sotsiaalhoolekande seaduses sätestatud normidele sotsiaaltransporditeenuse kohta.</a:t>
            </a:r>
          </a:p>
          <a:p>
            <a:pPr marL="342900" indent="-342900">
              <a:buFont typeface="+mj-lt"/>
              <a:buAutoNum type="arabicPeriod"/>
            </a:pPr>
            <a:r>
              <a:rPr lang="et-EE" dirty="0" smtClean="0"/>
              <a:t>Teenuse korraldamisel domineerib ametkonnakeskne lähenemine.</a:t>
            </a:r>
          </a:p>
          <a:p>
            <a:pPr marL="342900" indent="-342900">
              <a:buFont typeface="+mj-lt"/>
              <a:buAutoNum type="arabicPeriod"/>
            </a:pPr>
            <a:r>
              <a:rPr lang="et-EE" dirty="0" smtClean="0"/>
              <a:t>Sotsiaalhoolekandeseaduse </a:t>
            </a:r>
            <a:r>
              <a:rPr lang="et-EE" dirty="0"/>
              <a:t>§ </a:t>
            </a:r>
            <a:r>
              <a:rPr lang="et-EE" dirty="0" smtClean="0"/>
              <a:t>3: </a:t>
            </a:r>
            <a:r>
              <a:rPr lang="et-EE" dirty="0"/>
              <a:t>„Sotsiaalhoolekandelise abi andmisel lähtutakse </a:t>
            </a:r>
            <a:r>
              <a:rPr lang="et-EE" dirty="0" smtClean="0"/>
              <a:t>esmajärjekorras </a:t>
            </a:r>
            <a:r>
              <a:rPr lang="et-EE" dirty="0"/>
              <a:t>isiku vajadusest“.</a:t>
            </a:r>
          </a:p>
        </p:txBody>
      </p:sp>
    </p:spTree>
    <p:extLst>
      <p:ext uri="{BB962C8B-B14F-4D97-AF65-F5344CB8AC3E}">
        <p14:creationId xmlns:p14="http://schemas.microsoft.com/office/powerpoint/2010/main" val="295600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Sotsiaaltransporditeenuse </a:t>
            </a:r>
            <a:r>
              <a:rPr lang="et-EE" dirty="0" smtClean="0"/>
              <a:t>mahud (</a:t>
            </a:r>
            <a:r>
              <a:rPr lang="et-EE" dirty="0"/>
              <a:t>mai-september </a:t>
            </a:r>
            <a:r>
              <a:rPr lang="et-EE" dirty="0" smtClean="0"/>
              <a:t>2016)</a:t>
            </a:r>
            <a:endParaRPr lang="et-EE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059879"/>
              </p:ext>
            </p:extLst>
          </p:nvPr>
        </p:nvGraphicFramePr>
        <p:xfrm>
          <a:off x="467544" y="1772816"/>
          <a:ext cx="8064896" cy="3413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4"/>
                <a:gridCol w="720080"/>
                <a:gridCol w="792088"/>
                <a:gridCol w="720080"/>
                <a:gridCol w="504056"/>
                <a:gridCol w="720080"/>
                <a:gridCol w="504056"/>
                <a:gridCol w="545926"/>
                <a:gridCol w="750218"/>
                <a:gridCol w="504056"/>
                <a:gridCol w="590557"/>
                <a:gridCol w="777595"/>
              </a:tblGrid>
              <a:tr h="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 dirty="0">
                          <a:effectLst/>
                          <a:latin typeface="+mj-lt"/>
                        </a:rPr>
                        <a:t>KOV</a:t>
                      </a:r>
                      <a:endParaRPr lang="et-EE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Reiside pikkus km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Reiside kestus h:mm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Reiside arv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Reisi eesmärk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Reisija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Arst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Kauplus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Kool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Vaba aeg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Sotsiaal-teenus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Muu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Laps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 dirty="0">
                          <a:effectLst/>
                          <a:latin typeface="+mj-lt"/>
                        </a:rPr>
                        <a:t>Täis-kasvanu</a:t>
                      </a:r>
                      <a:endParaRPr lang="et-EE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Aegviidu vald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2357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64:39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44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34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0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0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0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6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1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12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29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Anija vald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989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17:29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18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18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0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0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0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0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0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0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18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Keila linn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12925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475:21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540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286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9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39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18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171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16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77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456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Keila vald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3347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244:40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289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71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137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0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8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32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41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14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275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Kiili vald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466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14:58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11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7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0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0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0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2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2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0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11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Kose vald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8842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169:50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299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210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21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27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1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33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6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36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>
                          <a:effectLst/>
                          <a:latin typeface="+mj-lt"/>
                        </a:rPr>
                        <a:t>259</a:t>
                      </a:r>
                      <a:endParaRPr lang="et-EE" sz="20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 dirty="0">
                          <a:effectLst/>
                          <a:latin typeface="+mj-lt"/>
                        </a:rPr>
                        <a:t>Nissi vald</a:t>
                      </a:r>
                      <a:endParaRPr lang="et-EE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>
                          <a:effectLst/>
                          <a:latin typeface="+mj-lt"/>
                        </a:rPr>
                        <a:t>70</a:t>
                      </a:r>
                      <a:endParaRPr lang="et-EE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>
                          <a:effectLst/>
                          <a:latin typeface="+mj-lt"/>
                        </a:rPr>
                        <a:t>1:40</a:t>
                      </a:r>
                      <a:endParaRPr lang="et-EE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>
                          <a:effectLst/>
                          <a:latin typeface="+mj-lt"/>
                        </a:rPr>
                        <a:t>2</a:t>
                      </a:r>
                      <a:endParaRPr lang="et-EE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>
                          <a:effectLst/>
                          <a:latin typeface="+mj-lt"/>
                        </a:rPr>
                        <a:t>2</a:t>
                      </a:r>
                      <a:endParaRPr lang="et-EE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>
                          <a:effectLst/>
                          <a:latin typeface="+mj-lt"/>
                        </a:rPr>
                        <a:t>0</a:t>
                      </a:r>
                      <a:endParaRPr lang="et-EE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>
                          <a:effectLst/>
                          <a:latin typeface="+mj-lt"/>
                        </a:rPr>
                        <a:t>0</a:t>
                      </a:r>
                      <a:endParaRPr lang="et-EE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>
                          <a:effectLst/>
                          <a:latin typeface="+mj-lt"/>
                        </a:rPr>
                        <a:t>0</a:t>
                      </a:r>
                      <a:endParaRPr lang="et-EE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>
                          <a:effectLst/>
                          <a:latin typeface="+mj-lt"/>
                        </a:rPr>
                        <a:t>0</a:t>
                      </a:r>
                      <a:endParaRPr lang="et-EE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>
                          <a:effectLst/>
                          <a:latin typeface="+mj-lt"/>
                        </a:rPr>
                        <a:t>0</a:t>
                      </a:r>
                      <a:endParaRPr lang="et-EE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>
                          <a:effectLst/>
                          <a:latin typeface="+mj-lt"/>
                        </a:rPr>
                        <a:t>0</a:t>
                      </a:r>
                      <a:endParaRPr lang="et-EE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>
                          <a:effectLst/>
                          <a:latin typeface="+mj-lt"/>
                        </a:rPr>
                        <a:t>2</a:t>
                      </a:r>
                      <a:endParaRPr lang="et-EE" sz="20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Raasiku vald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2651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65:04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111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111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10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101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Saku vald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9913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346:41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485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136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96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8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239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5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10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403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Saue linn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4355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172:37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568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49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34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472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7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3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473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94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KOKKU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45915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1572:59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2357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813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297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546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28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601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74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632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1648</a:t>
                      </a:r>
                      <a:endParaRPr lang="et-EE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20838" y="3519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altLang="et-EE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t-EE" altLang="et-EE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endParaRPr kumimoji="0" lang="et-EE" altLang="et-EE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alt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826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Sotsiaaltransporditeenuse mahud (mai-september 2016)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162350"/>
              </p:ext>
            </p:extLst>
          </p:nvPr>
        </p:nvGraphicFramePr>
        <p:xfrm>
          <a:off x="683568" y="1628802"/>
          <a:ext cx="7632847" cy="4663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6739"/>
                <a:gridCol w="962124"/>
                <a:gridCol w="1903625"/>
                <a:gridCol w="1565927"/>
                <a:gridCol w="1674432"/>
              </a:tblGrid>
              <a:tr h="15248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KOV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Reiside kestus h:mm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Sõidukijuhtimisele kulunud aeg töötajal, kelle põhitööks ei ole autojuhtimine</a:t>
                      </a:r>
                      <a:endParaRPr lang="et-EE" sz="16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h:mm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Osakaal kogu ajalisest kestusest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Hinnanguline tööjõukulu </a:t>
                      </a:r>
                      <a:endParaRPr lang="et-EE" sz="16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euro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1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Aegviidu vald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64:39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31:35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48,8 %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278,88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1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Anija vald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17:29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2:00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11,4 %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17,66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1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Keila linn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475:21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212:47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44,8 %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1878,88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1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Keila vald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244:40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244:40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100,0 %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2160,41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1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Kiili vald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14:58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14:58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100,0 %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123,62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1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Kose vald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169:50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159:20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93,8 %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132,16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1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Nissi vald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1:40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1:40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100,0 %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14,72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1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Raasiku vald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65:04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65:04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100,0 %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574,54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1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Saku vald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346:41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135:34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39,1 %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1197,05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1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Saue linn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172:37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59:52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34,7 %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528,62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1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KOKKU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1572:59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927:30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>
                          <a:effectLst/>
                        </a:rPr>
                        <a:t>59,0 %</a:t>
                      </a:r>
                      <a:endParaRPr lang="et-E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800" dirty="0">
                          <a:effectLst/>
                        </a:rPr>
                        <a:t>8189,83</a:t>
                      </a:r>
                      <a:endParaRPr lang="et-E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778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Reiside arvestuslik maksumus </a:t>
            </a:r>
            <a:br>
              <a:rPr lang="et-EE" dirty="0" smtClean="0"/>
            </a:br>
            <a:r>
              <a:rPr lang="et-EE" dirty="0" smtClean="0"/>
              <a:t>(mai – september 2016)</a:t>
            </a:r>
            <a:endParaRPr lang="et-EE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685964"/>
              </p:ext>
            </p:extLst>
          </p:nvPr>
        </p:nvGraphicFramePr>
        <p:xfrm>
          <a:off x="611560" y="1772816"/>
          <a:ext cx="7848872" cy="34509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9382"/>
                <a:gridCol w="827902"/>
                <a:gridCol w="775039"/>
                <a:gridCol w="777480"/>
                <a:gridCol w="1160717"/>
                <a:gridCol w="992803"/>
                <a:gridCol w="1239445"/>
                <a:gridCol w="936104"/>
              </a:tblGrid>
              <a:tr h="105243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KOV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Reiside pikkus km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Reiside kestus h:mm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Keskm. kiirus km/h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Reiside maksumus KOV andmeil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Arvestuslik maksumus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</a:tr>
              <a:tr h="1285066"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Kulu sõidukile</a:t>
                      </a:r>
                      <a:endParaRPr lang="et-EE" sz="14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euro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Kulu teenindajale</a:t>
                      </a:r>
                      <a:endParaRPr lang="et-EE" sz="14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euro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Kulud kokku</a:t>
                      </a:r>
                      <a:endParaRPr lang="et-EE" sz="14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euro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1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Anija vald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45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0:45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60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25,00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33,75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6,62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40,37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1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Kose vald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4830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96:33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50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5077,45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3740,10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851,57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4591,67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1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Nissi vald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80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1:40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48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80,00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60,00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14,70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74,70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1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Saku vald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9914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346:41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28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8738,90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9409,95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3040,11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12450,06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12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Saue linn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4333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172:07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25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5768,00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3373,35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1518,07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4891,42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8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KOKKU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19202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617:46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31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19689,35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16617,15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5431,06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 dirty="0">
                          <a:effectLst/>
                        </a:rPr>
                        <a:t>22048,21</a:t>
                      </a:r>
                      <a:endParaRPr lang="et-E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651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Reiside </a:t>
            </a:r>
            <a:r>
              <a:rPr lang="et-EE" dirty="0" smtClean="0"/>
              <a:t>arv ja </a:t>
            </a:r>
            <a:r>
              <a:rPr lang="et-EE" dirty="0"/>
              <a:t>kokkuplaneerimise </a:t>
            </a:r>
            <a:r>
              <a:rPr lang="et-EE" dirty="0" smtClean="0"/>
              <a:t>potentsiaal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9857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9855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Reiside </a:t>
            </a:r>
            <a:r>
              <a:rPr lang="et-EE" dirty="0" smtClean="0"/>
              <a:t>pikkus ja kokkuplaneerimise tinglik sääst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553984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757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Reiside </a:t>
            </a:r>
            <a:r>
              <a:rPr lang="et-EE" dirty="0" smtClean="0"/>
              <a:t>kestus </a:t>
            </a:r>
            <a:r>
              <a:rPr lang="et-EE" dirty="0"/>
              <a:t>ja kokkuplaneerimise tinglik sääst</a:t>
            </a:r>
          </a:p>
        </p:txBody>
      </p:sp>
      <p:graphicFrame>
        <p:nvGraphicFramePr>
          <p:cNvPr id="5" name="Sisu kohatäid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1307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1404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Kokkuplaneerimise võimalusega reisid</a:t>
            </a:r>
            <a:br>
              <a:rPr lang="et-EE" dirty="0" smtClean="0"/>
            </a:br>
            <a:r>
              <a:rPr lang="et-EE" dirty="0" smtClean="0"/>
              <a:t>(mai – september 2016)</a:t>
            </a:r>
            <a:endParaRPr lang="et-EE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557939"/>
              </p:ext>
            </p:extLst>
          </p:nvPr>
        </p:nvGraphicFramePr>
        <p:xfrm>
          <a:off x="611561" y="1700817"/>
          <a:ext cx="7848870" cy="43204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6689"/>
                <a:gridCol w="974696"/>
                <a:gridCol w="1212385"/>
                <a:gridCol w="1449220"/>
                <a:gridCol w="1332940"/>
                <a:gridCol w="1332940"/>
              </a:tblGrid>
              <a:tr h="15248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KOV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Reiside arv kokku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Reiside arv, mida oleks võinud kokku planeerida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Kokku-planeerimise võimalusega reiside tegelik pikkus km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Kokku-planeerimise võimalusega reiside arvestuslik pikkus km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Potentsiaalne sääst läbitud vahemaa pikkuses km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1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Aegviidu vald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44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15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1081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885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196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1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Anija vald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18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4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206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145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61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1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Keila linn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540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49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1655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1173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482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1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Keila vald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289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11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348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267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81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1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Kiili vald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11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4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95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42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53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1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Kose vald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299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27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1238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576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466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1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Nissi vald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2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1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Raasiku vald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111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8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244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110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134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1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Saku vald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485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4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165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90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75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1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Saue linn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568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98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742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525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217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1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KOKKU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2367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220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5774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>
                          <a:effectLst/>
                        </a:rPr>
                        <a:t>3813</a:t>
                      </a:r>
                      <a:endParaRPr lang="et-E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t-EE" sz="1600" dirty="0">
                          <a:effectLst/>
                        </a:rPr>
                        <a:t>1961</a:t>
                      </a:r>
                      <a:endParaRPr lang="et-E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7135198"/>
      </p:ext>
    </p:extLst>
  </p:cSld>
  <p:clrMapOvr>
    <a:masterClrMapping/>
  </p:clrMapOvr>
</p:sld>
</file>

<file path=ppt/theme/theme1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791</Words>
  <Application>Microsoft Office PowerPoint</Application>
  <PresentationFormat>Ekraaniseanss (4:3)</PresentationFormat>
  <Paragraphs>532</Paragraphs>
  <Slides>12</Slides>
  <Notes>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12</vt:i4>
      </vt:variant>
    </vt:vector>
  </HeadingPairs>
  <TitlesOfParts>
    <vt:vector size="13" baseType="lpstr">
      <vt:lpstr>Tarkvarakomplekti Office kujundus</vt:lpstr>
      <vt:lpstr>Sotsiaaltransporditeenuse kättesaadavus ja selle osutamise korraldus Harju maakonna omavalitsustes </vt:lpstr>
      <vt:lpstr>Sotsiaaltranspordi õiguslikud alused</vt:lpstr>
      <vt:lpstr>Sotsiaaltransporditeenuse mahud (mai-september 2016)</vt:lpstr>
      <vt:lpstr>Sotsiaaltransporditeenuse mahud (mai-september 2016)</vt:lpstr>
      <vt:lpstr>Reiside arvestuslik maksumus  (mai – september 2016)</vt:lpstr>
      <vt:lpstr>Reiside arv ja kokkuplaneerimise potentsiaal</vt:lpstr>
      <vt:lpstr>Reiside pikkus ja kokkuplaneerimise tinglik sääst</vt:lpstr>
      <vt:lpstr>Reiside kestus ja kokkuplaneerimise tinglik sääst</vt:lpstr>
      <vt:lpstr>Kokkuplaneerimise võimalusega reisid (mai – september 2016)</vt:lpstr>
      <vt:lpstr>Arvestuslik sääst (mai – september 2016)</vt:lpstr>
      <vt:lpstr>Ühtse sotsiaaltranspordilahenduse võimalik mõju</vt:lpstr>
      <vt:lpstr>Edasiseks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Kokkuvõte terviseprofiilidest</dc:title>
  <dc:creator>Jaan Loonik</dc:creator>
  <cp:lastModifiedBy>Jaan Loonik</cp:lastModifiedBy>
  <cp:revision>52</cp:revision>
  <dcterms:created xsi:type="dcterms:W3CDTF">2012-11-25T10:24:06Z</dcterms:created>
  <dcterms:modified xsi:type="dcterms:W3CDTF">2016-11-05T12:59:00Z</dcterms:modified>
</cp:coreProperties>
</file>