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4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6" r:id="rId2"/>
    <p:sldId id="329" r:id="rId3"/>
    <p:sldId id="310" r:id="rId4"/>
    <p:sldId id="278" r:id="rId5"/>
    <p:sldId id="279" r:id="rId6"/>
    <p:sldId id="324" r:id="rId7"/>
    <p:sldId id="327" r:id="rId8"/>
    <p:sldId id="320" r:id="rId9"/>
    <p:sldId id="321" r:id="rId10"/>
    <p:sldId id="280" r:id="rId11"/>
    <p:sldId id="326" r:id="rId12"/>
    <p:sldId id="328" r:id="rId13"/>
    <p:sldId id="273" r:id="rId14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999999"/>
    <a:srgbClr val="004586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2" autoAdjust="0"/>
    <p:restoredTop sz="87572" autoAdjust="0"/>
  </p:normalViewPr>
  <p:slideViewPr>
    <p:cSldViewPr>
      <p:cViewPr varScale="1">
        <p:scale>
          <a:sx n="102" d="100"/>
          <a:sy n="102" d="100"/>
        </p:scale>
        <p:origin x="195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80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24DCF62F-42CA-4C5B-9F39-4E6A1353A734}" type="datetimeFigureOut">
              <a:rPr lang="et-EE" smtClean="0"/>
              <a:pPr/>
              <a:t>27.09.2017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6779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4E740520-F953-4418-B64D-DB98C56B3D1E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3860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*Ei arvesta</a:t>
            </a:r>
            <a:r>
              <a:rPr lang="et-EE" baseline="0" dirty="0" smtClean="0"/>
              <a:t> lisanduvate ülesannete või toetusfondi vahendite tulubaasi tõstmisega kaasneva määra suurendamisega. 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665556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2017. a näitel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1499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2017. a näitel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7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355269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Hindamine näitas vajadust parameetrite omavahelisi tasakaale ajakohastada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. Senised parameetrid tuginesid </a:t>
            </a:r>
            <a:r>
              <a:rPr lang="et-EE" sz="1200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KOV-ide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1999-2001 aastate kuludel</a:t>
            </a:r>
            <a:r>
              <a:rPr lang="et-EE" sz="1200" kern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ja on aegunud ning toona ei võetud arvesse amortisatsioonikulusid. 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Suurenenud on lastega seotud kulude osatähtsus </a:t>
            </a:r>
            <a:r>
              <a:rPr lang="et-EE" sz="1200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KOV-ide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netokuludes.</a:t>
            </a:r>
          </a:p>
          <a:p>
            <a:endParaRPr lang="et-EE" sz="1200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* Võrreldavuse huvides on algandmetena</a:t>
            </a:r>
            <a:r>
              <a:rPr lang="et-EE" sz="1200" kern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(tulumaksu laekumise summad, elanike arv jne)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kasutatud samu väärtusi kui 2017.</a:t>
            </a:r>
            <a:r>
              <a:rPr lang="et-EE" sz="1200" kern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a tasandusfondi välja arvutamisel. 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Hooldatava parameeter kaotatakse</a:t>
            </a:r>
            <a:r>
              <a:rPr lang="et-EE" sz="1200" kern="1200" baseline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 aastaks 2024. Näide kirjeldab aasta 2020 vaheseisu.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912312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t-EE" sz="12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Hinnati inimeste (hajusast) paiknemisest tingitud mõjusid KOV kuludele, </a:t>
            </a:r>
            <a:r>
              <a:rPr lang="et-EE" sz="1200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  <a:cs typeface="+mn-cs"/>
              </a:rPr>
              <a:t>tuginedes Statistikaameti paikkondade määratlemise metoodikal. Paikkondadeks on arvestatud hoonestatud alad, kus naaberhoonete kaugus ei ole suurem kui 200 meetrit ja seal elab vähemalt 200 inimest. 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9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467551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Arvestatud lisanduva 25 mln euroga. </a:t>
            </a:r>
            <a:r>
              <a:rPr lang="et-EE" dirty="0" err="1" smtClean="0"/>
              <a:t>Tagamaalisuse</a:t>
            </a:r>
            <a:r>
              <a:rPr lang="et-EE" dirty="0" smtClean="0"/>
              <a:t> suurem</a:t>
            </a:r>
            <a:r>
              <a:rPr lang="et-EE" baseline="0" dirty="0" smtClean="0"/>
              <a:t> kasv tuleneb tasandusfondi jaotamisel inimeste paiknemise arvesse võtmisest.</a:t>
            </a:r>
          </a:p>
          <a:p>
            <a:r>
              <a:rPr lang="et-EE" baseline="0" dirty="0" smtClean="0"/>
              <a:t>Õpilasealiste lisakoefitsienti arvestatakse aastal 2020 75% ulatuses.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10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1331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522031" cy="11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9" name="Picture 8" descr="0_rahandusmin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1" y="3528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altLang="en-US" dirty="0" smtClean="0">
                <a:solidFill>
                  <a:srgbClr val="FFFF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Muudatused KOV </a:t>
            </a:r>
            <a:r>
              <a:rPr lang="et-EE" altLang="en-US" dirty="0" smtClean="0">
                <a:solidFill>
                  <a:srgbClr val="FFFF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rahastamises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altLang="en-US" sz="2000" dirty="0" smtClean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t-EE" altLang="en-US" sz="2000" dirty="0" smtClean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et-EE" altLang="en-US" sz="2000" dirty="0" smtClean="0">
                <a:solidFill>
                  <a:srgbClr val="FFFFFF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Rahandusministeerium</a:t>
            </a:r>
            <a:endParaRPr lang="et-EE" altLang="en-US" sz="2000" dirty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et-EE" altLang="en-US" sz="2000" dirty="0">
              <a:solidFill>
                <a:srgbClr val="FFFFFF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Tasandusfondi muudatuste mõjud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05" y="1188021"/>
            <a:ext cx="8280920" cy="545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2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III Täiendavad muudatused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Väikesaarte toetus liidetaks tasandusfondile. Valemit kohendatakse. Uued väikesaared.</a:t>
            </a:r>
          </a:p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Keskkonnatasude muutmise kompensatsioon liidetakse tasandusfondile. Summad jäävad samaks.</a:t>
            </a:r>
          </a:p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Kaob vajaduspõhine peretoetus.</a:t>
            </a:r>
          </a:p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Lisandub matusetoetus (+4 mln eurot).</a:t>
            </a:r>
          </a:p>
          <a:p>
            <a:r>
              <a:rPr lang="et-EE" altLang="en-US" sz="2400" dirty="0">
                <a:solidFill>
                  <a:schemeClr val="tx1"/>
                </a:solidFill>
                <a:ea typeface="Tahoma" pitchFamily="34" charset="0"/>
              </a:rPr>
              <a:t>Lisandub asendushooldus (+16,6 mln eurot).</a:t>
            </a:r>
          </a:p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Lisandub tugiteenuste toetus ja HEV lastele põhihariduse andmiseks lisavahendid (ca +21 mln eurot). Sellest 3,1 mln eurot 2018.a tulubaasi.</a:t>
            </a:r>
          </a:p>
          <a:p>
            <a:r>
              <a:rPr lang="et-EE" altLang="en-US" sz="2400" dirty="0" smtClean="0">
                <a:solidFill>
                  <a:schemeClr val="tx1"/>
                </a:solidFill>
                <a:ea typeface="Tahoma" pitchFamily="34" charset="0"/>
              </a:rPr>
              <a:t>Koolilõuna toetus kasvab ca 6 mln eurot.</a:t>
            </a:r>
          </a:p>
          <a:p>
            <a:endParaRPr lang="et-EE" altLang="en-US" sz="2400" dirty="0">
              <a:solidFill>
                <a:schemeClr val="tx1"/>
              </a:solidFill>
              <a:ea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1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540000"/>
            <a:ext cx="8245004" cy="1080000"/>
          </a:xfrm>
        </p:spPr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IV KOV finantsautonoomia suurendamine (toetusfond tulubaasi)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t-EE" altLang="en-US" sz="2400" dirty="0">
                <a:solidFill>
                  <a:schemeClr val="tx1"/>
                </a:solidFill>
                <a:ea typeface="Tahoma" pitchFamily="34" charset="0"/>
              </a:rPr>
              <a:t>Eesmärgiks keskvalitsusest finantsiliselt sõltumatu, iseseisva ja tugeva tulubaasiga kohalike omavalitsuste rahastamise süsteemi kujundamine.</a:t>
            </a:r>
          </a:p>
          <a:p>
            <a:r>
              <a:rPr lang="et-EE" sz="2400" dirty="0" smtClean="0">
                <a:solidFill>
                  <a:schemeClr val="tx1"/>
                </a:solidFill>
                <a:ea typeface="Tahoma" pitchFamily="34" charset="0"/>
              </a:rPr>
              <a:t>Põhiosa </a:t>
            </a:r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vahenditest suunatakse </a:t>
            </a:r>
            <a:r>
              <a:rPr lang="et-EE" sz="2400" dirty="0" err="1">
                <a:solidFill>
                  <a:schemeClr val="tx1"/>
                </a:solidFill>
                <a:ea typeface="Tahoma" pitchFamily="34" charset="0"/>
              </a:rPr>
              <a:t>KOV-idele</a:t>
            </a:r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 </a:t>
            </a:r>
            <a:r>
              <a:rPr lang="et-EE" sz="2400" dirty="0">
                <a:solidFill>
                  <a:srgbClr val="0084D1"/>
                </a:solidFill>
                <a:ea typeface="Tahoma" pitchFamily="34" charset="0"/>
              </a:rPr>
              <a:t>suurendades KOV tulumaksu määra.</a:t>
            </a:r>
          </a:p>
          <a:p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Ühtlase jaotuse tagamiseks suunatakse </a:t>
            </a:r>
            <a:r>
              <a:rPr lang="et-EE" sz="2400" dirty="0">
                <a:solidFill>
                  <a:srgbClr val="0084D1"/>
                </a:solidFill>
                <a:ea typeface="Tahoma" pitchFamily="34" charset="0"/>
              </a:rPr>
              <a:t>osa vahenditest tasandusfondi</a:t>
            </a:r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.</a:t>
            </a:r>
          </a:p>
          <a:p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Tasandusfondi lisatavate vahendite kasv </a:t>
            </a:r>
            <a:r>
              <a:rPr lang="et-EE" sz="2400" dirty="0">
                <a:solidFill>
                  <a:srgbClr val="0084D1"/>
                </a:solidFill>
                <a:ea typeface="Tahoma" pitchFamily="34" charset="0"/>
              </a:rPr>
              <a:t>indekseeritakse</a:t>
            </a:r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.</a:t>
            </a:r>
          </a:p>
          <a:p>
            <a:r>
              <a:rPr lang="et-EE" sz="2400" dirty="0">
                <a:solidFill>
                  <a:schemeClr val="tx1"/>
                </a:solidFill>
                <a:ea typeface="Tahoma" pitchFamily="34" charset="0"/>
              </a:rPr>
              <a:t>Vajadusel täpsustatakse nõudeid KOV teenustele seaduses.</a:t>
            </a:r>
          </a:p>
          <a:p>
            <a:pPr marL="108000" indent="0">
              <a:buNone/>
            </a:pPr>
            <a:endParaRPr lang="et-EE" altLang="en-US" sz="2400" dirty="0">
              <a:solidFill>
                <a:schemeClr val="tx1"/>
              </a:solidFill>
              <a:ea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3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Aitäh!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21" y="1611415"/>
            <a:ext cx="7748963" cy="49772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Valdade ja linnade sissetulekud (mln eurot)</a:t>
            </a:r>
            <a:endParaRPr lang="et-EE" dirty="0"/>
          </a:p>
        </p:txBody>
      </p:sp>
      <p:sp>
        <p:nvSpPr>
          <p:cNvPr id="7" name="TextBox 6"/>
          <p:cNvSpPr txBox="1"/>
          <p:nvPr/>
        </p:nvSpPr>
        <p:spPr>
          <a:xfrm>
            <a:off x="5795913" y="4860429"/>
            <a:ext cx="1768433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+ 10-16% vs 2008</a:t>
            </a:r>
            <a:endParaRPr lang="et-EE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6588001" y="4284365"/>
            <a:ext cx="62949" cy="50405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6680129" y="2988221"/>
            <a:ext cx="1426994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 smtClean="0"/>
              <a:t>+41% vs 2008</a:t>
            </a:r>
            <a:endParaRPr lang="et-EE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 flipV="1">
            <a:off x="6650950" y="2888257"/>
            <a:ext cx="153075" cy="19041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835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Käsitletavad teemad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748" y="1188021"/>
            <a:ext cx="8028978" cy="5328592"/>
          </a:xfrm>
        </p:spPr>
        <p:txBody>
          <a:bodyPr/>
          <a:lstStyle/>
          <a:p>
            <a:pPr marL="108000" indent="0">
              <a:buNone/>
            </a:pPr>
            <a:r>
              <a:rPr lang="et-EE" sz="3000" dirty="0" smtClean="0">
                <a:solidFill>
                  <a:schemeClr val="tx1"/>
                </a:solidFill>
              </a:rPr>
              <a:t>I KOV tulubaasi üldine suurendamine (+55 mln eurot + ujumise algõpetuse 1,2 mln eurot).</a:t>
            </a:r>
          </a:p>
          <a:p>
            <a:pPr marL="108000" indent="0">
              <a:buNone/>
            </a:pPr>
            <a:r>
              <a:rPr lang="et-EE" sz="3000" dirty="0" smtClean="0">
                <a:solidFill>
                  <a:schemeClr val="tx1"/>
                </a:solidFill>
              </a:rPr>
              <a:t>II Tasandusfondi jaotussüsteemi muutmine.</a:t>
            </a:r>
          </a:p>
          <a:p>
            <a:pPr marL="108000" indent="0">
              <a:buNone/>
            </a:pPr>
            <a:r>
              <a:rPr lang="et-EE" sz="3000" dirty="0" smtClean="0">
                <a:solidFill>
                  <a:schemeClr val="tx1"/>
                </a:solidFill>
              </a:rPr>
              <a:t>III Muud muudatused ja uued toetusmeetmed</a:t>
            </a:r>
          </a:p>
          <a:p>
            <a:pPr marL="108000" indent="0">
              <a:buNone/>
            </a:pPr>
            <a:r>
              <a:rPr lang="et-EE" sz="3000" dirty="0" smtClean="0">
                <a:solidFill>
                  <a:schemeClr val="tx1"/>
                </a:solidFill>
              </a:rPr>
              <a:t>IV Toetusfondi vahendid tulubaasi</a:t>
            </a:r>
          </a:p>
          <a:p>
            <a:pPr marL="108000" indent="0">
              <a:buNone/>
            </a:pPr>
            <a:endParaRPr lang="et-EE" altLang="en-US" sz="3000" dirty="0" smtClean="0">
              <a:ea typeface="Tahoma" pitchFamily="34" charset="0"/>
            </a:endParaRPr>
          </a:p>
          <a:p>
            <a:endParaRPr lang="et-EE" altLang="en-US" sz="30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64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 KOV tulubaasi suurendamise vahendid jaotati tulumaksu ja tasandusfondi vahel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002934"/>
              </p:ext>
            </p:extLst>
          </p:nvPr>
        </p:nvGraphicFramePr>
        <p:xfrm>
          <a:off x="395313" y="2124125"/>
          <a:ext cx="8496946" cy="4320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1718"/>
                <a:gridCol w="1258807"/>
                <a:gridCol w="1258807"/>
                <a:gridCol w="1258807"/>
                <a:gridCol w="1258807"/>
              </a:tblGrid>
              <a:tr h="722643">
                <a:tc>
                  <a:txBody>
                    <a:bodyPr/>
                    <a:lstStyle/>
                    <a:p>
                      <a:pPr algn="l" rtl="0" fontAlgn="ctr"/>
                      <a:r>
                        <a:rPr lang="et-EE" sz="2400" u="none" strike="noStrike" dirty="0">
                          <a:effectLst/>
                        </a:rPr>
                        <a:t>Vahendid (mln eurot)</a:t>
                      </a:r>
                      <a:endParaRPr lang="et-EE" sz="2400" b="1" i="0" u="none" strike="noStrike" dirty="0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t-EE" sz="2400" u="none" strike="noStrike">
                          <a:effectLst/>
                        </a:rPr>
                        <a:t>2018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t-EE" sz="2400" u="none" strike="noStrike">
                          <a:effectLst/>
                        </a:rPr>
                        <a:t>2019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t-EE" sz="2400" u="none" strike="noStrike">
                          <a:effectLst/>
                        </a:rPr>
                        <a:t>2020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t-EE" sz="2400" u="none" strike="noStrike">
                          <a:effectLst/>
                        </a:rPr>
                        <a:t>2021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</a:tr>
              <a:tr h="722643">
                <a:tc>
                  <a:txBody>
                    <a:bodyPr/>
                    <a:lstStyle/>
                    <a:p>
                      <a:pPr algn="l" rtl="0" fontAlgn="ctr"/>
                      <a:r>
                        <a:rPr lang="et-EE" sz="2400" u="none" strike="noStrike">
                          <a:effectLst/>
                        </a:rPr>
                        <a:t>Tulumaks 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21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26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30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32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</a:tr>
              <a:tr h="1429910">
                <a:tc>
                  <a:txBody>
                    <a:bodyPr/>
                    <a:lstStyle/>
                    <a:p>
                      <a:pPr algn="l" rtl="0" fontAlgn="ctr"/>
                      <a:r>
                        <a:rPr lang="et-EE" sz="2400" u="none" strike="noStrike" dirty="0" smtClean="0">
                          <a:effectLst/>
                        </a:rPr>
                        <a:t>KOV </a:t>
                      </a:r>
                      <a:r>
                        <a:rPr lang="et-EE" sz="2400" u="none" strike="noStrike" dirty="0">
                          <a:effectLst/>
                        </a:rPr>
                        <a:t>tulumaksu määr</a:t>
                      </a:r>
                      <a:r>
                        <a:rPr lang="et-EE" sz="2400" u="none" strike="noStrike" dirty="0" smtClean="0">
                          <a:effectLst/>
                        </a:rPr>
                        <a:t>*</a:t>
                      </a:r>
                      <a:endParaRPr lang="et-EE" sz="2400" b="1" i="0" u="none" strike="noStrike" dirty="0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 dirty="0" smtClean="0">
                          <a:effectLst/>
                        </a:rPr>
                        <a:t>11,84</a:t>
                      </a:r>
                      <a:r>
                        <a:rPr lang="et-EE" sz="2400" u="none" strike="noStrike" dirty="0">
                          <a:effectLst/>
                        </a:rPr>
                        <a:t>%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 dirty="0" smtClean="0">
                          <a:effectLst/>
                        </a:rPr>
                        <a:t>11,88</a:t>
                      </a:r>
                      <a:r>
                        <a:rPr lang="et-EE" sz="2400" u="none" strike="noStrike" dirty="0">
                          <a:effectLst/>
                        </a:rPr>
                        <a:t>%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 dirty="0" smtClean="0">
                          <a:effectLst/>
                        </a:rPr>
                        <a:t>11,91</a:t>
                      </a:r>
                      <a:r>
                        <a:rPr lang="et-EE" sz="2400" u="none" strike="noStrike" dirty="0">
                          <a:effectLst/>
                        </a:rPr>
                        <a:t>%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 dirty="0" smtClean="0">
                          <a:effectLst/>
                        </a:rPr>
                        <a:t>11,91</a:t>
                      </a:r>
                      <a:r>
                        <a:rPr lang="et-EE" sz="2400" u="none" strike="noStrike" dirty="0">
                          <a:effectLst/>
                        </a:rPr>
                        <a:t>%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</a:tr>
              <a:tr h="722643">
                <a:tc>
                  <a:txBody>
                    <a:bodyPr/>
                    <a:lstStyle/>
                    <a:p>
                      <a:pPr algn="l" rtl="0" fontAlgn="ctr"/>
                      <a:r>
                        <a:rPr lang="et-EE" sz="2400" u="none" strike="noStrike">
                          <a:effectLst/>
                        </a:rPr>
                        <a:t>Tasandusfond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10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20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25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25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</a:tr>
              <a:tr h="722643">
                <a:tc>
                  <a:txBody>
                    <a:bodyPr/>
                    <a:lstStyle/>
                    <a:p>
                      <a:pPr algn="l" rtl="0" fontAlgn="ctr"/>
                      <a:r>
                        <a:rPr lang="et-EE" sz="2400" u="none" strike="noStrike">
                          <a:effectLst/>
                        </a:rPr>
                        <a:t>KOKKU</a:t>
                      </a:r>
                      <a:endParaRPr lang="et-EE" sz="2400" b="1" i="0" u="none" strike="noStrike">
                        <a:solidFill>
                          <a:srgbClr val="FFFFFF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31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46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>
                          <a:effectLst/>
                        </a:rPr>
                        <a:t>55</a:t>
                      </a:r>
                      <a:endParaRPr lang="et-EE" sz="2400" b="0" i="0" u="none" strike="noStrike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t-EE" sz="2400" u="none" strike="noStrike" dirty="0">
                          <a:effectLst/>
                        </a:rPr>
                        <a:t>57</a:t>
                      </a:r>
                      <a:endParaRPr lang="et-EE" sz="2400" b="0" i="0" u="none" strike="noStrike" dirty="0"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2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II Tasandusfondi muudatused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altLang="en-US" dirty="0" smtClean="0">
                <a:solidFill>
                  <a:srgbClr val="0084D1"/>
                </a:solidFill>
                <a:ea typeface="Tahoma" pitchFamily="34" charset="0"/>
              </a:rPr>
              <a:t>Uuendatakse parameetrite väärtuste </a:t>
            </a:r>
            <a:r>
              <a:rPr lang="et-EE" altLang="en-US" dirty="0" smtClean="0">
                <a:solidFill>
                  <a:schemeClr val="tx1"/>
                </a:solidFill>
                <a:ea typeface="Tahoma" pitchFamily="34" charset="0"/>
              </a:rPr>
              <a:t>omavahelist vahekorda, arvestades toimunud kuluvajaduse tegelikku muutust (suurenenud on lastega seotud kulude osatähtsus). Seejuures arvestatakse kapitalikuludega.</a:t>
            </a:r>
          </a:p>
          <a:p>
            <a:r>
              <a:rPr lang="et-EE" dirty="0" smtClean="0">
                <a:solidFill>
                  <a:schemeClr val="tx1"/>
                </a:solidFill>
              </a:rPr>
              <a:t>Arvestatakse </a:t>
            </a:r>
            <a:r>
              <a:rPr lang="et-EE" dirty="0" smtClean="0">
                <a:solidFill>
                  <a:srgbClr val="0084D1"/>
                </a:solidFill>
              </a:rPr>
              <a:t>inimeste paiknemisest tingitud erinevustega</a:t>
            </a:r>
            <a:r>
              <a:rPr lang="et-EE" dirty="0" smtClean="0">
                <a:solidFill>
                  <a:schemeClr val="tx1"/>
                </a:solidFill>
              </a:rPr>
              <a:t> kuluvajaduses.</a:t>
            </a:r>
            <a:endParaRPr lang="et-EE" altLang="en-US" dirty="0" smtClean="0">
              <a:solidFill>
                <a:schemeClr val="tx1"/>
              </a:solidFill>
              <a:ea typeface="Tahoma" pitchFamily="34" charset="0"/>
            </a:endParaRPr>
          </a:p>
          <a:p>
            <a:endParaRPr lang="et-EE" altLang="en-US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Peamine osa tasandusfondist on mõeldud tulu tasanduseks ja see jääb muutumatuks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285" y="2124125"/>
            <a:ext cx="7486884" cy="470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3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Muutused toimuvad kulutasanduses, mis mõjutab tasandusfondi kogujaotusest väikest osa.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337" y="2484165"/>
            <a:ext cx="7560840" cy="437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8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ea typeface="Tahoma" pitchFamily="34" charset="0"/>
              </a:rPr>
              <a:t>T</a:t>
            </a:r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asandusfondi parameetrite muutus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437170"/>
              </p:ext>
            </p:extLst>
          </p:nvPr>
        </p:nvGraphicFramePr>
        <p:xfrm>
          <a:off x="503334" y="1620000"/>
          <a:ext cx="8172995" cy="5021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2476"/>
                <a:gridCol w="1152128"/>
                <a:gridCol w="1944216"/>
                <a:gridCol w="1584175"/>
              </a:tblGrid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Parameeter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2017 tegelik väärtus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Uued </a:t>
                      </a:r>
                      <a:r>
                        <a:rPr lang="et-EE" sz="2400" dirty="0" smtClean="0">
                          <a:effectLst/>
                        </a:rPr>
                        <a:t>väärtused (2020)*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Osakaal </a:t>
                      </a:r>
                      <a:r>
                        <a:rPr lang="et-EE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kulu-vajadusest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0–6 aastane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1395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</a:rPr>
                        <a:t>2474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7–15 aastane (põhiharidus)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1110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</a:rPr>
                        <a:t>1025–1871*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 err="1">
                          <a:effectLst/>
                        </a:rPr>
                        <a:t>Gümn</a:t>
                      </a:r>
                      <a:r>
                        <a:rPr lang="et-EE" sz="2400" dirty="0">
                          <a:effectLst/>
                        </a:rPr>
                        <a:t>. õpilaste arv munitsipaalkoolides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7–18 aastane (muu)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</a:rPr>
                        <a:t>379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Tööealine (19–64)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460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</a:rPr>
                        <a:t>379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Eakas (65+)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668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668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Teede pikkus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4745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-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60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</a:rPr>
                        <a:t>Hooldatav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649</a:t>
                      </a:r>
                      <a:endParaRPr lang="et-EE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357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t-EE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et-EE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3238" y="3168650"/>
            <a:ext cx="89995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t-EE" altLang="et-E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t-EE" alt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68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Paikkondade näide</a:t>
            </a:r>
            <a:endParaRPr lang="en-US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73238" y="3168650"/>
            <a:ext cx="89995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t-EE" altLang="et-E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t-EE" altLang="et-E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05" y="1116013"/>
            <a:ext cx="8352928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170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522</Words>
  <Application>Microsoft Office PowerPoint</Application>
  <PresentationFormat>Custom</PresentationFormat>
  <Paragraphs>110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 Unicode MS</vt:lpstr>
      <vt:lpstr>Microsoft YaHei</vt:lpstr>
      <vt:lpstr>Arial</vt:lpstr>
      <vt:lpstr>Roboto Condensed</vt:lpstr>
      <vt:lpstr>Tahoma</vt:lpstr>
      <vt:lpstr>Times New Roman</vt:lpstr>
      <vt:lpstr>Office Theme</vt:lpstr>
      <vt:lpstr>Muudatused KOV rahastamises</vt:lpstr>
      <vt:lpstr>Valdade ja linnade sissetulekud (mln eurot)</vt:lpstr>
      <vt:lpstr>Käsitletavad teemad</vt:lpstr>
      <vt:lpstr>I KOV tulubaasi suurendamise vahendid jaotati tulumaksu ja tasandusfondi vahel</vt:lpstr>
      <vt:lpstr>II Tasandusfondi muudatused</vt:lpstr>
      <vt:lpstr>Peamine osa tasandusfondist on mõeldud tulu tasanduseks ja see jääb muutumatuks</vt:lpstr>
      <vt:lpstr>Muutused toimuvad kulutasanduses, mis mõjutab tasandusfondi kogujaotusest väikest osa.</vt:lpstr>
      <vt:lpstr>Tasandusfondi parameetrite muutus</vt:lpstr>
      <vt:lpstr>Paikkondade näide</vt:lpstr>
      <vt:lpstr>Tasandusfondi muudatuste mõjud</vt:lpstr>
      <vt:lpstr>III Täiendavad muudatused</vt:lpstr>
      <vt:lpstr>IV KOV finantsautonoomia suurendamine (toetusfond tulubaasi)</vt:lpstr>
      <vt:lpstr>Aitäh!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2014-05-22T10:54:17Z</dcterms:created>
  <dcterms:modified xsi:type="dcterms:W3CDTF">2017-09-27T06:04:16Z</dcterms:modified>
</cp:coreProperties>
</file>